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7" r:id="rId4"/>
    <p:sldId id="258" r:id="rId5"/>
    <p:sldId id="260" r:id="rId6"/>
    <p:sldId id="259" r:id="rId7"/>
    <p:sldId id="261"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a:srgbClr val="914E7B"/>
    <a:srgbClr val="FF8AD8"/>
    <a:srgbClr val="3A7F80"/>
    <a:srgbClr val="B8FF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6"/>
    <p:restoredTop sz="94692"/>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72D134-A6F6-1CD3-DE4D-707700E2AB42}"/>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61D163B6-B8AA-9065-F9EA-47788C7FE4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F2FAF372-D8AC-6C7E-B7FB-3FF7E1128D3D}"/>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E81BCD3F-7F5D-8B4B-F96D-30DB1511D5E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55BCD24-5607-C8A0-DEBE-FEC4276A5A58}"/>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55253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E6B778-9C78-F563-1CB5-4044DA7EE66F}"/>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D6B2AA19-BFB4-6237-B362-8FB372F347D6}"/>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74E07F1D-3A03-C3CF-36A0-9C986DE69186}"/>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57D2EBE8-4172-8EE7-D5DC-103012B3675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C78FFE9-A08C-1E1E-7FB4-D516A0D24EF9}"/>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100432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E589FA-53F9-49C2-268D-5111B543467C}"/>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FDEB586F-A6BD-E505-4204-2A1BEF3832DC}"/>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6755EF41-ACE5-FD77-82AA-7ADBFA892C46}"/>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ADEFCF88-CA05-C489-AC2D-DD98A7BDE56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E47991-5A28-66A2-CC46-2E9573D682C4}"/>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379546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C7BBCB-4085-0125-170E-E2C46F38BBE3}"/>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560DEDFE-E707-BA1B-2914-9122BA30DBC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9D41090-4218-156A-74F4-5602A800D3CB}"/>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86ABB0C5-D6AF-CEC9-4AE7-5B022AB38CB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4072745-1B25-2AFD-6F13-3C1166EAB666}"/>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573529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E5D7BB-BB1D-2979-0BF3-DEDF51C0075F}"/>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53887F87-9BA3-94D7-C443-FCBD4EF218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D74D7127-C2FF-5AEE-2D4C-3EB53F5FE936}"/>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9E9A81BD-623B-C3C1-25FA-0E472147B63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7BFB32E-EB61-25D4-9E54-D338A0BD99D2}"/>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235621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EC260D-81EE-FA23-3BBF-9D0215AA4131}"/>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E1767D94-4CF5-9C44-F5C7-8B5D0C9AC692}"/>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E84859A0-6738-D120-0245-18402DA5563D}"/>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ADF9D6C9-B2BE-44BF-3D4D-D7F90FA9AAC1}"/>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6" name="Marcador de pie de página 5">
            <a:extLst>
              <a:ext uri="{FF2B5EF4-FFF2-40B4-BE49-F238E27FC236}">
                <a16:creationId xmlns:a16="http://schemas.microsoft.com/office/drawing/2014/main" id="{87634C59-1EF8-6A1F-288F-04AC16D1AE7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B777094-DA13-675F-E4D5-DC9028FC54AD}"/>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92370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6D3C51-071B-D698-FC2F-0212220C6925}"/>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4112C943-D903-FD18-4B18-8D5AC7958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696100A1-AD2E-2F26-995F-49FF4FE26AFA}"/>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08F58D25-7FE3-65EC-B06B-5EC733CF7E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DC3BE0D1-678A-E42F-F8C9-99AE8D4A8230}"/>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212FA2E4-FD3F-BDC5-34A0-0AA6475580EC}"/>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8" name="Marcador de pie de página 7">
            <a:extLst>
              <a:ext uri="{FF2B5EF4-FFF2-40B4-BE49-F238E27FC236}">
                <a16:creationId xmlns:a16="http://schemas.microsoft.com/office/drawing/2014/main" id="{D281D186-A01A-CA62-7FD2-44C49BB5EC4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98ED3DA-EA1E-8185-0120-64D597390F8E}"/>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190498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C025E-38B4-88DC-7819-03F4D2793FDB}"/>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855FBD65-909C-78C3-19A6-6B23BE04DC1E}"/>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4" name="Marcador de pie de página 3">
            <a:extLst>
              <a:ext uri="{FF2B5EF4-FFF2-40B4-BE49-F238E27FC236}">
                <a16:creationId xmlns:a16="http://schemas.microsoft.com/office/drawing/2014/main" id="{AF71C75C-092F-087E-6C29-2F2AF60864D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A365507-D293-4BAE-3568-4E2DAC8BF88E}"/>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2543210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338D786-3EB1-5BA0-14A0-9F8B43A77A01}"/>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3" name="Marcador de pie de página 2">
            <a:extLst>
              <a:ext uri="{FF2B5EF4-FFF2-40B4-BE49-F238E27FC236}">
                <a16:creationId xmlns:a16="http://schemas.microsoft.com/office/drawing/2014/main" id="{C492A6F7-1040-1782-1A1C-F13F5020CD29}"/>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969DA9C0-8B58-E381-E1B2-60BC188D817B}"/>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217961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2705CC-48A6-AEDD-0ACF-B341318343F8}"/>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08EFC57-E9DD-0E46-9913-997A1B1EEE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15CF16A4-DC5A-F69D-8C7E-3F7F14A19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ECCA199B-65C1-E56D-6501-D2243993CD5B}"/>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6" name="Marcador de pie de página 5">
            <a:extLst>
              <a:ext uri="{FF2B5EF4-FFF2-40B4-BE49-F238E27FC236}">
                <a16:creationId xmlns:a16="http://schemas.microsoft.com/office/drawing/2014/main" id="{309E79C7-6714-8976-8F1B-CC00B1641AE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E689908-216B-D6F4-779C-9E2A6725E94D}"/>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240965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A9E6A6-13E9-3F1E-37C6-FAC68E572DF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458A4BAE-0015-1AFB-F857-D14DB9491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D1631B28-A82B-71D5-020F-B20FEFCB97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C0DDEC04-31D5-14D4-0AA5-5A164DD50C78}"/>
              </a:ext>
            </a:extLst>
          </p:cNvPr>
          <p:cNvSpPr>
            <a:spLocks noGrp="1"/>
          </p:cNvSpPr>
          <p:nvPr>
            <p:ph type="dt" sz="half" idx="10"/>
          </p:nvPr>
        </p:nvSpPr>
        <p:spPr/>
        <p:txBody>
          <a:bodyPr/>
          <a:lstStyle/>
          <a:p>
            <a:fld id="{2F95D553-94F6-BA4E-B53B-E85AEB627DF0}" type="datetimeFigureOut">
              <a:rPr lang="es-MX" smtClean="0"/>
              <a:t>29/05/22</a:t>
            </a:fld>
            <a:endParaRPr lang="es-MX"/>
          </a:p>
        </p:txBody>
      </p:sp>
      <p:sp>
        <p:nvSpPr>
          <p:cNvPr id="6" name="Marcador de pie de página 5">
            <a:extLst>
              <a:ext uri="{FF2B5EF4-FFF2-40B4-BE49-F238E27FC236}">
                <a16:creationId xmlns:a16="http://schemas.microsoft.com/office/drawing/2014/main" id="{417583ED-F5BA-CC25-48E3-5A0B36FFEAB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CE29D8C-5942-8350-F5B0-DEA8F95284C8}"/>
              </a:ext>
            </a:extLst>
          </p:cNvPr>
          <p:cNvSpPr>
            <a:spLocks noGrp="1"/>
          </p:cNvSpPr>
          <p:nvPr>
            <p:ph type="sldNum" sz="quarter" idx="12"/>
          </p:nvPr>
        </p:nvSpPr>
        <p:spPr/>
        <p:txBody>
          <a:bodyPr/>
          <a:lstStyle/>
          <a:p>
            <a:fld id="{5F3FBABB-D5EB-A645-8DD7-1F5112E6F86C}" type="slidenum">
              <a:rPr lang="es-MX" smtClean="0"/>
              <a:t>‹Nº›</a:t>
            </a:fld>
            <a:endParaRPr lang="es-MX"/>
          </a:p>
        </p:txBody>
      </p:sp>
    </p:spTree>
    <p:extLst>
      <p:ext uri="{BB962C8B-B14F-4D97-AF65-F5344CB8AC3E}">
        <p14:creationId xmlns:p14="http://schemas.microsoft.com/office/powerpoint/2010/main" val="406272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8B53617-82D3-DC69-0B5E-F603C7D338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45A8CB86-282E-43A3-F9F8-F0AE30BB70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4DF3408A-4F38-E0CA-744F-B6D8CB5A90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95D553-94F6-BA4E-B53B-E85AEB627DF0}" type="datetimeFigureOut">
              <a:rPr lang="es-MX" smtClean="0"/>
              <a:t>29/05/22</a:t>
            </a:fld>
            <a:endParaRPr lang="es-MX"/>
          </a:p>
        </p:txBody>
      </p:sp>
      <p:sp>
        <p:nvSpPr>
          <p:cNvPr id="5" name="Marcador de pie de página 4">
            <a:extLst>
              <a:ext uri="{FF2B5EF4-FFF2-40B4-BE49-F238E27FC236}">
                <a16:creationId xmlns:a16="http://schemas.microsoft.com/office/drawing/2014/main" id="{2004D595-2ADE-3478-7570-4247A5553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986662F-1347-DD5C-8DF8-78D18CFD7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FBABB-D5EB-A645-8DD7-1F5112E6F86C}" type="slidenum">
              <a:rPr lang="es-MX" smtClean="0"/>
              <a:t>‹Nº›</a:t>
            </a:fld>
            <a:endParaRPr lang="es-MX"/>
          </a:p>
        </p:txBody>
      </p:sp>
    </p:spTree>
    <p:extLst>
      <p:ext uri="{BB962C8B-B14F-4D97-AF65-F5344CB8AC3E}">
        <p14:creationId xmlns:p14="http://schemas.microsoft.com/office/powerpoint/2010/main" val="3536278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1437F59-FA8B-3179-DE3B-C29FA0211AF5}"/>
              </a:ext>
            </a:extLst>
          </p:cNvPr>
          <p:cNvSpPr>
            <a:spLocks noGrp="1"/>
          </p:cNvSpPr>
          <p:nvPr>
            <p:ph type="ctrTitle"/>
          </p:nvPr>
        </p:nvSpPr>
        <p:spPr>
          <a:xfrm>
            <a:off x="6194716" y="739978"/>
            <a:ext cx="5334930" cy="3004145"/>
          </a:xfrm>
        </p:spPr>
        <p:txBody>
          <a:bodyPr>
            <a:normAutofit/>
          </a:bodyPr>
          <a:lstStyle/>
          <a:p>
            <a:r>
              <a:rPr lang="es-MX" dirty="0">
                <a:latin typeface="Modern Love Caps" pitchFamily="82" charset="0"/>
              </a:rPr>
              <a:t>LEY GENERAL DE LA EDUCACIÓN</a:t>
            </a:r>
          </a:p>
        </p:txBody>
      </p:sp>
      <p:sp>
        <p:nvSpPr>
          <p:cNvPr id="3" name="Subtítulo 2">
            <a:extLst>
              <a:ext uri="{FF2B5EF4-FFF2-40B4-BE49-F238E27FC236}">
                <a16:creationId xmlns:a16="http://schemas.microsoft.com/office/drawing/2014/main" id="{5207DEDB-3263-E5EF-549D-AD0E35D1D716}"/>
              </a:ext>
            </a:extLst>
          </p:cNvPr>
          <p:cNvSpPr>
            <a:spLocks noGrp="1"/>
          </p:cNvSpPr>
          <p:nvPr>
            <p:ph type="subTitle" idx="1"/>
          </p:nvPr>
        </p:nvSpPr>
        <p:spPr>
          <a:xfrm>
            <a:off x="6194715" y="3836197"/>
            <a:ext cx="5334931" cy="2189214"/>
          </a:xfrm>
        </p:spPr>
        <p:txBody>
          <a:bodyPr>
            <a:normAutofit/>
          </a:bodyPr>
          <a:lstStyle/>
          <a:p>
            <a:r>
              <a:rPr lang="es-MX" dirty="0">
                <a:latin typeface="Century Gothic" panose="020B0502020202020204" pitchFamily="34" charset="0"/>
              </a:rPr>
              <a:t>Alondra Huerta Palacios</a:t>
            </a:r>
            <a:endParaRPr lang="es-MX">
              <a:latin typeface="Century Gothic" panose="020B0502020202020204" pitchFamily="34" charset="0"/>
            </a:endParaRPr>
          </a:p>
          <a:p>
            <a:r>
              <a:rPr lang="es-MX" dirty="0">
                <a:latin typeface="Century Gothic" panose="020B0502020202020204" pitchFamily="34" charset="0"/>
              </a:rPr>
              <a:t>N.L #11</a:t>
            </a:r>
            <a:endParaRPr lang="es-MX">
              <a:latin typeface="Century Gothic" panose="020B0502020202020204" pitchFamily="34" charset="0"/>
            </a:endParaRPr>
          </a:p>
          <a:p>
            <a:r>
              <a:rPr lang="es-MX" dirty="0">
                <a:latin typeface="Century Gothic" panose="020B0502020202020204" pitchFamily="34" charset="0"/>
              </a:rPr>
              <a:t>2 C</a:t>
            </a:r>
            <a:endParaRPr lang="es-MX">
              <a:latin typeface="Century Gothic" panose="020B0502020202020204" pitchFamily="34" charset="0"/>
            </a:endParaRPr>
          </a:p>
          <a:p>
            <a:endParaRPr lang="es-MX" dirty="0"/>
          </a:p>
        </p:txBody>
      </p:sp>
      <p:sp>
        <p:nvSpPr>
          <p:cNvPr id="73" name="Freeform: Shape 72">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1026" name="Picture 2" descr="ESCUELA NORMAL DE EDUCACIÓN PREESCOLAR DE COAHUILA INVITA A EXAMEN DE  ADMISIÓN">
            <a:extLst>
              <a:ext uri="{FF2B5EF4-FFF2-40B4-BE49-F238E27FC236}">
                <a16:creationId xmlns:a16="http://schemas.microsoft.com/office/drawing/2014/main" id="{C90FA71B-0AD4-04A0-93E8-5B811621D0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
          <a:stretch/>
        </p:blipFill>
        <p:spPr bwMode="auto">
          <a:xfrm>
            <a:off x="588686" y="749597"/>
            <a:ext cx="5178249" cy="517824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3" name="Freeform: Shape 82">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53692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300"/>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626B3FF0-ECE7-3585-9C6C-FCE8F50B6594}"/>
              </a:ext>
            </a:extLst>
          </p:cNvPr>
          <p:cNvSpPr/>
          <p:nvPr/>
        </p:nvSpPr>
        <p:spPr>
          <a:xfrm>
            <a:off x="838200" y="461168"/>
            <a:ext cx="10648950" cy="5935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63B3A50E-37B3-8BC5-3D6D-8FAE8F45F537}"/>
              </a:ext>
            </a:extLst>
          </p:cNvPr>
          <p:cNvSpPr>
            <a:spLocks noGrp="1"/>
          </p:cNvSpPr>
          <p:nvPr>
            <p:ph type="title"/>
          </p:nvPr>
        </p:nvSpPr>
        <p:spPr/>
        <p:txBody>
          <a:bodyPr/>
          <a:lstStyle/>
          <a:p>
            <a:pPr algn="ctr"/>
            <a:r>
              <a:rPr lang="es-MX" dirty="0">
                <a:solidFill>
                  <a:schemeClr val="accent2">
                    <a:lumMod val="75000"/>
                  </a:schemeClr>
                </a:solidFill>
                <a:latin typeface="Modern Love Grunge" pitchFamily="82" charset="0"/>
              </a:rPr>
              <a:t>¿Cuál es?</a:t>
            </a:r>
          </a:p>
        </p:txBody>
      </p:sp>
      <p:sp>
        <p:nvSpPr>
          <p:cNvPr id="3" name="Marcador de contenido 2">
            <a:extLst>
              <a:ext uri="{FF2B5EF4-FFF2-40B4-BE49-F238E27FC236}">
                <a16:creationId xmlns:a16="http://schemas.microsoft.com/office/drawing/2014/main" id="{5AC161CC-8067-2875-329B-BF908FACA381}"/>
              </a:ext>
            </a:extLst>
          </p:cNvPr>
          <p:cNvSpPr>
            <a:spLocks noGrp="1"/>
          </p:cNvSpPr>
          <p:nvPr>
            <p:ph idx="1"/>
          </p:nvPr>
        </p:nvSpPr>
        <p:spPr/>
        <p:txBody>
          <a:bodyPr>
            <a:normAutofit/>
          </a:bodyPr>
          <a:lstStyle/>
          <a:p>
            <a:r>
              <a:rPr lang="es-MX" sz="2400" dirty="0">
                <a:latin typeface="Century Gothic" panose="020B0502020202020204" pitchFamily="34" charset="0"/>
              </a:rPr>
              <a:t>Regula la educación que imparten el Estado-Federación, entidades federativas y municipios, sus organismos descentralizados, y los particulares. Establece que todo habitante del país tiene iguales oportunidades de acceso, tránsito y permanencia en el sistema educativo nacional. Obliga al Estado a prestar servicios educativos de calidad que garanticen el máximo logro de aprendizaje de los educandos, para que toda la población pueda cursar la educación preescolar, primaria, secundaria, y media superior.</a:t>
            </a:r>
          </a:p>
          <a:p>
            <a:r>
              <a:rPr lang="es-MX" sz="2400" dirty="0">
                <a:latin typeface="Century Gothic" panose="020B0502020202020204" pitchFamily="34" charset="0"/>
              </a:rPr>
              <a:t>Ley abrogada en 2019 por el decreto del 30 de septiembre de 2019.</a:t>
            </a:r>
          </a:p>
          <a:p>
            <a:endParaRPr lang="es-MX" dirty="0"/>
          </a:p>
        </p:txBody>
      </p:sp>
    </p:spTree>
    <p:extLst>
      <p:ext uri="{BB962C8B-B14F-4D97-AF65-F5344CB8AC3E}">
        <p14:creationId xmlns:p14="http://schemas.microsoft.com/office/powerpoint/2010/main" val="372460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8FFF5"/>
        </a:solid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1E1E534-F484-348A-CE30-BA5058573E82}"/>
              </a:ext>
            </a:extLst>
          </p:cNvPr>
          <p:cNvSpPr/>
          <p:nvPr/>
        </p:nvSpPr>
        <p:spPr>
          <a:xfrm>
            <a:off x="380999" y="365125"/>
            <a:ext cx="11305675" cy="6148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379C8657-4AE0-C273-9FC1-37F91E00A856}"/>
              </a:ext>
            </a:extLst>
          </p:cNvPr>
          <p:cNvSpPr>
            <a:spLocks noGrp="1"/>
          </p:cNvSpPr>
          <p:nvPr>
            <p:ph type="title"/>
          </p:nvPr>
        </p:nvSpPr>
        <p:spPr/>
        <p:txBody>
          <a:bodyPr/>
          <a:lstStyle/>
          <a:p>
            <a:pPr algn="ctr"/>
            <a:r>
              <a:rPr lang="es-MX" dirty="0">
                <a:solidFill>
                  <a:srgbClr val="3A7F80"/>
                </a:solidFill>
                <a:latin typeface="Modern Love Grunge" pitchFamily="82" charset="0"/>
              </a:rPr>
              <a:t>Disposiciones Generales</a:t>
            </a:r>
          </a:p>
        </p:txBody>
      </p:sp>
      <p:sp>
        <p:nvSpPr>
          <p:cNvPr id="3" name="Marcador de contenido 2">
            <a:extLst>
              <a:ext uri="{FF2B5EF4-FFF2-40B4-BE49-F238E27FC236}">
                <a16:creationId xmlns:a16="http://schemas.microsoft.com/office/drawing/2014/main" id="{A4A8E8FC-2808-76DF-5923-E42DC2408EFF}"/>
              </a:ext>
            </a:extLst>
          </p:cNvPr>
          <p:cNvSpPr>
            <a:spLocks noGrp="1"/>
          </p:cNvSpPr>
          <p:nvPr>
            <p:ph idx="1"/>
          </p:nvPr>
        </p:nvSpPr>
        <p:spPr>
          <a:xfrm>
            <a:off x="380999" y="1839913"/>
            <a:ext cx="4448176" cy="4046538"/>
          </a:xfrm>
        </p:spPr>
        <p:txBody>
          <a:bodyPr>
            <a:normAutofit/>
          </a:bodyPr>
          <a:lstStyle/>
          <a:p>
            <a:r>
              <a:rPr lang="es-MX" sz="2000" b="1" dirty="0">
                <a:latin typeface="Century Gothic" panose="020B0502020202020204" pitchFamily="34" charset="0"/>
              </a:rPr>
              <a:t>Artículo 1. </a:t>
            </a:r>
            <a:r>
              <a:rPr lang="es-MX" sz="2000" dirty="0">
                <a:latin typeface="Century Gothic" panose="020B0502020202020204" pitchFamily="34" charset="0"/>
              </a:rPr>
              <a:t>La presente Ley garantiza el derecho a la educación reconocido en el artículo 3o. de la Constitución Política de los Estados Unidos Mexicanos y en los Tratados Internacionales de los que el Estado Mexicano sea parte, cuyo ejercicio es necesario para alcanzar el bienestar de todas las personas. Sus disposiciones son de orden público, interés social y de observancia general en toda la República. </a:t>
            </a:r>
          </a:p>
          <a:p>
            <a:endParaRPr lang="es-MX" dirty="0"/>
          </a:p>
        </p:txBody>
      </p:sp>
      <p:sp>
        <p:nvSpPr>
          <p:cNvPr id="4" name="Marcador de contenido 2">
            <a:extLst>
              <a:ext uri="{FF2B5EF4-FFF2-40B4-BE49-F238E27FC236}">
                <a16:creationId xmlns:a16="http://schemas.microsoft.com/office/drawing/2014/main" id="{34F1F700-6D19-0434-1AB9-DC9E8E7336C0}"/>
              </a:ext>
            </a:extLst>
          </p:cNvPr>
          <p:cNvSpPr txBox="1">
            <a:spLocks/>
          </p:cNvSpPr>
          <p:nvPr/>
        </p:nvSpPr>
        <p:spPr>
          <a:xfrm>
            <a:off x="6625390" y="1842922"/>
            <a:ext cx="4448176" cy="4046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s-MX" sz="2200" b="1" dirty="0">
                <a:latin typeface="Century Gothic" panose="020B0502020202020204" pitchFamily="34" charset="0"/>
              </a:rPr>
              <a:t>Articulo 2. </a:t>
            </a:r>
            <a:r>
              <a:rPr lang="es-MX" sz="2200" dirty="0">
                <a:latin typeface="Century Gothic" panose="020B0502020202020204" pitchFamily="34" charset="0"/>
              </a:rPr>
              <a:t>El Estado priorizará el interés superior de niñas, niños, adolescentes y jóvenes en el ejercicio de su derecho a la educación. Para tal efecto, garantizará el desarrollo de programas y políticas públicas que hagan efectivo ese principio constitucional. </a:t>
            </a:r>
          </a:p>
          <a:p>
            <a:endParaRPr lang="es-MX" dirty="0"/>
          </a:p>
        </p:txBody>
      </p:sp>
    </p:spTree>
    <p:extLst>
      <p:ext uri="{BB962C8B-B14F-4D97-AF65-F5344CB8AC3E}">
        <p14:creationId xmlns:p14="http://schemas.microsoft.com/office/powerpoint/2010/main" val="145589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8FFF5"/>
        </a:solid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1E1E534-F484-348A-CE30-BA5058573E82}"/>
              </a:ext>
            </a:extLst>
          </p:cNvPr>
          <p:cNvSpPr/>
          <p:nvPr/>
        </p:nvSpPr>
        <p:spPr>
          <a:xfrm>
            <a:off x="380999" y="365125"/>
            <a:ext cx="11305675" cy="6148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379C8657-4AE0-C273-9FC1-37F91E00A856}"/>
              </a:ext>
            </a:extLst>
          </p:cNvPr>
          <p:cNvSpPr>
            <a:spLocks noGrp="1"/>
          </p:cNvSpPr>
          <p:nvPr>
            <p:ph type="title"/>
          </p:nvPr>
        </p:nvSpPr>
        <p:spPr/>
        <p:txBody>
          <a:bodyPr/>
          <a:lstStyle/>
          <a:p>
            <a:pPr algn="ctr"/>
            <a:r>
              <a:rPr lang="es-MX" dirty="0">
                <a:solidFill>
                  <a:srgbClr val="3A7F80"/>
                </a:solidFill>
                <a:latin typeface="Modern Love Grunge" pitchFamily="82" charset="0"/>
              </a:rPr>
              <a:t>Disposiciones Generales</a:t>
            </a:r>
          </a:p>
        </p:txBody>
      </p:sp>
      <p:sp>
        <p:nvSpPr>
          <p:cNvPr id="3" name="Marcador de contenido 2">
            <a:extLst>
              <a:ext uri="{FF2B5EF4-FFF2-40B4-BE49-F238E27FC236}">
                <a16:creationId xmlns:a16="http://schemas.microsoft.com/office/drawing/2014/main" id="{A4A8E8FC-2808-76DF-5923-E42DC2408EFF}"/>
              </a:ext>
            </a:extLst>
          </p:cNvPr>
          <p:cNvSpPr>
            <a:spLocks noGrp="1"/>
          </p:cNvSpPr>
          <p:nvPr>
            <p:ph idx="1"/>
          </p:nvPr>
        </p:nvSpPr>
        <p:spPr>
          <a:xfrm>
            <a:off x="380999" y="1839913"/>
            <a:ext cx="4448176" cy="4046538"/>
          </a:xfrm>
        </p:spPr>
        <p:txBody>
          <a:bodyPr>
            <a:normAutofit fontScale="92500" lnSpcReduction="10000"/>
          </a:bodyPr>
          <a:lstStyle/>
          <a:p>
            <a:r>
              <a:rPr lang="es-MX" sz="2200" b="1" dirty="0">
                <a:latin typeface="Century Gothic" panose="020B0502020202020204" pitchFamily="34" charset="0"/>
              </a:rPr>
              <a:t>Artículo 3. </a:t>
            </a:r>
            <a:r>
              <a:rPr lang="es-MX" sz="2200" dirty="0">
                <a:latin typeface="Century Gothic" panose="020B0502020202020204" pitchFamily="34" charset="0"/>
              </a:rPr>
              <a:t>El Estado fomentará la participación activa de los educandos, madres y padres de familia o tutores, maestras y maestros, así como de los distintos actores involucrados en el proceso educativo y, en general, de todo el Sistema Educativo Nacional, para asegurar que éste extienda sus beneficios a todos los sectores sociales y regiones del país, a fin de contribuir al desarrollo económico, social y cultural de sus habitantes. </a:t>
            </a:r>
          </a:p>
          <a:p>
            <a:endParaRPr lang="es-MX" dirty="0"/>
          </a:p>
        </p:txBody>
      </p:sp>
      <p:sp>
        <p:nvSpPr>
          <p:cNvPr id="4" name="Marcador de contenido 2">
            <a:extLst>
              <a:ext uri="{FF2B5EF4-FFF2-40B4-BE49-F238E27FC236}">
                <a16:creationId xmlns:a16="http://schemas.microsoft.com/office/drawing/2014/main" id="{34F1F700-6D19-0434-1AB9-DC9E8E7336C0}"/>
              </a:ext>
            </a:extLst>
          </p:cNvPr>
          <p:cNvSpPr txBox="1">
            <a:spLocks/>
          </p:cNvSpPr>
          <p:nvPr/>
        </p:nvSpPr>
        <p:spPr>
          <a:xfrm>
            <a:off x="6625390" y="1842922"/>
            <a:ext cx="4448176" cy="4046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s-MX" sz="2000" b="1" dirty="0">
                <a:latin typeface="Century Gothic" panose="020B0502020202020204" pitchFamily="34" charset="0"/>
              </a:rPr>
              <a:t>Artículo 4. </a:t>
            </a:r>
            <a:r>
              <a:rPr lang="es-MX" sz="2000" dirty="0">
                <a:latin typeface="Century Gothic" panose="020B0502020202020204" pitchFamily="34" charset="0"/>
              </a:rPr>
              <a:t>La aplicación y la vigilancia del cumplimiento de esta Ley corresponden a las autoridades educativas de la Federación, de los Estados, de la Ciudad de México y de los municipios, en los términos que este ordenamiento establece en el Título Séptimo del Federalismo Educativo. </a:t>
            </a:r>
          </a:p>
          <a:p>
            <a:endParaRPr lang="es-MX" dirty="0"/>
          </a:p>
        </p:txBody>
      </p:sp>
    </p:spTree>
    <p:extLst>
      <p:ext uri="{BB962C8B-B14F-4D97-AF65-F5344CB8AC3E}">
        <p14:creationId xmlns:p14="http://schemas.microsoft.com/office/powerpoint/2010/main" val="200670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8AD8"/>
        </a:solid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E4F8859-F59C-0221-06BC-45689FFC4875}"/>
              </a:ext>
            </a:extLst>
          </p:cNvPr>
          <p:cNvSpPr/>
          <p:nvPr/>
        </p:nvSpPr>
        <p:spPr>
          <a:xfrm>
            <a:off x="616743" y="365125"/>
            <a:ext cx="10958512" cy="6357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4A8B5772-FA0F-52E0-48BA-8A87D1D5B065}"/>
              </a:ext>
            </a:extLst>
          </p:cNvPr>
          <p:cNvSpPr>
            <a:spLocks noGrp="1"/>
          </p:cNvSpPr>
          <p:nvPr>
            <p:ph type="title"/>
          </p:nvPr>
        </p:nvSpPr>
        <p:spPr/>
        <p:txBody>
          <a:bodyPr/>
          <a:lstStyle/>
          <a:p>
            <a:pPr algn="ctr"/>
            <a:r>
              <a:rPr lang="es-MX" dirty="0">
                <a:solidFill>
                  <a:srgbClr val="914E7B"/>
                </a:solidFill>
                <a:latin typeface="Modern Love Grunge" pitchFamily="82" charset="0"/>
              </a:rPr>
              <a:t>Del ejercicio del derecho a la educación</a:t>
            </a:r>
          </a:p>
        </p:txBody>
      </p:sp>
      <p:sp>
        <p:nvSpPr>
          <p:cNvPr id="3" name="Marcador de contenido 2">
            <a:extLst>
              <a:ext uri="{FF2B5EF4-FFF2-40B4-BE49-F238E27FC236}">
                <a16:creationId xmlns:a16="http://schemas.microsoft.com/office/drawing/2014/main" id="{2ECFA2EB-9B44-77EB-28C9-A4629B3DF348}"/>
              </a:ext>
            </a:extLst>
          </p:cNvPr>
          <p:cNvSpPr>
            <a:spLocks noGrp="1"/>
          </p:cNvSpPr>
          <p:nvPr>
            <p:ph idx="1"/>
          </p:nvPr>
        </p:nvSpPr>
        <p:spPr>
          <a:xfrm>
            <a:off x="838200" y="1690688"/>
            <a:ext cx="4953878" cy="4216817"/>
          </a:xfrm>
        </p:spPr>
        <p:txBody>
          <a:bodyPr>
            <a:normAutofit fontScale="25000" lnSpcReduction="20000"/>
          </a:bodyPr>
          <a:lstStyle/>
          <a:p>
            <a:r>
              <a:rPr lang="es-MX" sz="7200" b="1" dirty="0">
                <a:latin typeface="Century Gothic" panose="020B0502020202020204" pitchFamily="34" charset="0"/>
              </a:rPr>
              <a:t>Artículo 5. </a:t>
            </a:r>
            <a:r>
              <a:rPr lang="es-MX" sz="7200" dirty="0">
                <a:latin typeface="Century Gothic" panose="020B0502020202020204" pitchFamily="34" charset="0"/>
              </a:rPr>
              <a:t>Toda persona tiene derecho a la educación, el cual es un medio para adquirir, actualizar, completar y ampliar sus conocimientos, capacidades, habilidades y aptitudes que le permitan alcanzar su desarrollo personal y profesional; como consecuencia de ello, contribuir a su bienestar, a la transformación y el mejoramiento de la sociedad de la que forma parte. </a:t>
            </a:r>
          </a:p>
          <a:p>
            <a:r>
              <a:rPr lang="es-MX" sz="7200" dirty="0">
                <a:latin typeface="Century Gothic" panose="020B0502020202020204" pitchFamily="34" charset="0"/>
              </a:rPr>
              <a:t>Es obligación de las mexicanas y los    mexicanos hacer que sus hijas, hijos o pupilos menores de dieciocho años asistan a las escuelas, para recibir educación obligatoria, en los términos que establezca la ley, así como participar en su proceso educativo, al revisar su progreso y desempeño, velando siempre por su bienestar y desarrollo. </a:t>
            </a:r>
          </a:p>
          <a:p>
            <a:endParaRPr lang="es-MX" sz="2200" dirty="0">
              <a:latin typeface="Century Gothic" panose="020B0502020202020204" pitchFamily="34" charset="0"/>
            </a:endParaRPr>
          </a:p>
          <a:p>
            <a:endParaRPr lang="es-MX" dirty="0"/>
          </a:p>
        </p:txBody>
      </p:sp>
      <p:sp>
        <p:nvSpPr>
          <p:cNvPr id="4" name="Marcador de contenido 2">
            <a:extLst>
              <a:ext uri="{FF2B5EF4-FFF2-40B4-BE49-F238E27FC236}">
                <a16:creationId xmlns:a16="http://schemas.microsoft.com/office/drawing/2014/main" id="{D7FEC279-7837-5207-B60F-DA842E6CB5C2}"/>
              </a:ext>
            </a:extLst>
          </p:cNvPr>
          <p:cNvSpPr txBox="1">
            <a:spLocks/>
          </p:cNvSpPr>
          <p:nvPr/>
        </p:nvSpPr>
        <p:spPr>
          <a:xfrm>
            <a:off x="7832558" y="1825625"/>
            <a:ext cx="3316706" cy="21087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s-MX" sz="2000" b="1" dirty="0">
                <a:latin typeface="Century Gothic" panose="020B0502020202020204" pitchFamily="34" charset="0"/>
              </a:rPr>
              <a:t>Artículo 6. </a:t>
            </a:r>
            <a:r>
              <a:rPr lang="es-MX" sz="2000" dirty="0">
                <a:latin typeface="Century Gothic" panose="020B0502020202020204" pitchFamily="34" charset="0"/>
              </a:rPr>
              <a:t>Todas las personas habitantes del país deben cursar la educación preescolar, la primaria, la secundaria y la media superior. </a:t>
            </a:r>
          </a:p>
          <a:p>
            <a:endParaRPr lang="es-MX" dirty="0"/>
          </a:p>
        </p:txBody>
      </p:sp>
    </p:spTree>
    <p:extLst>
      <p:ext uri="{BB962C8B-B14F-4D97-AF65-F5344CB8AC3E}">
        <p14:creationId xmlns:p14="http://schemas.microsoft.com/office/powerpoint/2010/main" val="191490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8AD8"/>
        </a:solidFill>
        <a:effectLst/>
      </p:bgPr>
    </p:bg>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E4F8859-F59C-0221-06BC-45689FFC4875}"/>
              </a:ext>
            </a:extLst>
          </p:cNvPr>
          <p:cNvSpPr/>
          <p:nvPr/>
        </p:nvSpPr>
        <p:spPr>
          <a:xfrm>
            <a:off x="616744" y="365125"/>
            <a:ext cx="10958512" cy="6357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4A8B5772-FA0F-52E0-48BA-8A87D1D5B065}"/>
              </a:ext>
            </a:extLst>
          </p:cNvPr>
          <p:cNvSpPr>
            <a:spLocks noGrp="1"/>
          </p:cNvSpPr>
          <p:nvPr>
            <p:ph type="title"/>
          </p:nvPr>
        </p:nvSpPr>
        <p:spPr/>
        <p:txBody>
          <a:bodyPr/>
          <a:lstStyle/>
          <a:p>
            <a:pPr algn="ctr"/>
            <a:r>
              <a:rPr lang="es-MX" dirty="0">
                <a:solidFill>
                  <a:srgbClr val="914E7B"/>
                </a:solidFill>
                <a:latin typeface="Modern Love Grunge" pitchFamily="82" charset="0"/>
              </a:rPr>
              <a:t>Del ejercicio del derecho a la educación</a:t>
            </a:r>
          </a:p>
        </p:txBody>
      </p:sp>
      <p:sp>
        <p:nvSpPr>
          <p:cNvPr id="3" name="Marcador de contenido 2">
            <a:extLst>
              <a:ext uri="{FF2B5EF4-FFF2-40B4-BE49-F238E27FC236}">
                <a16:creationId xmlns:a16="http://schemas.microsoft.com/office/drawing/2014/main" id="{2ECFA2EB-9B44-77EB-28C9-A4629B3DF348}"/>
              </a:ext>
            </a:extLst>
          </p:cNvPr>
          <p:cNvSpPr>
            <a:spLocks noGrp="1"/>
          </p:cNvSpPr>
          <p:nvPr>
            <p:ph idx="1"/>
          </p:nvPr>
        </p:nvSpPr>
        <p:spPr>
          <a:xfrm>
            <a:off x="1146132" y="1805782"/>
            <a:ext cx="9429626" cy="3660775"/>
          </a:xfrm>
        </p:spPr>
        <p:txBody>
          <a:bodyPr>
            <a:normAutofit fontScale="85000" lnSpcReduction="20000"/>
          </a:bodyPr>
          <a:lstStyle/>
          <a:p>
            <a:r>
              <a:rPr lang="es-MX" b="1" dirty="0">
                <a:latin typeface="Century Gothic" panose="020B0502020202020204" pitchFamily="34" charset="0"/>
              </a:rPr>
              <a:t>Artículo 7. </a:t>
            </a:r>
            <a:r>
              <a:rPr lang="es-MX" dirty="0">
                <a:latin typeface="Century Gothic" panose="020B0502020202020204" pitchFamily="34" charset="0"/>
              </a:rPr>
              <a:t>Corresponde al Estado la rectoría de la educación; la impartida por éste, además de obligatoria, será: </a:t>
            </a:r>
          </a:p>
          <a:p>
            <a:pPr marL="0" indent="0">
              <a:buNone/>
            </a:pPr>
            <a:endParaRPr lang="es-MX" dirty="0">
              <a:latin typeface="Century Gothic" panose="020B0502020202020204" pitchFamily="34" charset="0"/>
            </a:endParaRPr>
          </a:p>
          <a:p>
            <a:pPr marL="0" indent="0">
              <a:buNone/>
            </a:pPr>
            <a:r>
              <a:rPr lang="es-MX" b="1" dirty="0">
                <a:latin typeface="Century Gothic" panose="020B0502020202020204" pitchFamily="34" charset="0"/>
              </a:rPr>
              <a:t>- </a:t>
            </a:r>
            <a:r>
              <a:rPr lang="es-MX" i="1" u="sng" dirty="0">
                <a:latin typeface="Century Gothic" panose="020B0502020202020204" pitchFamily="34" charset="0"/>
              </a:rPr>
              <a:t>Universal</a:t>
            </a:r>
            <a:r>
              <a:rPr lang="es-MX" b="1" dirty="0">
                <a:latin typeface="Century Gothic" panose="020B0502020202020204" pitchFamily="34" charset="0"/>
              </a:rPr>
              <a:t>, </a:t>
            </a:r>
            <a:r>
              <a:rPr lang="es-MX" dirty="0">
                <a:latin typeface="Century Gothic" panose="020B0502020202020204" pitchFamily="34" charset="0"/>
              </a:rPr>
              <a:t>al ser un derecho humano que corresponde a todas las personas por igual </a:t>
            </a:r>
          </a:p>
          <a:p>
            <a:pPr marL="0" indent="0">
              <a:buNone/>
            </a:pPr>
            <a:r>
              <a:rPr lang="es-MX" b="1" dirty="0">
                <a:latin typeface="Century Gothic" panose="020B0502020202020204" pitchFamily="34" charset="0"/>
              </a:rPr>
              <a:t>- </a:t>
            </a:r>
            <a:r>
              <a:rPr lang="es-MX" i="1" u="sng" dirty="0">
                <a:latin typeface="Century Gothic" panose="020B0502020202020204" pitchFamily="34" charset="0"/>
              </a:rPr>
              <a:t>Inclusiva, </a:t>
            </a:r>
            <a:r>
              <a:rPr lang="es-MX" dirty="0">
                <a:latin typeface="Century Gothic" panose="020B0502020202020204" pitchFamily="34" charset="0"/>
              </a:rPr>
              <a:t>eliminando toda forma de discriminación y exclusión, así como las demás condiciones estructurales que se convierten en barreras al aprendizaje y la participación </a:t>
            </a:r>
          </a:p>
          <a:p>
            <a:pPr marL="0" indent="0">
              <a:buNone/>
            </a:pPr>
            <a:r>
              <a:rPr lang="es-MX" b="1" dirty="0">
                <a:latin typeface="Century Gothic" panose="020B0502020202020204" pitchFamily="34" charset="0"/>
              </a:rPr>
              <a:t>- </a:t>
            </a:r>
            <a:r>
              <a:rPr lang="es-MX" i="1" u="sng" dirty="0">
                <a:latin typeface="Century Gothic" panose="020B0502020202020204" pitchFamily="34" charset="0"/>
              </a:rPr>
              <a:t>Pública, </a:t>
            </a:r>
            <a:r>
              <a:rPr lang="es-MX" dirty="0">
                <a:latin typeface="Century Gothic" panose="020B0502020202020204" pitchFamily="34" charset="0"/>
              </a:rPr>
              <a:t>al ser impartida y administrada por el Estado </a:t>
            </a:r>
          </a:p>
          <a:p>
            <a:pPr marL="0" indent="0">
              <a:buNone/>
            </a:pPr>
            <a:r>
              <a:rPr lang="es-MX" b="1" dirty="0">
                <a:latin typeface="Century Gothic" panose="020B0502020202020204" pitchFamily="34" charset="0"/>
              </a:rPr>
              <a:t>- </a:t>
            </a:r>
            <a:r>
              <a:rPr lang="es-MX" i="1" u="sng" dirty="0">
                <a:latin typeface="Century Gothic" panose="020B0502020202020204" pitchFamily="34" charset="0"/>
              </a:rPr>
              <a:t>Gratuita, </a:t>
            </a:r>
            <a:r>
              <a:rPr lang="es-MX" dirty="0">
                <a:latin typeface="Century Gothic" panose="020B0502020202020204" pitchFamily="34" charset="0"/>
              </a:rPr>
              <a:t>al ser un servicio público garantizado por el Estado </a:t>
            </a:r>
          </a:p>
          <a:p>
            <a:endParaRPr lang="es-MX" sz="2400" dirty="0"/>
          </a:p>
          <a:p>
            <a:endParaRPr lang="es-MX" dirty="0"/>
          </a:p>
        </p:txBody>
      </p:sp>
    </p:spTree>
    <p:extLst>
      <p:ext uri="{BB962C8B-B14F-4D97-AF65-F5344CB8AC3E}">
        <p14:creationId xmlns:p14="http://schemas.microsoft.com/office/powerpoint/2010/main" val="775573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343547AA-C527-23E4-EADF-88734A548CC3}"/>
              </a:ext>
            </a:extLst>
          </p:cNvPr>
          <p:cNvSpPr/>
          <p:nvPr/>
        </p:nvSpPr>
        <p:spPr>
          <a:xfrm>
            <a:off x="588168" y="365125"/>
            <a:ext cx="11015663" cy="6072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a:extLst>
              <a:ext uri="{FF2B5EF4-FFF2-40B4-BE49-F238E27FC236}">
                <a16:creationId xmlns:a16="http://schemas.microsoft.com/office/drawing/2014/main" id="{0F48D112-81D0-37E1-F403-948E27BA0109}"/>
              </a:ext>
            </a:extLst>
          </p:cNvPr>
          <p:cNvSpPr>
            <a:spLocks noGrp="1"/>
          </p:cNvSpPr>
          <p:nvPr>
            <p:ph type="title"/>
          </p:nvPr>
        </p:nvSpPr>
        <p:spPr/>
        <p:txBody>
          <a:bodyPr/>
          <a:lstStyle/>
          <a:p>
            <a:pPr algn="ctr"/>
            <a:r>
              <a:rPr lang="es-MX" dirty="0">
                <a:solidFill>
                  <a:schemeClr val="accent4">
                    <a:lumMod val="75000"/>
                  </a:schemeClr>
                </a:solidFill>
                <a:latin typeface="Modern Love Grunge" pitchFamily="82" charset="0"/>
              </a:rPr>
              <a:t>De la equidad y la excelencia educativa</a:t>
            </a:r>
          </a:p>
        </p:txBody>
      </p:sp>
      <p:sp>
        <p:nvSpPr>
          <p:cNvPr id="3" name="Marcador de contenido 2">
            <a:extLst>
              <a:ext uri="{FF2B5EF4-FFF2-40B4-BE49-F238E27FC236}">
                <a16:creationId xmlns:a16="http://schemas.microsoft.com/office/drawing/2014/main" id="{3E2860AC-F6B5-F947-85B6-66B54BFE0D14}"/>
              </a:ext>
            </a:extLst>
          </p:cNvPr>
          <p:cNvSpPr>
            <a:spLocks noGrp="1"/>
          </p:cNvSpPr>
          <p:nvPr>
            <p:ph idx="1"/>
          </p:nvPr>
        </p:nvSpPr>
        <p:spPr>
          <a:xfrm>
            <a:off x="741947" y="1687826"/>
            <a:ext cx="5502442" cy="1158207"/>
          </a:xfrm>
        </p:spPr>
        <p:txBody>
          <a:bodyPr/>
          <a:lstStyle/>
          <a:p>
            <a:r>
              <a:rPr lang="es-MX" sz="2000" b="1" dirty="0">
                <a:latin typeface="Century Gothic" panose="020B0502020202020204" pitchFamily="34" charset="0"/>
              </a:rPr>
              <a:t>Artículo 8. </a:t>
            </a:r>
            <a:r>
              <a:rPr lang="es-MX" sz="2000" dirty="0">
                <a:latin typeface="Century Gothic" panose="020B0502020202020204" pitchFamily="34" charset="0"/>
              </a:rPr>
              <a:t>El Estado está obligado a prestar servicios educativos con equidad y excelencia. </a:t>
            </a:r>
          </a:p>
          <a:p>
            <a:endParaRPr lang="es-MX" dirty="0"/>
          </a:p>
        </p:txBody>
      </p:sp>
      <p:sp>
        <p:nvSpPr>
          <p:cNvPr id="4" name="Marcador de contenido 2">
            <a:extLst>
              <a:ext uri="{FF2B5EF4-FFF2-40B4-BE49-F238E27FC236}">
                <a16:creationId xmlns:a16="http://schemas.microsoft.com/office/drawing/2014/main" id="{4ACF7C20-1695-0046-08E5-452E4B2143AF}"/>
              </a:ext>
            </a:extLst>
          </p:cNvPr>
          <p:cNvSpPr txBox="1">
            <a:spLocks/>
          </p:cNvSpPr>
          <p:nvPr/>
        </p:nvSpPr>
        <p:spPr>
          <a:xfrm>
            <a:off x="5005137" y="2712327"/>
            <a:ext cx="6348663" cy="18370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s-MX" sz="2000" b="1" dirty="0">
                <a:latin typeface="Century Gothic" panose="020B0502020202020204" pitchFamily="34" charset="0"/>
              </a:rPr>
              <a:t>Artículo 9. </a:t>
            </a:r>
            <a:r>
              <a:rPr lang="es-MX" sz="2000" dirty="0">
                <a:latin typeface="Century Gothic" panose="020B0502020202020204" pitchFamily="34" charset="0"/>
              </a:rPr>
              <a:t>Las autoridades educativas, en el ámbito de sus respectivas competencias y con la finalidad de establecer condiciones que permitan el ejercicio pleno del derecho a la educación de cada persona, con equidad y excelencia, realizarán entre otras </a:t>
            </a:r>
          </a:p>
          <a:p>
            <a:pPr algn="r"/>
            <a:endParaRPr lang="es-MX" dirty="0"/>
          </a:p>
        </p:txBody>
      </p:sp>
      <p:sp>
        <p:nvSpPr>
          <p:cNvPr id="7" name="Marcador de contenido 2">
            <a:extLst>
              <a:ext uri="{FF2B5EF4-FFF2-40B4-BE49-F238E27FC236}">
                <a16:creationId xmlns:a16="http://schemas.microsoft.com/office/drawing/2014/main" id="{D38B3D60-4A4C-24E5-AB30-829923A2EDD2}"/>
              </a:ext>
            </a:extLst>
          </p:cNvPr>
          <p:cNvSpPr txBox="1">
            <a:spLocks/>
          </p:cNvSpPr>
          <p:nvPr/>
        </p:nvSpPr>
        <p:spPr>
          <a:xfrm>
            <a:off x="741947" y="4820401"/>
            <a:ext cx="7355305" cy="115820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MX" sz="2600" b="1" dirty="0">
                <a:latin typeface="Century Gothic" panose="020B0502020202020204" pitchFamily="34" charset="0"/>
              </a:rPr>
              <a:t>Artículo 10. </a:t>
            </a:r>
            <a:r>
              <a:rPr lang="es-MX" sz="2600" dirty="0">
                <a:latin typeface="Century Gothic" panose="020B0502020202020204" pitchFamily="34" charset="0"/>
              </a:rPr>
              <a:t>El Ejecutivo Federal, el gobierno de cada entidad federativa y los ayuntamientos, podrán celebrar convenios para coordinar las actividades a que se refiere el presente Capítulo. </a:t>
            </a:r>
          </a:p>
          <a:p>
            <a:endParaRPr lang="es-MX" dirty="0"/>
          </a:p>
        </p:txBody>
      </p:sp>
    </p:spTree>
    <p:extLst>
      <p:ext uri="{BB962C8B-B14F-4D97-AF65-F5344CB8AC3E}">
        <p14:creationId xmlns:p14="http://schemas.microsoft.com/office/powerpoint/2010/main" val="31040592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721</Words>
  <Application>Microsoft Macintosh PowerPoint</Application>
  <PresentationFormat>Panorámica</PresentationFormat>
  <Paragraphs>28</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Century Gothic</vt:lpstr>
      <vt:lpstr>Modern Love Caps</vt:lpstr>
      <vt:lpstr>Modern Love Grunge</vt:lpstr>
      <vt:lpstr>Tema de Office</vt:lpstr>
      <vt:lpstr>LEY GENERAL DE LA EDUCACIÓN</vt:lpstr>
      <vt:lpstr>¿Cuál es?</vt:lpstr>
      <vt:lpstr>Disposiciones Generales</vt:lpstr>
      <vt:lpstr>Disposiciones Generales</vt:lpstr>
      <vt:lpstr>Del ejercicio del derecho a la educación</vt:lpstr>
      <vt:lpstr>Del ejercicio del derecho a la educación</vt:lpstr>
      <vt:lpstr>De la equidad y la excelencia educativa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GENERAL DE LA EDUCACIÓN</dc:title>
  <dc:creator>Alondra240103@gmail.com</dc:creator>
  <cp:lastModifiedBy>Alondra240103@gmail.com</cp:lastModifiedBy>
  <cp:revision>1</cp:revision>
  <dcterms:created xsi:type="dcterms:W3CDTF">2022-05-30T03:35:01Z</dcterms:created>
  <dcterms:modified xsi:type="dcterms:W3CDTF">2022-05-30T04:05:20Z</dcterms:modified>
</cp:coreProperties>
</file>