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0" d="100"/>
          <a:sy n="60" d="100"/>
        </p:scale>
        <p:origin x="1140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pPr/>
              <a:t>5/31/2022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0722274-0FAA-4649-AA4E-4210F4F3216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195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pPr/>
              <a:t>5/31/2022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0722274-0FAA-4649-AA4E-4210F4F3216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344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pPr/>
              <a:t>5/31/2022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0722274-0FAA-4649-AA4E-4210F4F32167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792193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pPr/>
              <a:t>5/31/2022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0722274-0FAA-4649-AA4E-4210F4F3216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08146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pPr/>
              <a:t>5/31/2022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0722274-0FAA-4649-AA4E-4210F4F32167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943362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pPr/>
              <a:t>5/31/2022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0722274-0FAA-4649-AA4E-4210F4F3216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1760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pPr/>
              <a:t>5/31/2022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617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pPr/>
              <a:t>5/31/2022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407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pPr/>
              <a:t>5/31/2022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120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pPr/>
              <a:t>5/31/2022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0722274-0FAA-4649-AA4E-4210F4F3216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916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pPr/>
              <a:t>5/31/2022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0722274-0FAA-4649-AA4E-4210F4F3216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0835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pPr/>
              <a:t>5/31/2022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0722274-0FAA-4649-AA4E-4210F4F3216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7838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pPr/>
              <a:t>5/31/2022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0378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pPr/>
              <a:t>5/31/2022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800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pPr/>
              <a:t>5/31/2022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600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pPr/>
              <a:t>5/31/2022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0722274-0FAA-4649-AA4E-4210F4F3216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14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DBD16-5BFB-4D9F-9646-C75D1B53BBB6}" type="datetimeFigureOut">
              <a:rPr lang="en-US" smtClean="0"/>
              <a:pPr/>
              <a:t>5/31/2022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0722274-0FAA-4649-AA4E-4210F4F3216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794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  <p:sldLayoutId id="2147483756" r:id="rId13"/>
    <p:sldLayoutId id="2147483757" r:id="rId14"/>
    <p:sldLayoutId id="2147483758" r:id="rId15"/>
    <p:sldLayoutId id="21474837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E1EB54-8677-73FD-A6EF-CBDF6C1CAD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9913" y="232091"/>
            <a:ext cx="8312173" cy="589542"/>
          </a:xfrm>
        </p:spPr>
        <p:txBody>
          <a:bodyPr>
            <a:noAutofit/>
          </a:bodyPr>
          <a:lstStyle/>
          <a:p>
            <a:pPr algn="ctr"/>
            <a:r>
              <a:rPr lang="es-MX" sz="4400" b="1" dirty="0">
                <a:solidFill>
                  <a:srgbClr val="FF0000"/>
                </a:solidFill>
                <a:latin typeface="Amasis MT Pro Black" panose="02040A04050005020304" pitchFamily="18" charset="0"/>
              </a:rPr>
              <a:t>Ley General de Educación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0D16B08-24E4-A4E2-355E-91192FB7C1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0707" y="5009577"/>
            <a:ext cx="9657741" cy="830400"/>
          </a:xfrm>
        </p:spPr>
        <p:txBody>
          <a:bodyPr anchor="t">
            <a:noAutofit/>
          </a:bodyPr>
          <a:lstStyle/>
          <a:p>
            <a:pPr algn="ctr"/>
            <a:r>
              <a:rPr lang="es-MX" sz="3000" b="1" dirty="0">
                <a:solidFill>
                  <a:schemeClr val="tx1"/>
                </a:solidFill>
              </a:rPr>
              <a:t>Alumna: Sara Yamilet Gómez Hernández</a:t>
            </a:r>
          </a:p>
          <a:p>
            <a:pPr algn="ctr"/>
            <a:endParaRPr lang="es-MX" sz="3000" b="1" dirty="0">
              <a:solidFill>
                <a:schemeClr val="tx1"/>
              </a:solidFill>
            </a:endParaRPr>
          </a:p>
          <a:p>
            <a:pPr algn="ctr"/>
            <a:r>
              <a:rPr lang="es-MX" sz="3000" b="1" dirty="0">
                <a:solidFill>
                  <a:schemeClr val="tx1"/>
                </a:solidFill>
              </a:rPr>
              <a:t>2º C             </a:t>
            </a:r>
            <a:r>
              <a:rPr lang="es-MX" sz="3000" b="1" dirty="0" err="1">
                <a:solidFill>
                  <a:schemeClr val="tx1"/>
                </a:solidFill>
              </a:rPr>
              <a:t>NºL</a:t>
            </a:r>
            <a:r>
              <a:rPr lang="es-MX" sz="3000" b="1" dirty="0">
                <a:solidFill>
                  <a:schemeClr val="tx1"/>
                </a:solidFill>
              </a:rPr>
              <a:t>: 8</a:t>
            </a:r>
          </a:p>
        </p:txBody>
      </p:sp>
      <p:pic>
        <p:nvPicPr>
          <p:cNvPr id="6" name="Imagen 5" descr="Imagen que contiene Interfaz de usuario gráfica&#10;&#10;Descripción generada automáticamente">
            <a:extLst>
              <a:ext uri="{FF2B5EF4-FFF2-40B4-BE49-F238E27FC236}">
                <a16:creationId xmlns:a16="http://schemas.microsoft.com/office/drawing/2014/main" id="{065F8133-A55D-2EC0-23D6-18A0B32EF1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8783" y="937237"/>
            <a:ext cx="6261147" cy="3956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3809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057DB1-41E9-C3EB-A597-E10E7E4FE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6444" y="707385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es-MX" sz="4800" b="1" dirty="0"/>
              <a:t>EDUCACIÓN</a:t>
            </a:r>
            <a:r>
              <a:rPr lang="es-MX" sz="4000" b="1" dirty="0"/>
              <a:t>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C7FA37C-C951-BF66-8245-BF9B836221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0156" y="1988275"/>
            <a:ext cx="8915400" cy="3777622"/>
          </a:xfrm>
        </p:spPr>
        <p:txBody>
          <a:bodyPr>
            <a:normAutofit lnSpcReduction="10000"/>
          </a:bodyPr>
          <a:lstStyle/>
          <a:p>
            <a:pPr algn="ctr"/>
            <a:r>
              <a:rPr lang="es-MX" sz="2400" dirty="0"/>
              <a:t>La educación puede definirse como el proceso de socialización de los individuos. Al educarse, una persona asimila y aprende conocimientos; también implica una concienciación cultural y conductual.</a:t>
            </a:r>
          </a:p>
          <a:p>
            <a:pPr marL="0" indent="0" algn="ctr">
              <a:buNone/>
            </a:pPr>
            <a:endParaRPr lang="es-MX" sz="2400" dirty="0"/>
          </a:p>
          <a:p>
            <a:pPr algn="ctr"/>
            <a:r>
              <a:rPr lang="es-MX" sz="2400" dirty="0"/>
              <a:t>La educación en México es un derecho consagrado por la Constitución vigente, que en su artículo 3ª declara que la educación impartida por el Estado debe ser gratuita, laica y obligatoria para todos los habitantes del país. </a:t>
            </a:r>
          </a:p>
        </p:txBody>
      </p:sp>
    </p:spTree>
    <p:extLst>
      <p:ext uri="{BB962C8B-B14F-4D97-AF65-F5344CB8AC3E}">
        <p14:creationId xmlns:p14="http://schemas.microsoft.com/office/powerpoint/2010/main" val="4125067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4CCF28-32B9-65B6-FAAC-F25F0EFB7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1662" y="495773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es-MX" sz="4800" b="1" dirty="0"/>
              <a:t>Ley General de Educación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717CCCE-B1D0-1E54-D32E-455C9731FC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6696" y="1540189"/>
            <a:ext cx="10475493" cy="3777622"/>
          </a:xfrm>
        </p:spPr>
        <p:txBody>
          <a:bodyPr>
            <a:noAutofit/>
          </a:bodyPr>
          <a:lstStyle/>
          <a:p>
            <a:pPr algn="ctr"/>
            <a:r>
              <a:rPr lang="es-MX" sz="2400" dirty="0"/>
              <a:t>La Ley General de Educación de México obliga a quienes residen en México a cursar por lo menos los niveles primaria y secundaria de la educación, y establece que los jefes de familia tienen la responsabilidad de verificar que sus hijos cumplan con este deber. </a:t>
            </a:r>
          </a:p>
          <a:p>
            <a:pPr marL="0" indent="0" algn="ctr">
              <a:buNone/>
            </a:pPr>
            <a:endParaRPr lang="es-MX" sz="2400" dirty="0"/>
          </a:p>
          <a:p>
            <a:pPr algn="ctr"/>
            <a:r>
              <a:rPr lang="es-MX" sz="2400" dirty="0"/>
              <a:t>El estado está obligado a prestar los servicios educativos para que toda la población curse la educación preescolar, primaria y secundaria.</a:t>
            </a:r>
          </a:p>
          <a:p>
            <a:pPr marL="0" indent="0" algn="ctr">
              <a:buNone/>
            </a:pPr>
            <a:r>
              <a:rPr lang="es-MX" sz="2400" dirty="0"/>
              <a:t> </a:t>
            </a:r>
          </a:p>
          <a:p>
            <a:pPr algn="ctr"/>
            <a:r>
              <a:rPr lang="es-MX" sz="2400" dirty="0"/>
              <a:t>Es obligación de todos los mexicanos hacer que sus hijos o pupilos</a:t>
            </a:r>
          </a:p>
          <a:p>
            <a:pPr marL="0" indent="0" algn="ctr">
              <a:buNone/>
            </a:pPr>
            <a:r>
              <a:rPr lang="es-MX" sz="2400" dirty="0"/>
              <a:t> menores de edad cursen la educación preescolar, primaria y secundaria.</a:t>
            </a:r>
          </a:p>
        </p:txBody>
      </p:sp>
    </p:spTree>
    <p:extLst>
      <p:ext uri="{BB962C8B-B14F-4D97-AF65-F5344CB8AC3E}">
        <p14:creationId xmlns:p14="http://schemas.microsoft.com/office/powerpoint/2010/main" val="52873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AB308E2-CA6C-C9DA-15FA-A861837DBF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7831" y="156411"/>
            <a:ext cx="11365832" cy="4363452"/>
          </a:xfrm>
        </p:spPr>
        <p:txBody>
          <a:bodyPr>
            <a:noAutofit/>
          </a:bodyPr>
          <a:lstStyle/>
          <a:p>
            <a:pPr algn="ctr"/>
            <a:r>
              <a:rPr lang="es-MX" sz="2400" dirty="0"/>
              <a:t>La educación que imparta el estado será laica y gratuita.</a:t>
            </a:r>
          </a:p>
          <a:p>
            <a:pPr marL="0" indent="0" algn="ctr">
              <a:buNone/>
            </a:pPr>
            <a:endParaRPr lang="es-MX" sz="2400" dirty="0"/>
          </a:p>
          <a:p>
            <a:pPr algn="ctr"/>
            <a:r>
              <a:rPr lang="es-MX" sz="2400" dirty="0"/>
              <a:t>Los hablantes de lenguas indígenas tendrán acceso a la educación obligatoria en su propia lengua y en español.</a:t>
            </a:r>
          </a:p>
          <a:p>
            <a:pPr algn="ctr"/>
            <a:endParaRPr lang="es-MX" sz="2400" dirty="0"/>
          </a:p>
          <a:p>
            <a:pPr algn="ctr"/>
            <a:r>
              <a:rPr lang="es-MX" sz="2400" dirty="0"/>
              <a:t>Constituyen el sistema educativo nacional: los educandos y educadores, autoridades educativas, planes y programas educativos, instituciones educativas del estado y organismos descentralizados, las instituciones particulares con reconocimiento de validez oficial y las instituciones de educación superior a las que la ley otorga autonomía. </a:t>
            </a:r>
          </a:p>
          <a:p>
            <a:pPr algn="ctr"/>
            <a:endParaRPr lang="es-MX" sz="2400" dirty="0"/>
          </a:p>
          <a:p>
            <a:pPr algn="ctr"/>
            <a:r>
              <a:rPr lang="es-MX" sz="2400" dirty="0"/>
              <a:t>La autoridad educativa federal recae en la Secretaría de Educación Pública. </a:t>
            </a:r>
          </a:p>
          <a:p>
            <a:pPr algn="ctr"/>
            <a:endParaRPr lang="es-MX" sz="2400" dirty="0"/>
          </a:p>
          <a:p>
            <a:pPr algn="ctr"/>
            <a:r>
              <a:rPr lang="es-MX" sz="2400" dirty="0"/>
              <a:t>La autoridad municipal es el ayuntamiento e cada municipio. </a:t>
            </a:r>
          </a:p>
          <a:p>
            <a:pPr algn="ctr"/>
            <a:endParaRPr lang="es-MX" sz="2400" dirty="0"/>
          </a:p>
          <a:p>
            <a:pPr algn="ctr"/>
            <a:endParaRPr lang="es-MX" sz="2400" dirty="0"/>
          </a:p>
          <a:p>
            <a:pPr algn="ctr"/>
            <a:endParaRPr lang="es-MX" sz="2400" dirty="0"/>
          </a:p>
          <a:p>
            <a:pPr marL="0" indent="0" algn="ctr">
              <a:buNone/>
            </a:pPr>
            <a:endParaRPr lang="es-MX" sz="2400" dirty="0"/>
          </a:p>
          <a:p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3559903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EE4966D-57E0-368F-65C5-6AA20F8F42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9411" y="320843"/>
            <a:ext cx="10170694" cy="5919536"/>
          </a:xfrm>
        </p:spPr>
        <p:txBody>
          <a:bodyPr>
            <a:normAutofit/>
          </a:bodyPr>
          <a:lstStyle/>
          <a:p>
            <a:pPr algn="ctr"/>
            <a:r>
              <a:rPr lang="es-MX" sz="2400" dirty="0"/>
              <a:t>En el sistema educativo nacional queda comprendida la educación inicial, especial y para adultos.</a:t>
            </a:r>
          </a:p>
          <a:p>
            <a:pPr marL="0" indent="0" algn="ctr">
              <a:buNone/>
            </a:pPr>
            <a:endParaRPr lang="es-MX" sz="2400" dirty="0"/>
          </a:p>
          <a:p>
            <a:pPr algn="ctr"/>
            <a:r>
              <a:rPr lang="es-MX" sz="2400" dirty="0"/>
              <a:t>Las modalidades de la educación son: escolar, no escolarizada y mixta.</a:t>
            </a:r>
          </a:p>
          <a:p>
            <a:pPr marL="0" indent="0" algn="ctr">
              <a:buNone/>
            </a:pPr>
            <a:endParaRPr lang="es-MX" sz="2400" dirty="0"/>
          </a:p>
          <a:p>
            <a:pPr algn="ctr"/>
            <a:r>
              <a:rPr lang="es-MX" sz="2400" dirty="0"/>
              <a:t>Los estudios realizados dentro del sistema educativo nacional tendrán validez en toda la república. </a:t>
            </a:r>
          </a:p>
          <a:p>
            <a:pPr marL="0" indent="0" algn="ctr">
              <a:buNone/>
            </a:pPr>
            <a:endParaRPr lang="es-MX" sz="2400" dirty="0"/>
          </a:p>
          <a:p>
            <a:pPr algn="ctr"/>
            <a:r>
              <a:rPr lang="es-MX" sz="2400" dirty="0"/>
              <a:t>La edad mínima para ingresar a la educación básica en el nivel preescolar es de 3 años y en primaria de 6 años cumplidos al 31 de diciembre del año de inicio del ciclo escolar.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21676894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31</TotalTime>
  <Words>369</Words>
  <Application>Microsoft Office PowerPoint</Application>
  <PresentationFormat>Panorámica</PresentationFormat>
  <Paragraphs>34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Amasis MT Pro Black</vt:lpstr>
      <vt:lpstr>Arial</vt:lpstr>
      <vt:lpstr>Century Gothic</vt:lpstr>
      <vt:lpstr>Wingdings 3</vt:lpstr>
      <vt:lpstr>Espiral</vt:lpstr>
      <vt:lpstr>Ley General de Educación </vt:lpstr>
      <vt:lpstr>EDUCACIÓN </vt:lpstr>
      <vt:lpstr>Ley General de Educación 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Ley General de Educación </dc:title>
  <dc:creator>SARA YAMILET GOMEZ HERNANDEZ</dc:creator>
  <cp:lastModifiedBy>SARA YAMILET GOMEZ HERNANDEZ</cp:lastModifiedBy>
  <cp:revision>1</cp:revision>
  <dcterms:created xsi:type="dcterms:W3CDTF">2022-06-01T02:47:34Z</dcterms:created>
  <dcterms:modified xsi:type="dcterms:W3CDTF">2022-06-01T03:18:43Z</dcterms:modified>
</cp:coreProperties>
</file>