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6202025" cy="5715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51DBE9"/>
    <a:srgbClr val="E2FEFD"/>
    <a:srgbClr val="CBFDFB"/>
    <a:srgbClr val="BAFCF9"/>
    <a:srgbClr val="E9B3EF"/>
    <a:srgbClr val="EB21A8"/>
    <a:srgbClr val="FFE7E7"/>
    <a:srgbClr val="19DEF3"/>
    <a:srgbClr val="E62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6" y="456"/>
      </p:cViewPr>
      <p:guideLst>
        <p:guide orient="horz" pos="1800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2" y="1775356"/>
            <a:ext cx="13771721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3238500"/>
            <a:ext cx="11341418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9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6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09852" y="305595"/>
            <a:ext cx="2734093" cy="650081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7580" y="305595"/>
            <a:ext cx="7932243" cy="650081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74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1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48" y="3672418"/>
            <a:ext cx="13771721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48" y="2422262"/>
            <a:ext cx="13771721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72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7577" y="1778002"/>
            <a:ext cx="5333167" cy="5028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10778" y="1778002"/>
            <a:ext cx="5333167" cy="5028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911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1" y="228865"/>
            <a:ext cx="14581823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3" y="1279262"/>
            <a:ext cx="715870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3" y="1812396"/>
            <a:ext cx="715870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8" y="1279262"/>
            <a:ext cx="7161520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8" y="1812396"/>
            <a:ext cx="71615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90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65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42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5" y="227543"/>
            <a:ext cx="5330355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4" y="227543"/>
            <a:ext cx="9057384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5" y="1195919"/>
            <a:ext cx="5330355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7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0" y="4000501"/>
            <a:ext cx="9721215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0" y="510646"/>
            <a:ext cx="9721215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0" y="4472783"/>
            <a:ext cx="9721215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7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1" y="228865"/>
            <a:ext cx="14581823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1333501"/>
            <a:ext cx="14581823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1" y="5296961"/>
            <a:ext cx="378047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D81C-9D39-4676-81E6-2280CAB6A8FB}" type="datetimeFigureOut">
              <a:rPr lang="es-MX" smtClean="0"/>
              <a:t>26/05/2022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2" y="5296961"/>
            <a:ext cx="513064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1" y="5296961"/>
            <a:ext cx="378047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1E3C-8646-475A-8EA8-DE838D91A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0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 descr="Imagen que contiene señal&#10;&#10;Descripción generada automáticamente">
            <a:extLst>
              <a:ext uri="{FF2B5EF4-FFF2-40B4-BE49-F238E27FC236}">
                <a16:creationId xmlns:a16="http://schemas.microsoft.com/office/drawing/2014/main" id="{D876E2AF-E614-725F-C7BE-39BF72A1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924" y="445451"/>
            <a:ext cx="1365056" cy="101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F2C8625-0D9E-1D8A-1482-FA2EF1F8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214" y="1556995"/>
            <a:ext cx="14365595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2021-2022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Filosofía de la Educación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Mtra. Roberto Acosta Robles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Rocío Lucio Belmares #12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 			 Sección: ¨C¨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III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EDUCACIÓN Y SOCIEDAD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La Unidad De Aprendizaje III: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•Orienta su actuación profesional con sentido ético-valoral y asume los diversos principios y reglas que aseguran una mejor convivencia institucional y social, en beneficio de los alumnos y de la comunidad 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•Usa los resultados de la investigación para profundizar en el conocimiento y los procesos de aprendizaje de sus alumnos.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Ley General de la Educación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a 26 de mayo de 2022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9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46445" y="1129308"/>
            <a:ext cx="139762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8092320" y="913284"/>
            <a:ext cx="0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2943939" y="12013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12133460" y="1212349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15022720" y="1129308"/>
            <a:ext cx="0" cy="31442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9253140" y="1220733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6444828" y="1203595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3564508" y="1222287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046445" y="1129308"/>
            <a:ext cx="0" cy="28961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 redondeado"/>
          <p:cNvSpPr/>
          <p:nvPr/>
        </p:nvSpPr>
        <p:spPr>
          <a:xfrm>
            <a:off x="393299" y="2133465"/>
            <a:ext cx="1296144" cy="436003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DISPOSICIONES GENERALES </a:t>
            </a: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1041044" y="192139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 redondeado"/>
          <p:cNvSpPr/>
          <p:nvPr/>
        </p:nvSpPr>
        <p:spPr>
          <a:xfrm>
            <a:off x="288769" y="2785492"/>
            <a:ext cx="1515352" cy="177618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I. </a:t>
            </a:r>
            <a:r>
              <a:rPr lang="es-MX" sz="1000" dirty="0">
                <a:solidFill>
                  <a:schemeClr val="tx1"/>
                </a:solidFill>
              </a:rPr>
              <a:t>La presente Ley garantiza el derecho a la educación Su objeto es regular la educación que imparta el Estado -Federación, Estados, Ciudad de México y municipios  , la cual se considera un servicio público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>
            <a:off x="1041044" y="256946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1013139" y="4561681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Rectángulo redondeado"/>
          <p:cNvSpPr/>
          <p:nvPr/>
        </p:nvSpPr>
        <p:spPr>
          <a:xfrm>
            <a:off x="283368" y="4801716"/>
            <a:ext cx="1515352" cy="76689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II. </a:t>
            </a:r>
            <a:r>
              <a:rPr lang="es-MX" sz="1000" dirty="0">
                <a:solidFill>
                  <a:schemeClr val="tx1"/>
                </a:solidFill>
              </a:rPr>
              <a:t>El Estado priorizará la educación de niñas, niños, adolescentes y jóvenes.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2747772" y="1993404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FUNCIÓN DE LA NUEVA ESCUELA MEXICANA</a:t>
            </a:r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3564181" y="179917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3575864" y="264986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Rectángulo redondeado"/>
          <p:cNvSpPr/>
          <p:nvPr/>
        </p:nvSpPr>
        <p:spPr>
          <a:xfrm>
            <a:off x="2736089" y="2857500"/>
            <a:ext cx="1656184" cy="1224136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El Estado buscará la equidad, la excelencia y la mejora continua en la educación. Tendrá como objetivos el desarrollo humano integral del educando.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9" name="58 Rectángulo redondeado"/>
          <p:cNvSpPr/>
          <p:nvPr/>
        </p:nvSpPr>
        <p:spPr>
          <a:xfrm>
            <a:off x="2747772" y="4309653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LOS FINES DE LA EDUCACIÓN</a:t>
            </a:r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3564181" y="4115425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3575864" y="4966109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Rectángulo redondeado"/>
          <p:cNvSpPr/>
          <p:nvPr/>
        </p:nvSpPr>
        <p:spPr>
          <a:xfrm>
            <a:off x="5631057" y="2001788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NATURALEZA DEL SISTEMA EDUCATIVO NACIONAL </a:t>
            </a:r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6447466" y="180756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 redondeado"/>
          <p:cNvSpPr/>
          <p:nvPr/>
        </p:nvSpPr>
        <p:spPr>
          <a:xfrm>
            <a:off x="5631057" y="2857500"/>
            <a:ext cx="1656184" cy="1080120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El Sistema Educativo Nacional es el conjunto de actores, instituciones prestación del servicio público de la educación que imparta el Estado.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71" name="70 Conector recto de flecha"/>
          <p:cNvCxnSpPr/>
          <p:nvPr/>
        </p:nvCxnSpPr>
        <p:spPr>
          <a:xfrm>
            <a:off x="6447466" y="2663272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 redondeado"/>
          <p:cNvSpPr/>
          <p:nvPr/>
        </p:nvSpPr>
        <p:spPr>
          <a:xfrm>
            <a:off x="5631057" y="4153645"/>
            <a:ext cx="1656184" cy="288032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Constituido por: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73" name="72 Conector recto de flecha"/>
          <p:cNvCxnSpPr/>
          <p:nvPr/>
        </p:nvCxnSpPr>
        <p:spPr>
          <a:xfrm>
            <a:off x="6447466" y="395941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 redondeado"/>
          <p:cNvSpPr/>
          <p:nvPr/>
        </p:nvSpPr>
        <p:spPr>
          <a:xfrm>
            <a:off x="5034368" y="4658724"/>
            <a:ext cx="2849562" cy="935080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Los educandos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Las maestras y los maestros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Las madres y padres de familia o tutores, así como a sus asociaciones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Las autoridades educativas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Las autoridades escolares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6447466" y="444167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 redondeado"/>
          <p:cNvSpPr/>
          <p:nvPr/>
        </p:nvSpPr>
        <p:spPr>
          <a:xfrm>
            <a:off x="8245028" y="2001788"/>
            <a:ext cx="2054334" cy="1143744"/>
          </a:xfrm>
          <a:prstGeom prst="roundRect">
            <a:avLst>
              <a:gd name="adj" fmla="val 1880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LAS CONDICIONES DE LOS PLANTELES EDUCATIVOS PARA GARANTIZAR SU IDONEIDAD Y LA SEGURIDAD DE LAS NIÑAS, NIÑOS, ADOLESCENTES Y JÓVENES </a:t>
            </a:r>
          </a:p>
        </p:txBody>
      </p:sp>
      <p:cxnSp>
        <p:nvCxnSpPr>
          <p:cNvPr id="77" name="76 Conector recto de flecha"/>
          <p:cNvCxnSpPr/>
          <p:nvPr/>
        </p:nvCxnSpPr>
        <p:spPr>
          <a:xfrm>
            <a:off x="9241457" y="180756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Rectángulo redondeado"/>
          <p:cNvSpPr/>
          <p:nvPr/>
        </p:nvSpPr>
        <p:spPr>
          <a:xfrm>
            <a:off x="8401682" y="3361556"/>
            <a:ext cx="1656184" cy="1224136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Los planteles educativos constituyen un espacio fundamental para el proceso de enseñanza aprendizaje, donde se presta el servicio público de educación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80" name="79 Conector recto de flecha"/>
          <p:cNvCxnSpPr/>
          <p:nvPr/>
        </p:nvCxnSpPr>
        <p:spPr>
          <a:xfrm>
            <a:off x="9229774" y="316732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>
            <a:off x="9229774" y="4585692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 redondeado"/>
          <p:cNvSpPr/>
          <p:nvPr/>
        </p:nvSpPr>
        <p:spPr>
          <a:xfrm>
            <a:off x="8425048" y="4801716"/>
            <a:ext cx="1656184" cy="601469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Las aulas deben de ser de calidad.</a:t>
            </a:r>
          </a:p>
        </p:txBody>
      </p:sp>
      <p:sp>
        <p:nvSpPr>
          <p:cNvPr id="86" name="85 Rectángulo redondeado"/>
          <p:cNvSpPr/>
          <p:nvPr/>
        </p:nvSpPr>
        <p:spPr>
          <a:xfrm>
            <a:off x="11161352" y="2043616"/>
            <a:ext cx="2054334" cy="763672"/>
          </a:xfrm>
          <a:prstGeom prst="roundRect">
            <a:avLst>
              <a:gd name="adj" fmla="val 1880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CAPÍTULO ÚNICO 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LOS INSTRUMENTOS PARA LA MEJORA CONTINUA DE LA EDUCACIÓN</a:t>
            </a:r>
          </a:p>
        </p:txBody>
      </p:sp>
      <p:cxnSp>
        <p:nvCxnSpPr>
          <p:cNvPr id="87" name="86 Conector recto de flecha"/>
          <p:cNvCxnSpPr/>
          <p:nvPr/>
        </p:nvCxnSpPr>
        <p:spPr>
          <a:xfrm>
            <a:off x="12157781" y="184938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Rectángulo redondeado"/>
          <p:cNvSpPr/>
          <p:nvPr/>
        </p:nvSpPr>
        <p:spPr>
          <a:xfrm>
            <a:off x="11343992" y="2981053"/>
            <a:ext cx="1656184" cy="516565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educación tendrá un proceso de mejora continua.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89" name="88 Conector recto de flecha"/>
          <p:cNvCxnSpPr/>
          <p:nvPr/>
        </p:nvCxnSpPr>
        <p:spPr>
          <a:xfrm>
            <a:off x="12161667" y="280728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/>
          <p:nvPr/>
        </p:nvCxnSpPr>
        <p:spPr>
          <a:xfrm>
            <a:off x="12157781" y="3505572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Rectángulo redondeado"/>
          <p:cNvSpPr/>
          <p:nvPr/>
        </p:nvSpPr>
        <p:spPr>
          <a:xfrm>
            <a:off x="11333575" y="3721596"/>
            <a:ext cx="1656184" cy="1840912"/>
          </a:xfrm>
          <a:prstGeom prst="roundRect">
            <a:avLst>
              <a:gd name="adj" fmla="val 1125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Implica el desarrollo del Sistema Educativo Nacional para el incremento del logro académico de los educandos. Tendrá como eje central el aprendizaje de niñas, niños en todos los niveles y modalidades educativos.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92" name="91 Rectángulo redondeado"/>
          <p:cNvSpPr/>
          <p:nvPr/>
        </p:nvSpPr>
        <p:spPr>
          <a:xfrm>
            <a:off x="13998345" y="2116020"/>
            <a:ext cx="1871694" cy="763672"/>
          </a:xfrm>
          <a:prstGeom prst="roundRect">
            <a:avLst>
              <a:gd name="adj" fmla="val 1880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CAPÍTULO ÚNICO 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DISTRIBUCIÓN DE LA FUNCIÓN SOCIAL EN EDUCACIÓN </a:t>
            </a:r>
          </a:p>
        </p:txBody>
      </p:sp>
      <p:cxnSp>
        <p:nvCxnSpPr>
          <p:cNvPr id="93" name="92 Conector recto de flecha"/>
          <p:cNvCxnSpPr/>
          <p:nvPr/>
        </p:nvCxnSpPr>
        <p:spPr>
          <a:xfrm>
            <a:off x="14919889" y="193704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Rectángulo redondeado"/>
          <p:cNvSpPr/>
          <p:nvPr/>
        </p:nvSpPr>
        <p:spPr>
          <a:xfrm>
            <a:off x="14132192" y="3061015"/>
            <a:ext cx="1656184" cy="516565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Corresponde a la autoridad educativa federal lo siguiente: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14923775" y="289494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>
            <a:off x="14919889" y="359322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Rectángulo redondeado"/>
          <p:cNvSpPr/>
          <p:nvPr/>
        </p:nvSpPr>
        <p:spPr>
          <a:xfrm>
            <a:off x="14095683" y="3809252"/>
            <a:ext cx="1656184" cy="1840912"/>
          </a:xfrm>
          <a:prstGeom prst="roundRect">
            <a:avLst>
              <a:gd name="adj" fmla="val 1125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-Realizar la planeación y la programación global del Sistema Educativo Nacional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-Establecer el calendario escolar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-</a:t>
            </a:r>
            <a:r>
              <a:rPr lang="es-MX" sz="1000" dirty="0">
                <a:solidFill>
                  <a:schemeClr val="tx1"/>
                </a:solidFill>
              </a:rPr>
              <a:t>Autorizar el uso de libros de texto para la educación preescolar, primaria y secundaria</a:t>
            </a:r>
            <a:endParaRPr lang="es-MX" sz="1000" b="1" dirty="0">
              <a:solidFill>
                <a:schemeClr val="tx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E048A5-54F7-7C6C-4CE3-5F6BFF752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572" y="159561"/>
            <a:ext cx="4602879" cy="65232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F17641B-47E7-4471-BE3D-609E59B6F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77" y="1310232"/>
            <a:ext cx="15302286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7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83368" y="337220"/>
            <a:ext cx="1515352" cy="76689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II. </a:t>
            </a:r>
            <a:r>
              <a:rPr lang="es-MX" sz="1000" dirty="0">
                <a:solidFill>
                  <a:schemeClr val="tx1"/>
                </a:solidFill>
              </a:rPr>
              <a:t>El Estado priorizará la educación de niñas, niños, adolescentes y jóvenes.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1041044" y="12119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>
            <a:off x="1041044" y="1104119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 redondeado"/>
          <p:cNvSpPr/>
          <p:nvPr/>
        </p:nvSpPr>
        <p:spPr>
          <a:xfrm>
            <a:off x="283368" y="1298513"/>
            <a:ext cx="1515352" cy="112693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III. </a:t>
            </a:r>
            <a:r>
              <a:rPr lang="es-MX" sz="1000" dirty="0">
                <a:solidFill>
                  <a:schemeClr val="tx1"/>
                </a:solidFill>
              </a:rPr>
              <a:t>El Estado fomentará la participación activa de los educandos, madres y padres de familia o tutores, maestras y maestros.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38006" y="2634470"/>
            <a:ext cx="1406075" cy="652027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DEL EJERCICIO DEL DERECHO A LA EDUCACIÓN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041044" y="2425452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034337" y="3286497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283368" y="3493765"/>
            <a:ext cx="1515352" cy="112693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V. </a:t>
            </a:r>
            <a:r>
              <a:rPr lang="es-MX" sz="1000" dirty="0">
                <a:solidFill>
                  <a:schemeClr val="tx1"/>
                </a:solidFill>
              </a:rPr>
              <a:t>Toda persona tiene derecho a la educación. El Estado ofrecerá a las personas las mismas oportunidades de aprendizaje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030449" y="462070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736089" y="121196"/>
            <a:ext cx="1656184" cy="1224136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educación que imparta el Estado: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-Contribuirá al desarrollo integral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-Promoverá el respeto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-Fomentará el amor a la Patria, el aprecio por sus culturas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2747772" y="1537946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LOS CRITERIOS DE LA EDUCACIÓN 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3564181" y="134371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564181" y="218601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 redondeado"/>
          <p:cNvSpPr/>
          <p:nvPr/>
        </p:nvSpPr>
        <p:spPr>
          <a:xfrm>
            <a:off x="2736089" y="2393478"/>
            <a:ext cx="1656184" cy="2840286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educación que imparta el Estado: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-Será democrática fundado en el constante mejoramiento económico, social y cultural del pueblo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-</a:t>
            </a:r>
            <a:r>
              <a:rPr lang="es-MX" sz="1000" dirty="0">
                <a:solidFill>
                  <a:schemeClr val="tx1"/>
                </a:solidFill>
              </a:rPr>
              <a:t>Será nacional la educación atenderá a la comprensión y solución de nuestros problemas dándole continuidad y acrecentamiento de nuestra cultura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Será humanista, al fomentar el aprecio y respeto por la dignidad de las personas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564181" y="523376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5631057" y="315424"/>
            <a:ext cx="1656184" cy="324036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Se organiza en: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6447466" y="12119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5497882" y="841276"/>
            <a:ext cx="1922533" cy="3334164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Tipos: </a:t>
            </a:r>
            <a:r>
              <a:rPr lang="es-MX" sz="1000" dirty="0">
                <a:solidFill>
                  <a:schemeClr val="tx1"/>
                </a:solidFill>
              </a:rPr>
              <a:t>los de educación básica, medio superior y superior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Niveles: </a:t>
            </a:r>
            <a:r>
              <a:rPr lang="es-MX" sz="1000" dirty="0">
                <a:solidFill>
                  <a:schemeClr val="tx1"/>
                </a:solidFill>
              </a:rPr>
              <a:t>los que se indican para cada tipo educativo en esta Ley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Modalidades:</a:t>
            </a:r>
            <a:r>
              <a:rPr lang="es-MX" sz="1000" dirty="0">
                <a:solidFill>
                  <a:schemeClr val="tx1"/>
                </a:solidFill>
              </a:rPr>
              <a:t> la escolarizada, no escolarizada y mixta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Opciones educativas: </a:t>
            </a:r>
            <a:r>
              <a:rPr lang="es-MX" sz="1000" dirty="0">
                <a:solidFill>
                  <a:schemeClr val="tx1"/>
                </a:solidFill>
              </a:rPr>
              <a:t>las que se determinen para cada nivel educativo en los términos de esta Ley y las disposiciones que de ella deriven, entre las que se encuentran la educación abierta y a distancia.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447466" y="69726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5634463" y="4378232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DEL TIPO DE EDUCACIÓN BÁSICA </a:t>
            </a: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6450872" y="418400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450872" y="502630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 redondeado"/>
          <p:cNvSpPr/>
          <p:nvPr/>
        </p:nvSpPr>
        <p:spPr>
          <a:xfrm>
            <a:off x="8413365" y="315424"/>
            <a:ext cx="1656184" cy="525852"/>
          </a:xfrm>
          <a:prstGeom prst="roundRect">
            <a:avLst>
              <a:gd name="adj" fmla="val 1880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CAPÍTULO II 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MEJORA ESCOLAR</a:t>
            </a: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9241457" y="12119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8401682" y="1103902"/>
            <a:ext cx="1656184" cy="1530567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Las autoridades educativas, en el ámbito de sus respectivas competencias, emitirán una Guía Operativa para la Organización y Funcionamiento de los Servicios de Educación Básica y Media Superior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9229774" y="909675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9229774" y="2688079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8425048" y="2904103"/>
            <a:ext cx="1656184" cy="2041629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En dicha Guía se establecerán los elementos de normalidad mínima de la operación escolar, cuyo objetivo es dar a conocer las normas y los procedimientos institucionales y, con ello, facilitar la toma de decisiones para fortalecer la mejora escolar.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9181132" y="502630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 redondeado"/>
          <p:cNvSpPr/>
          <p:nvPr/>
        </p:nvSpPr>
        <p:spPr>
          <a:xfrm>
            <a:off x="14095683" y="193204"/>
            <a:ext cx="1656184" cy="1840912"/>
          </a:xfrm>
          <a:prstGeom prst="roundRect">
            <a:avLst>
              <a:gd name="adj" fmla="val 1125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-Expedir normas de control escolar, las cuales deberán facilitar la inscripción, reinscripción, acreditación, promoción, regularización y certificación de estudios de los educandos.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-</a:t>
            </a:r>
            <a:r>
              <a:rPr lang="es-MX" sz="1000" dirty="0">
                <a:solidFill>
                  <a:schemeClr val="tx1"/>
                </a:solidFill>
              </a:rPr>
              <a:t>Establecer y regular un marco nacional de cualificaciones</a:t>
            </a:r>
          </a:p>
        </p:txBody>
      </p:sp>
    </p:spTree>
    <p:extLst>
      <p:ext uri="{BB962C8B-B14F-4D97-AF65-F5344CB8AC3E}">
        <p14:creationId xmlns:p14="http://schemas.microsoft.com/office/powerpoint/2010/main" val="66617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72773" y="121196"/>
            <a:ext cx="1515352" cy="112693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VI</a:t>
            </a:r>
            <a:r>
              <a:rPr lang="es-MX" sz="1000" dirty="0">
                <a:solidFill>
                  <a:schemeClr val="tx1"/>
                </a:solidFill>
              </a:rPr>
              <a:t>. Todas las personas habitantes del país deben cursar la educación preescolar, la primaria, la secundaria y la media superior.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1041044" y="127332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283368" y="1489348"/>
            <a:ext cx="1515352" cy="56346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VII</a:t>
            </a:r>
            <a:r>
              <a:rPr lang="es-MX" sz="1000" dirty="0">
                <a:solidFill>
                  <a:schemeClr val="tx1"/>
                </a:solidFill>
              </a:rPr>
              <a:t>. Corresponde al Estado la rectoría de la educación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041044" y="2101416"/>
            <a:ext cx="1" cy="720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180132" y="2173424"/>
            <a:ext cx="86091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80132" y="2173424"/>
            <a:ext cx="0" cy="31323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283369" y="2353445"/>
            <a:ext cx="1515352" cy="360039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Universal: todas las personas por igual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283369" y="2857500"/>
            <a:ext cx="1515352" cy="495672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Inclusiva: sin discriminación alguna 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283369" y="3455758"/>
            <a:ext cx="1515352" cy="841902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Pública: Asegurará que el proceso educativo responda al interés social. Para que todos tengan acceso a ella. 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272773" y="4441676"/>
            <a:ext cx="1515352" cy="430325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Gratuita: Se prohíbe el pago</a:t>
            </a:r>
          </a:p>
        </p:txBody>
      </p:sp>
      <p:cxnSp>
        <p:nvCxnSpPr>
          <p:cNvPr id="29" name="28 Conector recto"/>
          <p:cNvCxnSpPr>
            <a:endCxn id="24" idx="1"/>
          </p:cNvCxnSpPr>
          <p:nvPr/>
        </p:nvCxnSpPr>
        <p:spPr>
          <a:xfrm>
            <a:off x="180132" y="2533464"/>
            <a:ext cx="103237" cy="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80132" y="3105335"/>
            <a:ext cx="103237" cy="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80132" y="3895606"/>
            <a:ext cx="103237" cy="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69535" y="4657699"/>
            <a:ext cx="103237" cy="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 redondeado"/>
          <p:cNvSpPr/>
          <p:nvPr/>
        </p:nvSpPr>
        <p:spPr>
          <a:xfrm>
            <a:off x="272772" y="5089748"/>
            <a:ext cx="1515352" cy="430325"/>
          </a:xfrm>
          <a:prstGeom prst="roundRect">
            <a:avLst>
              <a:gd name="adj" fmla="val 12375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Laica: ajena a cualquier doctrina religiosa</a:t>
            </a:r>
          </a:p>
        </p:txBody>
      </p:sp>
      <p:cxnSp>
        <p:nvCxnSpPr>
          <p:cNvPr id="34" name="33 Conector recto"/>
          <p:cNvCxnSpPr/>
          <p:nvPr/>
        </p:nvCxnSpPr>
        <p:spPr>
          <a:xfrm>
            <a:off x="169534" y="5305771"/>
            <a:ext cx="103237" cy="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 redondeado"/>
          <p:cNvSpPr/>
          <p:nvPr/>
        </p:nvSpPr>
        <p:spPr>
          <a:xfrm>
            <a:off x="2747772" y="169794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IV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ORIENTACIÓN INTEGRAL</a:t>
            </a:r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3564181" y="81786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2736089" y="1025326"/>
            <a:ext cx="1656184" cy="1328119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orientación integral en la nueva escuela mexicana comprende la formación para la vida de los educandos, así como los contenidos de los planes y programas de estudio.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3564181" y="235344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 redondeado"/>
          <p:cNvSpPr/>
          <p:nvPr/>
        </p:nvSpPr>
        <p:spPr>
          <a:xfrm>
            <a:off x="2699444" y="2546058"/>
            <a:ext cx="1752840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V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LOS PLANES Y PROGRAMAS DE ESTUDIO</a:t>
            </a: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3564181" y="319413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 redondeado"/>
          <p:cNvSpPr/>
          <p:nvPr/>
        </p:nvSpPr>
        <p:spPr>
          <a:xfrm>
            <a:off x="2736089" y="3401590"/>
            <a:ext cx="1656184" cy="1470411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Los planes y programas favorecerán el desarrollo integral y gradual de los educandos en los niveles preescolar, primaria, secundaria, el tipo media superior y la normal, considerando la diversidad de saberes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5622780" y="193204"/>
            <a:ext cx="1656184" cy="832122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educación básica está compuesta por el nivel inicial, preescolar, primaria y secundaria.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6450872" y="105730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 redondeado"/>
          <p:cNvSpPr/>
          <p:nvPr/>
        </p:nvSpPr>
        <p:spPr>
          <a:xfrm>
            <a:off x="5622780" y="1286105"/>
            <a:ext cx="1656184" cy="635291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Los servicios que comprende este tipo de educación son: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6450872" y="1921396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 redondeado"/>
          <p:cNvSpPr/>
          <p:nvPr/>
        </p:nvSpPr>
        <p:spPr>
          <a:xfrm>
            <a:off x="5082720" y="2101416"/>
            <a:ext cx="2736304" cy="1593793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I. Inicial escolarizada y no escolarizada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II. Preescolar general, indígena y comunitario III. Primaria general, indígena y comunitaria; IV. Secundaria, entre las que se encuentran la general, técnica, comunitaria o las modalidades regionales autorizadas por la Secretaría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V. Secundaria para trabajadores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VI. Telesecundaria.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5634463" y="3859968"/>
            <a:ext cx="1656184" cy="648072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DEL TIPO DE EDUCACIÓN MEDIA SUPERIOR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6450872" y="366574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6450872" y="450804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 redondeado"/>
          <p:cNvSpPr/>
          <p:nvPr/>
        </p:nvSpPr>
        <p:spPr>
          <a:xfrm>
            <a:off x="5451813" y="4657700"/>
            <a:ext cx="1998117" cy="984268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Los niveles de bachillerato, profesional técnico bachiller y los demás equivalentes a éste, se ofrecen a quienes han concluido estudios de educación básica.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8425048" y="193204"/>
            <a:ext cx="1656184" cy="2160241"/>
          </a:xfrm>
          <a:prstGeom prst="roundRect">
            <a:avLst>
              <a:gd name="adj" fmla="val 20458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Para el proceso de mejora escolar, se constituirán Consejos Técnicos Escolares en los tipos de educación básica y media superior; los cuales tendrán a su cargo adoptar e implementar las decisiones para contribuir al máximo logro de aprendizaje de los educandos</a:t>
            </a:r>
          </a:p>
        </p:txBody>
      </p:sp>
    </p:spTree>
    <p:extLst>
      <p:ext uri="{BB962C8B-B14F-4D97-AF65-F5344CB8AC3E}">
        <p14:creationId xmlns:p14="http://schemas.microsoft.com/office/powerpoint/2010/main" val="274057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338006" y="193204"/>
            <a:ext cx="1406075" cy="652027"/>
          </a:xfrm>
          <a:prstGeom prst="roundRect">
            <a:avLst>
              <a:gd name="adj" fmla="val 33686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CAPITULO III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 LA EQUIDAD Y LA EXCELENCIA EDUCATIVA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338006" y="1057300"/>
            <a:ext cx="1406075" cy="868051"/>
          </a:xfrm>
          <a:prstGeom prst="roundRect">
            <a:avLst>
              <a:gd name="adj" fmla="val 20519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VII.</a:t>
            </a:r>
            <a:r>
              <a:rPr lang="es-MX" sz="1000" dirty="0">
                <a:solidFill>
                  <a:schemeClr val="tx1"/>
                </a:solidFill>
              </a:rPr>
              <a:t> El Estado está obligado a prestar servicios educativos con equidad y excelencia.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 flipH="1">
            <a:off x="1041043" y="845231"/>
            <a:ext cx="1" cy="140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1034336" y="1925376"/>
            <a:ext cx="1" cy="140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338006" y="2136202"/>
            <a:ext cx="1406075" cy="2089450"/>
          </a:xfrm>
          <a:prstGeom prst="roundRect">
            <a:avLst>
              <a:gd name="adj" fmla="val 20519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IX.</a:t>
            </a:r>
            <a:r>
              <a:rPr lang="es-MX" sz="1000" dirty="0">
                <a:solidFill>
                  <a:schemeClr val="tx1"/>
                </a:solidFill>
              </a:rPr>
              <a:t> Las autoridades educativas deberán: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-Establecer políticas incluyentes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-Dar a conocer y fomentar las opciones educativas, como la educación abierta y a distancia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-Facilitar el acceso a la educación básica y media superior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6450872" y="193204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5622780" y="422009"/>
            <a:ext cx="1656184" cy="635291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Las autoridades educativas podrán ofrecer los siguientes servicios educativos: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450872" y="1057300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5334748" y="1272336"/>
            <a:ext cx="2232248" cy="1513156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AutoNum type="romanUcPeriod"/>
            </a:pPr>
            <a:r>
              <a:rPr lang="es-MX" sz="1000" dirty="0">
                <a:solidFill>
                  <a:schemeClr val="tx1"/>
                </a:solidFill>
              </a:rPr>
              <a:t>Bachillerato General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II. Bachillerato Tecnológico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III. Bachillerato Intercultural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IV. Bachillerato Artístico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V. Profesional técnico bachiller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VI. </a:t>
            </a:r>
            <a:r>
              <a:rPr lang="es-MX" sz="1000" dirty="0" err="1">
                <a:solidFill>
                  <a:schemeClr val="tx1"/>
                </a:solidFill>
              </a:rPr>
              <a:t>Telebachillerato</a:t>
            </a:r>
            <a:r>
              <a:rPr lang="es-MX" sz="1000" dirty="0">
                <a:solidFill>
                  <a:schemeClr val="tx1"/>
                </a:solidFill>
              </a:rPr>
              <a:t> comunitario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VII. Educación media superior a distancia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VIII. Tecnólogo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6445075" y="2785492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5616983" y="3014297"/>
            <a:ext cx="1656184" cy="635291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CAPÍTULO IV </a:t>
            </a:r>
          </a:p>
          <a:p>
            <a:pPr algn="ctr"/>
            <a:r>
              <a:rPr lang="es-MX" sz="1000" b="1" dirty="0">
                <a:solidFill>
                  <a:schemeClr val="tx1"/>
                </a:solidFill>
              </a:rPr>
              <a:t>DEL TIPO DE EDUCACIÓN SUPERIOR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6445075" y="3649588"/>
            <a:ext cx="0" cy="14401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5328951" y="3864624"/>
            <a:ext cx="2232248" cy="1513156"/>
          </a:xfrm>
          <a:prstGeom prst="roundRect">
            <a:avLst>
              <a:gd name="adj" fmla="val 15012"/>
            </a:avLst>
          </a:prstGeom>
          <a:solidFill>
            <a:srgbClr val="E2FEFD"/>
          </a:solidFill>
          <a:ln>
            <a:solidFill>
              <a:srgbClr val="51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obligatoriedad de la educación superior corresponde al Estado, el cual la garantizará para todas las personas que cumplan con los requisitos solicitados por las instituciones respectivas.</a:t>
            </a:r>
            <a:endParaRPr lang="es-MX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62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1284</Words>
  <Application>Microsoft Office PowerPoint</Application>
  <PresentationFormat>Personalizado</PresentationFormat>
  <Paragraphs>120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Rocio Belmares</cp:lastModifiedBy>
  <cp:revision>31</cp:revision>
  <dcterms:created xsi:type="dcterms:W3CDTF">2021-01-18T18:04:38Z</dcterms:created>
  <dcterms:modified xsi:type="dcterms:W3CDTF">2022-05-27T00:21:41Z</dcterms:modified>
</cp:coreProperties>
</file>