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3" r:id="rId3"/>
    <p:sldId id="264" r:id="rId4"/>
    <p:sldId id="265" r:id="rId5"/>
    <p:sldId id="266" r:id="rId6"/>
  </p:sldIdLst>
  <p:sldSz cx="16202025" cy="5715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800">
          <p15:clr>
            <a:srgbClr val="A4A3A4"/>
          </p15:clr>
        </p15:guide>
        <p15:guide id="2" pos="5103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000"/>
    <a:srgbClr val="51DBE9"/>
    <a:srgbClr val="E2FEFD"/>
    <a:srgbClr val="CBFDFB"/>
    <a:srgbClr val="BAFCF9"/>
    <a:srgbClr val="E9B3EF"/>
    <a:srgbClr val="EB21A8"/>
    <a:srgbClr val="FFE7E7"/>
    <a:srgbClr val="19DEF3"/>
    <a:srgbClr val="E626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96" y="456"/>
      </p:cViewPr>
      <p:guideLst>
        <p:guide orient="horz" pos="1800"/>
        <p:guide pos="5103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1215152" y="1775356"/>
            <a:ext cx="13771721" cy="1225021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2430304" y="3238500"/>
            <a:ext cx="11341418" cy="14605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D81C-9D39-4676-81E6-2280CAB6A8FB}" type="datetimeFigureOut">
              <a:rPr lang="es-MX" smtClean="0"/>
              <a:t>26/05/2022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601E3C-8646-475A-8EA8-DE838D91AB4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599585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D81C-9D39-4676-81E6-2280CAB6A8FB}" type="datetimeFigureOut">
              <a:rPr lang="es-MX" smtClean="0"/>
              <a:t>26/05/2022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601E3C-8646-475A-8EA8-DE838D91AB4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656788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8809852" y="305595"/>
            <a:ext cx="2734093" cy="6500813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607580" y="305595"/>
            <a:ext cx="7932243" cy="6500813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D81C-9D39-4676-81E6-2280CAB6A8FB}" type="datetimeFigureOut">
              <a:rPr lang="es-MX" smtClean="0"/>
              <a:t>26/05/2022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601E3C-8646-475A-8EA8-DE838D91AB4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827492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D81C-9D39-4676-81E6-2280CAB6A8FB}" type="datetimeFigureOut">
              <a:rPr lang="es-MX" smtClean="0"/>
              <a:t>26/05/2022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601E3C-8646-475A-8EA8-DE838D91AB4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27187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279848" y="3672418"/>
            <a:ext cx="13771721" cy="113506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279848" y="2422262"/>
            <a:ext cx="13771721" cy="125015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D81C-9D39-4676-81E6-2280CAB6A8FB}" type="datetimeFigureOut">
              <a:rPr lang="es-MX" smtClean="0"/>
              <a:t>26/05/2022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601E3C-8646-475A-8EA8-DE838D91AB4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877224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607577" y="1778002"/>
            <a:ext cx="5333167" cy="502840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6210778" y="1778002"/>
            <a:ext cx="5333167" cy="502840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D81C-9D39-4676-81E6-2280CAB6A8FB}" type="datetimeFigureOut">
              <a:rPr lang="es-MX" smtClean="0"/>
              <a:t>26/05/2022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601E3C-8646-475A-8EA8-DE838D91AB4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991111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810101" y="228865"/>
            <a:ext cx="14581823" cy="952500"/>
          </a:xfr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810103" y="1279262"/>
            <a:ext cx="7158708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810103" y="1812396"/>
            <a:ext cx="7158708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8230408" y="1279262"/>
            <a:ext cx="7161520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8230408" y="1812396"/>
            <a:ext cx="7161520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D81C-9D39-4676-81E6-2280CAB6A8FB}" type="datetimeFigureOut">
              <a:rPr lang="es-MX" smtClean="0"/>
              <a:t>26/05/2022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601E3C-8646-475A-8EA8-DE838D91AB4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569088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D81C-9D39-4676-81E6-2280CAB6A8FB}" type="datetimeFigureOut">
              <a:rPr lang="es-MX" smtClean="0"/>
              <a:t>26/05/2022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601E3C-8646-475A-8EA8-DE838D91AB4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416545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D81C-9D39-4676-81E6-2280CAB6A8FB}" type="datetimeFigureOut">
              <a:rPr lang="es-MX" smtClean="0"/>
              <a:t>26/05/2022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601E3C-8646-475A-8EA8-DE838D91AB4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144267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810105" y="227543"/>
            <a:ext cx="5330355" cy="9683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6334544" y="227543"/>
            <a:ext cx="9057384" cy="487759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810105" y="1195919"/>
            <a:ext cx="5330355" cy="390921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D81C-9D39-4676-81E6-2280CAB6A8FB}" type="datetimeFigureOut">
              <a:rPr lang="es-MX" smtClean="0"/>
              <a:t>26/05/2022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601E3C-8646-475A-8EA8-DE838D91AB4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237326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175710" y="4000501"/>
            <a:ext cx="9721215" cy="47228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3175710" y="510646"/>
            <a:ext cx="9721215" cy="3429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175710" y="4472783"/>
            <a:ext cx="9721215" cy="6707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D81C-9D39-4676-81E6-2280CAB6A8FB}" type="datetimeFigureOut">
              <a:rPr lang="es-MX" smtClean="0"/>
              <a:t>26/05/2022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601E3C-8646-475A-8EA8-DE838D91AB4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95771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810101" y="228865"/>
            <a:ext cx="14581823" cy="9525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810101" y="1333501"/>
            <a:ext cx="14581823" cy="37716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810101" y="5296961"/>
            <a:ext cx="3780473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BCD81C-9D39-4676-81E6-2280CAB6A8FB}" type="datetimeFigureOut">
              <a:rPr lang="es-MX" smtClean="0"/>
              <a:t>26/05/2022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5535692" y="5296961"/>
            <a:ext cx="5130641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11611451" y="5296961"/>
            <a:ext cx="3780473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601E3C-8646-475A-8EA8-DE838D91AB4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770999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2" descr="Imagen que contiene señal&#10;&#10;Descripción generada automáticamente">
            <a:extLst>
              <a:ext uri="{FF2B5EF4-FFF2-40B4-BE49-F238E27FC236}">
                <a16:creationId xmlns:a16="http://schemas.microsoft.com/office/drawing/2014/main" id="{D876E2AF-E614-725F-C7BE-39BF72A1A84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924" y="445451"/>
            <a:ext cx="1365056" cy="10183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3">
            <a:extLst>
              <a:ext uri="{FF2B5EF4-FFF2-40B4-BE49-F238E27FC236}">
                <a16:creationId xmlns:a16="http://schemas.microsoft.com/office/drawing/2014/main" id="{3F2C8625-0D9E-1D8A-1482-FA2EF1F8CC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8214" y="1556995"/>
            <a:ext cx="14365595" cy="41088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Escuela Normal De Educación Preescolar</a:t>
            </a:r>
            <a:endParaRPr kumimoji="0" lang="es-MX" altLang="es-MX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Licenciatura en Educación Preescolar</a:t>
            </a:r>
            <a:endParaRPr kumimoji="0" lang="es-MX" altLang="es-MX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Ciclo Escolar 2021-2022</a:t>
            </a:r>
            <a:endParaRPr kumimoji="0" lang="es-MX" altLang="es-MX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CURSO:</a:t>
            </a:r>
            <a:endParaRPr kumimoji="0" lang="es-MX" altLang="es-MX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Filosofía de la Educación</a:t>
            </a:r>
            <a:endParaRPr kumimoji="0" lang="es-MX" altLang="es-MX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Mtra. Roberto Acosta Robles</a:t>
            </a:r>
            <a:endParaRPr kumimoji="0" lang="es-MX" altLang="es-MX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Alumna: Rocío Lucio Belmares #12</a:t>
            </a:r>
            <a:endParaRPr kumimoji="0" lang="es-MX" altLang="es-MX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Cuarto Semestre 			 Sección: ¨C¨</a:t>
            </a:r>
            <a:endParaRPr kumimoji="0" lang="es-MX" altLang="es-MX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Unidad de aprendizaje III</a:t>
            </a:r>
            <a:endParaRPr kumimoji="0" lang="es-MX" altLang="es-MX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EDUCACIÓN Y SOCIEDAD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altLang="es-MX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Competencias De La Unidad De Aprendizaje III:</a:t>
            </a:r>
            <a:endParaRPr kumimoji="0" lang="es-MX" altLang="es-MX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4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•Orienta su actuación profesional con sentido ético-valoral y asume los diversos principios y reglas que aseguran una mejor convivencia institucional y social, en beneficio de los alumnos y de la comunidad escolar.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altLang="es-MX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4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•Usa los resultados de la investigación para profundizar en el conocimiento y los procesos de aprendizaje de sus alumnos.</a:t>
            </a:r>
            <a:endParaRPr kumimoji="0" lang="es-MX" altLang="es-MX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MX" altLang="es-MX" sz="1400" b="1" dirty="0">
                <a:latin typeface="Century Gothic" panose="020B0502020202020204" pitchFamily="34" charset="0"/>
                <a:cs typeface="Times New Roman" panose="02020603050405020304" pitchFamily="18" charset="0"/>
              </a:rPr>
              <a:t>Ley General de la Educación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altLang="es-MX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4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Saltillo, Coahuila a 26 de mayo de 2022</a:t>
            </a:r>
            <a:endParaRPr kumimoji="0" lang="es-MX" altLang="es-MX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73980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6 Conector recto"/>
          <p:cNvCxnSpPr/>
          <p:nvPr/>
        </p:nvCxnSpPr>
        <p:spPr>
          <a:xfrm>
            <a:off x="1046445" y="1129308"/>
            <a:ext cx="13976275" cy="0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10 Conector recto"/>
          <p:cNvCxnSpPr/>
          <p:nvPr/>
        </p:nvCxnSpPr>
        <p:spPr>
          <a:xfrm>
            <a:off x="8092320" y="913284"/>
            <a:ext cx="0" cy="216024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29 Conector recto"/>
          <p:cNvCxnSpPr/>
          <p:nvPr/>
        </p:nvCxnSpPr>
        <p:spPr>
          <a:xfrm>
            <a:off x="12943939" y="1201316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31 Conector recto de flecha"/>
          <p:cNvCxnSpPr/>
          <p:nvPr/>
        </p:nvCxnSpPr>
        <p:spPr>
          <a:xfrm>
            <a:off x="12133460" y="1212349"/>
            <a:ext cx="0" cy="144016"/>
          </a:xfrm>
          <a:prstGeom prst="straightConnector1">
            <a:avLst/>
          </a:prstGeom>
          <a:ln w="28575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32 Conector recto de flecha"/>
          <p:cNvCxnSpPr/>
          <p:nvPr/>
        </p:nvCxnSpPr>
        <p:spPr>
          <a:xfrm>
            <a:off x="15022720" y="1129308"/>
            <a:ext cx="0" cy="314422"/>
          </a:xfrm>
          <a:prstGeom prst="straightConnector1">
            <a:avLst/>
          </a:prstGeom>
          <a:ln w="28575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33 Conector recto de flecha"/>
          <p:cNvCxnSpPr/>
          <p:nvPr/>
        </p:nvCxnSpPr>
        <p:spPr>
          <a:xfrm>
            <a:off x="9253140" y="1220733"/>
            <a:ext cx="0" cy="144016"/>
          </a:xfrm>
          <a:prstGeom prst="straightConnector1">
            <a:avLst/>
          </a:prstGeom>
          <a:ln w="28575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34 Conector recto de flecha"/>
          <p:cNvCxnSpPr/>
          <p:nvPr/>
        </p:nvCxnSpPr>
        <p:spPr>
          <a:xfrm>
            <a:off x="6444828" y="1203595"/>
            <a:ext cx="0" cy="144016"/>
          </a:xfrm>
          <a:prstGeom prst="straightConnector1">
            <a:avLst/>
          </a:prstGeom>
          <a:ln w="28575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35 Conector recto de flecha"/>
          <p:cNvCxnSpPr/>
          <p:nvPr/>
        </p:nvCxnSpPr>
        <p:spPr>
          <a:xfrm>
            <a:off x="3564508" y="1222287"/>
            <a:ext cx="0" cy="144016"/>
          </a:xfrm>
          <a:prstGeom prst="straightConnector1">
            <a:avLst/>
          </a:prstGeom>
          <a:ln w="28575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36 Conector recto de flecha"/>
          <p:cNvCxnSpPr/>
          <p:nvPr/>
        </p:nvCxnSpPr>
        <p:spPr>
          <a:xfrm>
            <a:off x="1046445" y="1129308"/>
            <a:ext cx="0" cy="289612"/>
          </a:xfrm>
          <a:prstGeom prst="straightConnector1">
            <a:avLst/>
          </a:prstGeom>
          <a:ln w="28575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43 Rectángulo redondeado"/>
          <p:cNvSpPr/>
          <p:nvPr/>
        </p:nvSpPr>
        <p:spPr>
          <a:xfrm>
            <a:off x="393299" y="2133465"/>
            <a:ext cx="1296144" cy="436003"/>
          </a:xfrm>
          <a:prstGeom prst="roundRect">
            <a:avLst>
              <a:gd name="adj" fmla="val 33686"/>
            </a:avLst>
          </a:prstGeom>
          <a:solidFill>
            <a:srgbClr val="E2FEFD"/>
          </a:solidFill>
          <a:ln>
            <a:solidFill>
              <a:srgbClr val="51DBE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000" b="1" dirty="0">
                <a:solidFill>
                  <a:schemeClr val="tx1"/>
                </a:solidFill>
              </a:rPr>
              <a:t>CAPITULO I</a:t>
            </a:r>
          </a:p>
          <a:p>
            <a:pPr algn="ctr"/>
            <a:r>
              <a:rPr lang="es-MX" sz="1000" b="1" dirty="0">
                <a:solidFill>
                  <a:schemeClr val="tx1"/>
                </a:solidFill>
              </a:rPr>
              <a:t>DISPOSICIONES GENERALES </a:t>
            </a:r>
          </a:p>
        </p:txBody>
      </p:sp>
      <p:cxnSp>
        <p:nvCxnSpPr>
          <p:cNvPr id="45" name="44 Conector recto de flecha"/>
          <p:cNvCxnSpPr/>
          <p:nvPr/>
        </p:nvCxnSpPr>
        <p:spPr>
          <a:xfrm>
            <a:off x="1041044" y="1921396"/>
            <a:ext cx="0" cy="144016"/>
          </a:xfrm>
          <a:prstGeom prst="straightConnector1">
            <a:avLst/>
          </a:prstGeom>
          <a:ln w="28575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45 Rectángulo redondeado"/>
          <p:cNvSpPr/>
          <p:nvPr/>
        </p:nvSpPr>
        <p:spPr>
          <a:xfrm>
            <a:off x="288769" y="2785492"/>
            <a:ext cx="1515352" cy="1776189"/>
          </a:xfrm>
          <a:prstGeom prst="roundRect">
            <a:avLst>
              <a:gd name="adj" fmla="val 12375"/>
            </a:avLst>
          </a:prstGeom>
          <a:solidFill>
            <a:srgbClr val="E2FEFD"/>
          </a:solidFill>
          <a:ln>
            <a:solidFill>
              <a:srgbClr val="51DBE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000" b="1" dirty="0">
                <a:solidFill>
                  <a:schemeClr val="tx1"/>
                </a:solidFill>
              </a:rPr>
              <a:t>I. </a:t>
            </a:r>
            <a:r>
              <a:rPr lang="es-MX" sz="1000" dirty="0">
                <a:solidFill>
                  <a:schemeClr val="tx1"/>
                </a:solidFill>
              </a:rPr>
              <a:t>La presente Ley garantiza el derecho a la educación Su objeto es regular la educación que imparta el Estado -Federación, Estados, Ciudad de México y municipios  , la cual se considera un servicio público </a:t>
            </a:r>
            <a:endParaRPr lang="es-MX" sz="1000" b="1" dirty="0">
              <a:solidFill>
                <a:schemeClr val="tx1"/>
              </a:solidFill>
            </a:endParaRPr>
          </a:p>
        </p:txBody>
      </p:sp>
      <p:cxnSp>
        <p:nvCxnSpPr>
          <p:cNvPr id="48" name="47 Conector recto de flecha"/>
          <p:cNvCxnSpPr/>
          <p:nvPr/>
        </p:nvCxnSpPr>
        <p:spPr>
          <a:xfrm>
            <a:off x="1041044" y="2569468"/>
            <a:ext cx="0" cy="144016"/>
          </a:xfrm>
          <a:prstGeom prst="straightConnector1">
            <a:avLst/>
          </a:prstGeom>
          <a:ln w="28575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48 Conector recto de flecha"/>
          <p:cNvCxnSpPr/>
          <p:nvPr/>
        </p:nvCxnSpPr>
        <p:spPr>
          <a:xfrm>
            <a:off x="1013139" y="4561681"/>
            <a:ext cx="0" cy="144016"/>
          </a:xfrm>
          <a:prstGeom prst="straightConnector1">
            <a:avLst/>
          </a:prstGeom>
          <a:ln w="28575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50 Rectángulo redondeado"/>
          <p:cNvSpPr/>
          <p:nvPr/>
        </p:nvSpPr>
        <p:spPr>
          <a:xfrm>
            <a:off x="283368" y="4801716"/>
            <a:ext cx="1515352" cy="766899"/>
          </a:xfrm>
          <a:prstGeom prst="roundRect">
            <a:avLst>
              <a:gd name="adj" fmla="val 12375"/>
            </a:avLst>
          </a:prstGeom>
          <a:solidFill>
            <a:srgbClr val="E2FEFD"/>
          </a:solidFill>
          <a:ln>
            <a:solidFill>
              <a:srgbClr val="51DBE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000" b="1" dirty="0">
                <a:solidFill>
                  <a:schemeClr val="tx1"/>
                </a:solidFill>
              </a:rPr>
              <a:t>II. </a:t>
            </a:r>
            <a:r>
              <a:rPr lang="es-MX" sz="1000" dirty="0">
                <a:solidFill>
                  <a:schemeClr val="tx1"/>
                </a:solidFill>
              </a:rPr>
              <a:t>El Estado priorizará la educación de niñas, niños, adolescentes y jóvenes.</a:t>
            </a:r>
            <a:endParaRPr lang="es-MX" sz="1000" b="1" dirty="0">
              <a:solidFill>
                <a:schemeClr val="tx1"/>
              </a:solidFill>
            </a:endParaRPr>
          </a:p>
        </p:txBody>
      </p:sp>
      <p:sp>
        <p:nvSpPr>
          <p:cNvPr id="52" name="51 Rectángulo redondeado"/>
          <p:cNvSpPr/>
          <p:nvPr/>
        </p:nvSpPr>
        <p:spPr>
          <a:xfrm>
            <a:off x="2747772" y="1993404"/>
            <a:ext cx="1656184" cy="648072"/>
          </a:xfrm>
          <a:prstGeom prst="roundRect">
            <a:avLst>
              <a:gd name="adj" fmla="val 33686"/>
            </a:avLst>
          </a:prstGeom>
          <a:solidFill>
            <a:srgbClr val="E2FEFD"/>
          </a:solidFill>
          <a:ln>
            <a:solidFill>
              <a:srgbClr val="51DBE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000" b="1" dirty="0">
                <a:solidFill>
                  <a:schemeClr val="tx1"/>
                </a:solidFill>
              </a:rPr>
              <a:t>CAPITULO I</a:t>
            </a:r>
          </a:p>
          <a:p>
            <a:pPr algn="ctr"/>
            <a:r>
              <a:rPr lang="es-MX" sz="1000" b="1" dirty="0">
                <a:solidFill>
                  <a:schemeClr val="tx1"/>
                </a:solidFill>
              </a:rPr>
              <a:t>DE LA FUNCIÓN DE LA NUEVA ESCUELA MEXICANA</a:t>
            </a:r>
          </a:p>
        </p:txBody>
      </p:sp>
      <p:cxnSp>
        <p:nvCxnSpPr>
          <p:cNvPr id="53" name="52 Conector recto de flecha"/>
          <p:cNvCxnSpPr/>
          <p:nvPr/>
        </p:nvCxnSpPr>
        <p:spPr>
          <a:xfrm>
            <a:off x="3564181" y="1799176"/>
            <a:ext cx="0" cy="144016"/>
          </a:xfrm>
          <a:prstGeom prst="straightConnector1">
            <a:avLst/>
          </a:prstGeom>
          <a:ln w="28575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53 Conector recto de flecha"/>
          <p:cNvCxnSpPr/>
          <p:nvPr/>
        </p:nvCxnSpPr>
        <p:spPr>
          <a:xfrm>
            <a:off x="3575864" y="2649860"/>
            <a:ext cx="0" cy="144016"/>
          </a:xfrm>
          <a:prstGeom prst="straightConnector1">
            <a:avLst/>
          </a:prstGeom>
          <a:ln w="28575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54 Rectángulo redondeado"/>
          <p:cNvSpPr/>
          <p:nvPr/>
        </p:nvSpPr>
        <p:spPr>
          <a:xfrm>
            <a:off x="2736089" y="2857500"/>
            <a:ext cx="1656184" cy="1224136"/>
          </a:xfrm>
          <a:prstGeom prst="roundRect">
            <a:avLst>
              <a:gd name="adj" fmla="val 15012"/>
            </a:avLst>
          </a:prstGeom>
          <a:solidFill>
            <a:srgbClr val="E2FEFD"/>
          </a:solidFill>
          <a:ln>
            <a:solidFill>
              <a:srgbClr val="51DBE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000" dirty="0">
                <a:solidFill>
                  <a:schemeClr val="tx1"/>
                </a:solidFill>
              </a:rPr>
              <a:t>El Estado buscará la equidad, la excelencia y la mejora continua en la educación. Tendrá como objetivos el desarrollo humano integral del educando.</a:t>
            </a:r>
            <a:endParaRPr lang="es-MX" sz="1000" b="1" dirty="0">
              <a:solidFill>
                <a:schemeClr val="tx1"/>
              </a:solidFill>
            </a:endParaRPr>
          </a:p>
        </p:txBody>
      </p:sp>
      <p:sp>
        <p:nvSpPr>
          <p:cNvPr id="59" name="58 Rectángulo redondeado"/>
          <p:cNvSpPr/>
          <p:nvPr/>
        </p:nvSpPr>
        <p:spPr>
          <a:xfrm>
            <a:off x="2747772" y="4309653"/>
            <a:ext cx="1656184" cy="648072"/>
          </a:xfrm>
          <a:prstGeom prst="roundRect">
            <a:avLst>
              <a:gd name="adj" fmla="val 33686"/>
            </a:avLst>
          </a:prstGeom>
          <a:solidFill>
            <a:srgbClr val="E2FEFD"/>
          </a:solidFill>
          <a:ln>
            <a:solidFill>
              <a:srgbClr val="51DBE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000" b="1" dirty="0">
                <a:solidFill>
                  <a:schemeClr val="tx1"/>
                </a:solidFill>
              </a:rPr>
              <a:t>CAPITULO II</a:t>
            </a:r>
          </a:p>
          <a:p>
            <a:pPr algn="ctr"/>
            <a:r>
              <a:rPr lang="es-MX" sz="1000" b="1" dirty="0">
                <a:solidFill>
                  <a:schemeClr val="tx1"/>
                </a:solidFill>
              </a:rPr>
              <a:t>DE LOS FINES DE LA EDUCACIÓN</a:t>
            </a:r>
          </a:p>
        </p:txBody>
      </p:sp>
      <p:cxnSp>
        <p:nvCxnSpPr>
          <p:cNvPr id="60" name="59 Conector recto de flecha"/>
          <p:cNvCxnSpPr/>
          <p:nvPr/>
        </p:nvCxnSpPr>
        <p:spPr>
          <a:xfrm>
            <a:off x="3564181" y="4115425"/>
            <a:ext cx="0" cy="144016"/>
          </a:xfrm>
          <a:prstGeom prst="straightConnector1">
            <a:avLst/>
          </a:prstGeom>
          <a:ln w="28575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60 Conector recto de flecha"/>
          <p:cNvCxnSpPr/>
          <p:nvPr/>
        </p:nvCxnSpPr>
        <p:spPr>
          <a:xfrm>
            <a:off x="3575864" y="4966109"/>
            <a:ext cx="0" cy="144016"/>
          </a:xfrm>
          <a:prstGeom prst="straightConnector1">
            <a:avLst/>
          </a:prstGeom>
          <a:ln w="28575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66 Rectángulo redondeado"/>
          <p:cNvSpPr/>
          <p:nvPr/>
        </p:nvSpPr>
        <p:spPr>
          <a:xfrm>
            <a:off x="5631057" y="2001788"/>
            <a:ext cx="1656184" cy="648072"/>
          </a:xfrm>
          <a:prstGeom prst="roundRect">
            <a:avLst>
              <a:gd name="adj" fmla="val 33686"/>
            </a:avLst>
          </a:prstGeom>
          <a:solidFill>
            <a:srgbClr val="E2FEFD"/>
          </a:solidFill>
          <a:ln>
            <a:solidFill>
              <a:srgbClr val="51DBE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000" b="1" dirty="0">
                <a:solidFill>
                  <a:schemeClr val="tx1"/>
                </a:solidFill>
              </a:rPr>
              <a:t>CAPITULO I</a:t>
            </a:r>
          </a:p>
          <a:p>
            <a:pPr algn="ctr"/>
            <a:r>
              <a:rPr lang="es-MX" sz="1000" b="1" dirty="0">
                <a:solidFill>
                  <a:schemeClr val="tx1"/>
                </a:solidFill>
              </a:rPr>
              <a:t>DE LA NATURALEZA DEL SISTEMA EDUCATIVO NACIONAL </a:t>
            </a:r>
          </a:p>
        </p:txBody>
      </p:sp>
      <p:cxnSp>
        <p:nvCxnSpPr>
          <p:cNvPr id="68" name="67 Conector recto de flecha"/>
          <p:cNvCxnSpPr/>
          <p:nvPr/>
        </p:nvCxnSpPr>
        <p:spPr>
          <a:xfrm>
            <a:off x="6447466" y="1807560"/>
            <a:ext cx="0" cy="144016"/>
          </a:xfrm>
          <a:prstGeom prst="straightConnector1">
            <a:avLst/>
          </a:prstGeom>
          <a:ln w="28575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69 Rectángulo redondeado"/>
          <p:cNvSpPr/>
          <p:nvPr/>
        </p:nvSpPr>
        <p:spPr>
          <a:xfrm>
            <a:off x="5631057" y="2857500"/>
            <a:ext cx="1656184" cy="1080120"/>
          </a:xfrm>
          <a:prstGeom prst="roundRect">
            <a:avLst>
              <a:gd name="adj" fmla="val 20458"/>
            </a:avLst>
          </a:prstGeom>
          <a:solidFill>
            <a:srgbClr val="E2FEFD"/>
          </a:solidFill>
          <a:ln>
            <a:solidFill>
              <a:srgbClr val="51DBE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000" dirty="0">
                <a:solidFill>
                  <a:schemeClr val="tx1"/>
                </a:solidFill>
              </a:rPr>
              <a:t>El Sistema Educativo Nacional es el conjunto de actores, instituciones prestación del servicio público de la educación que imparta el Estado.</a:t>
            </a:r>
            <a:endParaRPr lang="es-MX" sz="1000" b="1" dirty="0">
              <a:solidFill>
                <a:schemeClr val="tx1"/>
              </a:solidFill>
            </a:endParaRPr>
          </a:p>
        </p:txBody>
      </p:sp>
      <p:cxnSp>
        <p:nvCxnSpPr>
          <p:cNvPr id="71" name="70 Conector recto de flecha"/>
          <p:cNvCxnSpPr/>
          <p:nvPr/>
        </p:nvCxnSpPr>
        <p:spPr>
          <a:xfrm>
            <a:off x="6447466" y="2663272"/>
            <a:ext cx="0" cy="144016"/>
          </a:xfrm>
          <a:prstGeom prst="straightConnector1">
            <a:avLst/>
          </a:prstGeom>
          <a:ln w="28575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71 Rectángulo redondeado"/>
          <p:cNvSpPr/>
          <p:nvPr/>
        </p:nvSpPr>
        <p:spPr>
          <a:xfrm>
            <a:off x="5631057" y="4153645"/>
            <a:ext cx="1656184" cy="288032"/>
          </a:xfrm>
          <a:prstGeom prst="roundRect">
            <a:avLst>
              <a:gd name="adj" fmla="val 20458"/>
            </a:avLst>
          </a:prstGeom>
          <a:solidFill>
            <a:srgbClr val="E2FEFD"/>
          </a:solidFill>
          <a:ln>
            <a:solidFill>
              <a:srgbClr val="51DBE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000" dirty="0">
                <a:solidFill>
                  <a:schemeClr val="tx1"/>
                </a:solidFill>
              </a:rPr>
              <a:t>Constituido por: </a:t>
            </a:r>
            <a:endParaRPr lang="es-MX" sz="1000" b="1" dirty="0">
              <a:solidFill>
                <a:schemeClr val="tx1"/>
              </a:solidFill>
            </a:endParaRPr>
          </a:p>
        </p:txBody>
      </p:sp>
      <p:cxnSp>
        <p:nvCxnSpPr>
          <p:cNvPr id="73" name="72 Conector recto de flecha"/>
          <p:cNvCxnSpPr/>
          <p:nvPr/>
        </p:nvCxnSpPr>
        <p:spPr>
          <a:xfrm>
            <a:off x="6447466" y="3959416"/>
            <a:ext cx="0" cy="144016"/>
          </a:xfrm>
          <a:prstGeom prst="straightConnector1">
            <a:avLst/>
          </a:prstGeom>
          <a:ln w="28575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73 Rectángulo redondeado"/>
          <p:cNvSpPr/>
          <p:nvPr/>
        </p:nvSpPr>
        <p:spPr>
          <a:xfrm>
            <a:off x="5034368" y="4658724"/>
            <a:ext cx="2849562" cy="935080"/>
          </a:xfrm>
          <a:prstGeom prst="roundRect">
            <a:avLst>
              <a:gd name="adj" fmla="val 20458"/>
            </a:avLst>
          </a:prstGeom>
          <a:solidFill>
            <a:srgbClr val="E2FEFD"/>
          </a:solidFill>
          <a:ln>
            <a:solidFill>
              <a:srgbClr val="51DBE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000" dirty="0">
                <a:solidFill>
                  <a:schemeClr val="tx1"/>
                </a:solidFill>
              </a:rPr>
              <a:t>Los educandos</a:t>
            </a:r>
          </a:p>
          <a:p>
            <a:pPr algn="ctr"/>
            <a:r>
              <a:rPr lang="es-MX" sz="1000" dirty="0">
                <a:solidFill>
                  <a:schemeClr val="tx1"/>
                </a:solidFill>
              </a:rPr>
              <a:t> Las maestras y los maestros</a:t>
            </a:r>
          </a:p>
          <a:p>
            <a:pPr algn="ctr"/>
            <a:r>
              <a:rPr lang="es-MX" sz="1000" dirty="0">
                <a:solidFill>
                  <a:schemeClr val="tx1"/>
                </a:solidFill>
              </a:rPr>
              <a:t>Las madres y padres de familia o tutores, así como a sus asociaciones</a:t>
            </a:r>
          </a:p>
          <a:p>
            <a:pPr algn="ctr"/>
            <a:r>
              <a:rPr lang="es-MX" sz="1000" dirty="0">
                <a:solidFill>
                  <a:schemeClr val="tx1"/>
                </a:solidFill>
              </a:rPr>
              <a:t>Las autoridades educativas</a:t>
            </a:r>
          </a:p>
          <a:p>
            <a:pPr algn="ctr"/>
            <a:r>
              <a:rPr lang="es-MX" sz="1000" dirty="0">
                <a:solidFill>
                  <a:schemeClr val="tx1"/>
                </a:solidFill>
              </a:rPr>
              <a:t> Las autoridades escolares</a:t>
            </a:r>
            <a:endParaRPr lang="es-MX" sz="1000" b="1" dirty="0">
              <a:solidFill>
                <a:schemeClr val="tx1"/>
              </a:solidFill>
            </a:endParaRPr>
          </a:p>
        </p:txBody>
      </p:sp>
      <p:cxnSp>
        <p:nvCxnSpPr>
          <p:cNvPr id="75" name="74 Conector recto de flecha"/>
          <p:cNvCxnSpPr/>
          <p:nvPr/>
        </p:nvCxnSpPr>
        <p:spPr>
          <a:xfrm>
            <a:off x="6447466" y="4441676"/>
            <a:ext cx="0" cy="144016"/>
          </a:xfrm>
          <a:prstGeom prst="straightConnector1">
            <a:avLst/>
          </a:prstGeom>
          <a:ln w="28575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75 Rectángulo redondeado"/>
          <p:cNvSpPr/>
          <p:nvPr/>
        </p:nvSpPr>
        <p:spPr>
          <a:xfrm>
            <a:off x="8245028" y="2001788"/>
            <a:ext cx="2054334" cy="1143744"/>
          </a:xfrm>
          <a:prstGeom prst="roundRect">
            <a:avLst>
              <a:gd name="adj" fmla="val 18802"/>
            </a:avLst>
          </a:prstGeom>
          <a:solidFill>
            <a:srgbClr val="E2FEFD"/>
          </a:solidFill>
          <a:ln>
            <a:solidFill>
              <a:srgbClr val="51DBE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000" b="1" dirty="0">
                <a:solidFill>
                  <a:schemeClr val="tx1"/>
                </a:solidFill>
              </a:rPr>
              <a:t>CAPITULO I</a:t>
            </a:r>
          </a:p>
          <a:p>
            <a:pPr algn="ctr"/>
            <a:r>
              <a:rPr lang="es-MX" sz="1000" b="1" dirty="0">
                <a:solidFill>
                  <a:schemeClr val="tx1"/>
                </a:solidFill>
              </a:rPr>
              <a:t>DE LAS CONDICIONES DE LOS PLANTELES EDUCATIVOS PARA GARANTIZAR SU IDONEIDAD Y LA SEGURIDAD DE LAS NIÑAS, NIÑOS, ADOLESCENTES Y JÓVENES </a:t>
            </a:r>
          </a:p>
        </p:txBody>
      </p:sp>
      <p:cxnSp>
        <p:nvCxnSpPr>
          <p:cNvPr id="77" name="76 Conector recto de flecha"/>
          <p:cNvCxnSpPr/>
          <p:nvPr/>
        </p:nvCxnSpPr>
        <p:spPr>
          <a:xfrm>
            <a:off x="9241457" y="1807560"/>
            <a:ext cx="0" cy="144016"/>
          </a:xfrm>
          <a:prstGeom prst="straightConnector1">
            <a:avLst/>
          </a:prstGeom>
          <a:ln w="28575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78 Rectángulo redondeado"/>
          <p:cNvSpPr/>
          <p:nvPr/>
        </p:nvSpPr>
        <p:spPr>
          <a:xfrm>
            <a:off x="8401682" y="3361556"/>
            <a:ext cx="1656184" cy="1224136"/>
          </a:xfrm>
          <a:prstGeom prst="roundRect">
            <a:avLst>
              <a:gd name="adj" fmla="val 20458"/>
            </a:avLst>
          </a:prstGeom>
          <a:solidFill>
            <a:srgbClr val="E2FEFD"/>
          </a:solidFill>
          <a:ln>
            <a:solidFill>
              <a:srgbClr val="51DBE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000" dirty="0">
                <a:solidFill>
                  <a:schemeClr val="tx1"/>
                </a:solidFill>
              </a:rPr>
              <a:t>Los planteles educativos constituyen un espacio fundamental para el proceso de enseñanza aprendizaje, donde se presta el servicio público de educación</a:t>
            </a:r>
            <a:endParaRPr lang="es-MX" sz="1000" b="1" dirty="0">
              <a:solidFill>
                <a:schemeClr val="tx1"/>
              </a:solidFill>
            </a:endParaRPr>
          </a:p>
        </p:txBody>
      </p:sp>
      <p:cxnSp>
        <p:nvCxnSpPr>
          <p:cNvPr id="80" name="79 Conector recto de flecha"/>
          <p:cNvCxnSpPr/>
          <p:nvPr/>
        </p:nvCxnSpPr>
        <p:spPr>
          <a:xfrm>
            <a:off x="9229774" y="3167328"/>
            <a:ext cx="0" cy="144016"/>
          </a:xfrm>
          <a:prstGeom prst="straightConnector1">
            <a:avLst/>
          </a:prstGeom>
          <a:ln w="28575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80 Conector recto de flecha"/>
          <p:cNvCxnSpPr/>
          <p:nvPr/>
        </p:nvCxnSpPr>
        <p:spPr>
          <a:xfrm>
            <a:off x="9229774" y="4585692"/>
            <a:ext cx="0" cy="144016"/>
          </a:xfrm>
          <a:prstGeom prst="straightConnector1">
            <a:avLst/>
          </a:prstGeom>
          <a:ln w="28575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81 Rectángulo redondeado"/>
          <p:cNvSpPr/>
          <p:nvPr/>
        </p:nvSpPr>
        <p:spPr>
          <a:xfrm>
            <a:off x="8425048" y="4801716"/>
            <a:ext cx="1656184" cy="601469"/>
          </a:xfrm>
          <a:prstGeom prst="roundRect">
            <a:avLst>
              <a:gd name="adj" fmla="val 20458"/>
            </a:avLst>
          </a:prstGeom>
          <a:solidFill>
            <a:srgbClr val="E2FEFD"/>
          </a:solidFill>
          <a:ln>
            <a:solidFill>
              <a:srgbClr val="51DBE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000" dirty="0">
                <a:solidFill>
                  <a:schemeClr val="tx1"/>
                </a:solidFill>
              </a:rPr>
              <a:t>Las aulas deben de ser de calidad.</a:t>
            </a:r>
          </a:p>
        </p:txBody>
      </p:sp>
      <p:sp>
        <p:nvSpPr>
          <p:cNvPr id="86" name="85 Rectángulo redondeado"/>
          <p:cNvSpPr/>
          <p:nvPr/>
        </p:nvSpPr>
        <p:spPr>
          <a:xfrm>
            <a:off x="11161352" y="2043616"/>
            <a:ext cx="2054334" cy="763672"/>
          </a:xfrm>
          <a:prstGeom prst="roundRect">
            <a:avLst>
              <a:gd name="adj" fmla="val 18802"/>
            </a:avLst>
          </a:prstGeom>
          <a:solidFill>
            <a:srgbClr val="E2FEFD"/>
          </a:solidFill>
          <a:ln>
            <a:solidFill>
              <a:srgbClr val="51DBE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000" b="1" dirty="0">
                <a:solidFill>
                  <a:schemeClr val="tx1"/>
                </a:solidFill>
              </a:rPr>
              <a:t>CAPÍTULO ÚNICO </a:t>
            </a:r>
          </a:p>
          <a:p>
            <a:pPr algn="ctr"/>
            <a:r>
              <a:rPr lang="es-MX" sz="1000" b="1" dirty="0">
                <a:solidFill>
                  <a:schemeClr val="tx1"/>
                </a:solidFill>
              </a:rPr>
              <a:t>DE LOS INSTRUMENTOS PARA LA MEJORA CONTINUA DE LA EDUCACIÓN</a:t>
            </a:r>
          </a:p>
        </p:txBody>
      </p:sp>
      <p:cxnSp>
        <p:nvCxnSpPr>
          <p:cNvPr id="87" name="86 Conector recto de flecha"/>
          <p:cNvCxnSpPr/>
          <p:nvPr/>
        </p:nvCxnSpPr>
        <p:spPr>
          <a:xfrm>
            <a:off x="12157781" y="1849388"/>
            <a:ext cx="0" cy="144016"/>
          </a:xfrm>
          <a:prstGeom prst="straightConnector1">
            <a:avLst/>
          </a:prstGeom>
          <a:ln w="28575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87 Rectángulo redondeado"/>
          <p:cNvSpPr/>
          <p:nvPr/>
        </p:nvSpPr>
        <p:spPr>
          <a:xfrm>
            <a:off x="11343992" y="2981053"/>
            <a:ext cx="1656184" cy="516565"/>
          </a:xfrm>
          <a:prstGeom prst="roundRect">
            <a:avLst>
              <a:gd name="adj" fmla="val 20458"/>
            </a:avLst>
          </a:prstGeom>
          <a:solidFill>
            <a:srgbClr val="E2FEFD"/>
          </a:solidFill>
          <a:ln>
            <a:solidFill>
              <a:srgbClr val="51DBE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000" dirty="0">
                <a:solidFill>
                  <a:schemeClr val="tx1"/>
                </a:solidFill>
              </a:rPr>
              <a:t>La educación tendrá un proceso de mejora continua.</a:t>
            </a:r>
            <a:endParaRPr lang="es-MX" sz="1000" b="1" dirty="0">
              <a:solidFill>
                <a:schemeClr val="tx1"/>
              </a:solidFill>
            </a:endParaRPr>
          </a:p>
        </p:txBody>
      </p:sp>
      <p:cxnSp>
        <p:nvCxnSpPr>
          <p:cNvPr id="89" name="88 Conector recto de flecha"/>
          <p:cNvCxnSpPr/>
          <p:nvPr/>
        </p:nvCxnSpPr>
        <p:spPr>
          <a:xfrm>
            <a:off x="12161667" y="2807288"/>
            <a:ext cx="0" cy="144016"/>
          </a:xfrm>
          <a:prstGeom prst="straightConnector1">
            <a:avLst/>
          </a:prstGeom>
          <a:ln w="28575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89 Conector recto de flecha"/>
          <p:cNvCxnSpPr/>
          <p:nvPr/>
        </p:nvCxnSpPr>
        <p:spPr>
          <a:xfrm>
            <a:off x="12157781" y="3505572"/>
            <a:ext cx="0" cy="144016"/>
          </a:xfrm>
          <a:prstGeom prst="straightConnector1">
            <a:avLst/>
          </a:prstGeom>
          <a:ln w="28575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1" name="90 Rectángulo redondeado"/>
          <p:cNvSpPr/>
          <p:nvPr/>
        </p:nvSpPr>
        <p:spPr>
          <a:xfrm>
            <a:off x="11333575" y="3721596"/>
            <a:ext cx="1656184" cy="1840912"/>
          </a:xfrm>
          <a:prstGeom prst="roundRect">
            <a:avLst>
              <a:gd name="adj" fmla="val 11256"/>
            </a:avLst>
          </a:prstGeom>
          <a:solidFill>
            <a:srgbClr val="E2FEFD"/>
          </a:solidFill>
          <a:ln>
            <a:solidFill>
              <a:srgbClr val="51DBE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000" dirty="0">
                <a:solidFill>
                  <a:schemeClr val="tx1"/>
                </a:solidFill>
              </a:rPr>
              <a:t>Implica el desarrollo del Sistema Educativo Nacional para el incremento del logro académico de los educandos. Tendrá como eje central el aprendizaje de niñas, niños en todos los niveles y modalidades educativos. </a:t>
            </a:r>
            <a:endParaRPr lang="es-MX" sz="1000" b="1" dirty="0">
              <a:solidFill>
                <a:schemeClr val="tx1"/>
              </a:solidFill>
            </a:endParaRPr>
          </a:p>
        </p:txBody>
      </p:sp>
      <p:sp>
        <p:nvSpPr>
          <p:cNvPr id="92" name="91 Rectángulo redondeado"/>
          <p:cNvSpPr/>
          <p:nvPr/>
        </p:nvSpPr>
        <p:spPr>
          <a:xfrm>
            <a:off x="13998345" y="2116020"/>
            <a:ext cx="1871694" cy="763672"/>
          </a:xfrm>
          <a:prstGeom prst="roundRect">
            <a:avLst>
              <a:gd name="adj" fmla="val 18802"/>
            </a:avLst>
          </a:prstGeom>
          <a:solidFill>
            <a:srgbClr val="E2FEFD"/>
          </a:solidFill>
          <a:ln>
            <a:solidFill>
              <a:srgbClr val="51DBE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000" b="1" dirty="0">
                <a:solidFill>
                  <a:schemeClr val="tx1"/>
                </a:solidFill>
              </a:rPr>
              <a:t>CAPÍTULO ÚNICO </a:t>
            </a:r>
          </a:p>
          <a:p>
            <a:pPr algn="ctr"/>
            <a:r>
              <a:rPr lang="es-MX" sz="1000" b="1" dirty="0">
                <a:solidFill>
                  <a:schemeClr val="tx1"/>
                </a:solidFill>
              </a:rPr>
              <a:t>DE LA DISTRIBUCIÓN DE LA FUNCIÓN SOCIAL EN EDUCACIÓN </a:t>
            </a:r>
          </a:p>
        </p:txBody>
      </p:sp>
      <p:cxnSp>
        <p:nvCxnSpPr>
          <p:cNvPr id="93" name="92 Conector recto de flecha"/>
          <p:cNvCxnSpPr/>
          <p:nvPr/>
        </p:nvCxnSpPr>
        <p:spPr>
          <a:xfrm>
            <a:off x="14919889" y="1937044"/>
            <a:ext cx="0" cy="144016"/>
          </a:xfrm>
          <a:prstGeom prst="straightConnector1">
            <a:avLst/>
          </a:prstGeom>
          <a:ln w="28575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4" name="93 Rectángulo redondeado"/>
          <p:cNvSpPr/>
          <p:nvPr/>
        </p:nvSpPr>
        <p:spPr>
          <a:xfrm>
            <a:off x="14132192" y="3061015"/>
            <a:ext cx="1656184" cy="516565"/>
          </a:xfrm>
          <a:prstGeom prst="roundRect">
            <a:avLst>
              <a:gd name="adj" fmla="val 20458"/>
            </a:avLst>
          </a:prstGeom>
          <a:solidFill>
            <a:srgbClr val="E2FEFD"/>
          </a:solidFill>
          <a:ln>
            <a:solidFill>
              <a:srgbClr val="51DBE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000" dirty="0">
                <a:solidFill>
                  <a:schemeClr val="tx1"/>
                </a:solidFill>
              </a:rPr>
              <a:t>Corresponde a la autoridad educativa federal lo siguiente:</a:t>
            </a:r>
            <a:endParaRPr lang="es-MX" sz="1000" b="1" dirty="0">
              <a:solidFill>
                <a:schemeClr val="tx1"/>
              </a:solidFill>
            </a:endParaRPr>
          </a:p>
        </p:txBody>
      </p:sp>
      <p:cxnSp>
        <p:nvCxnSpPr>
          <p:cNvPr id="95" name="94 Conector recto de flecha"/>
          <p:cNvCxnSpPr/>
          <p:nvPr/>
        </p:nvCxnSpPr>
        <p:spPr>
          <a:xfrm>
            <a:off x="14923775" y="2894944"/>
            <a:ext cx="0" cy="144016"/>
          </a:xfrm>
          <a:prstGeom prst="straightConnector1">
            <a:avLst/>
          </a:prstGeom>
          <a:ln w="28575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95 Conector recto de flecha"/>
          <p:cNvCxnSpPr/>
          <p:nvPr/>
        </p:nvCxnSpPr>
        <p:spPr>
          <a:xfrm>
            <a:off x="14919889" y="3593228"/>
            <a:ext cx="0" cy="144016"/>
          </a:xfrm>
          <a:prstGeom prst="straightConnector1">
            <a:avLst/>
          </a:prstGeom>
          <a:ln w="28575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7" name="96 Rectángulo redondeado"/>
          <p:cNvSpPr/>
          <p:nvPr/>
        </p:nvSpPr>
        <p:spPr>
          <a:xfrm>
            <a:off x="14095683" y="3809252"/>
            <a:ext cx="1656184" cy="1840912"/>
          </a:xfrm>
          <a:prstGeom prst="roundRect">
            <a:avLst>
              <a:gd name="adj" fmla="val 11256"/>
            </a:avLst>
          </a:prstGeom>
          <a:solidFill>
            <a:srgbClr val="E2FEFD"/>
          </a:solidFill>
          <a:ln>
            <a:solidFill>
              <a:srgbClr val="51DBE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000" dirty="0">
                <a:solidFill>
                  <a:schemeClr val="tx1"/>
                </a:solidFill>
              </a:rPr>
              <a:t>-Realizar la planeación y la programación global del Sistema Educativo Nacional</a:t>
            </a:r>
          </a:p>
          <a:p>
            <a:pPr algn="ctr"/>
            <a:r>
              <a:rPr lang="es-MX" sz="1000" dirty="0">
                <a:solidFill>
                  <a:schemeClr val="tx1"/>
                </a:solidFill>
              </a:rPr>
              <a:t>-Establecer el calendario escolar</a:t>
            </a:r>
          </a:p>
          <a:p>
            <a:pPr algn="ctr"/>
            <a:r>
              <a:rPr lang="es-MX" sz="1000" b="1" dirty="0">
                <a:solidFill>
                  <a:schemeClr val="tx1"/>
                </a:solidFill>
              </a:rPr>
              <a:t>-</a:t>
            </a:r>
            <a:r>
              <a:rPr lang="es-MX" sz="1000" dirty="0">
                <a:solidFill>
                  <a:schemeClr val="tx1"/>
                </a:solidFill>
              </a:rPr>
              <a:t>Autorizar el uso de libros de texto para la educación preescolar, primaria y secundaria</a:t>
            </a:r>
            <a:endParaRPr lang="es-MX" sz="1000" b="1" dirty="0">
              <a:solidFill>
                <a:schemeClr val="tx1"/>
              </a:solidFill>
            </a:endParaRP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62E048A5-54F7-7C6C-4CE3-5F6BFF752AF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99572" y="159561"/>
            <a:ext cx="4602879" cy="652329"/>
          </a:xfrm>
          <a:prstGeom prst="rect">
            <a:avLst/>
          </a:prstGeom>
        </p:spPr>
      </p:pic>
      <p:pic>
        <p:nvPicPr>
          <p:cNvPr id="6" name="Imagen 5">
            <a:extLst>
              <a:ext uri="{FF2B5EF4-FFF2-40B4-BE49-F238E27FC236}">
                <a16:creationId xmlns:a16="http://schemas.microsoft.com/office/drawing/2014/main" id="{AF17641B-47E7-4471-BE3D-609E59B6FD7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1177" y="1310232"/>
            <a:ext cx="15302286" cy="7315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67782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 redondeado"/>
          <p:cNvSpPr/>
          <p:nvPr/>
        </p:nvSpPr>
        <p:spPr>
          <a:xfrm>
            <a:off x="283368" y="337220"/>
            <a:ext cx="1515352" cy="766899"/>
          </a:xfrm>
          <a:prstGeom prst="roundRect">
            <a:avLst>
              <a:gd name="adj" fmla="val 12375"/>
            </a:avLst>
          </a:prstGeom>
          <a:solidFill>
            <a:srgbClr val="E2FEFD"/>
          </a:solidFill>
          <a:ln>
            <a:solidFill>
              <a:srgbClr val="51DBE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000" b="1" dirty="0">
                <a:solidFill>
                  <a:schemeClr val="tx1"/>
                </a:solidFill>
              </a:rPr>
              <a:t>II. </a:t>
            </a:r>
            <a:r>
              <a:rPr lang="es-MX" sz="1000" dirty="0">
                <a:solidFill>
                  <a:schemeClr val="tx1"/>
                </a:solidFill>
              </a:rPr>
              <a:t>El Estado priorizará la educación de niñas, niños, adolescentes y jóvenes.</a:t>
            </a:r>
            <a:endParaRPr lang="es-MX" sz="1000" b="1" dirty="0">
              <a:solidFill>
                <a:schemeClr val="tx1"/>
              </a:solidFill>
            </a:endParaRPr>
          </a:p>
        </p:txBody>
      </p:sp>
      <p:cxnSp>
        <p:nvCxnSpPr>
          <p:cNvPr id="3" name="2 Conector recto de flecha"/>
          <p:cNvCxnSpPr/>
          <p:nvPr/>
        </p:nvCxnSpPr>
        <p:spPr>
          <a:xfrm>
            <a:off x="1041044" y="121196"/>
            <a:ext cx="0" cy="144016"/>
          </a:xfrm>
          <a:prstGeom prst="straightConnector1">
            <a:avLst/>
          </a:prstGeom>
          <a:ln w="28575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3 Conector recto de flecha"/>
          <p:cNvCxnSpPr/>
          <p:nvPr/>
        </p:nvCxnSpPr>
        <p:spPr>
          <a:xfrm>
            <a:off x="1041044" y="1104119"/>
            <a:ext cx="0" cy="144016"/>
          </a:xfrm>
          <a:prstGeom prst="straightConnector1">
            <a:avLst/>
          </a:prstGeom>
          <a:ln w="28575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4 Rectángulo redondeado"/>
          <p:cNvSpPr/>
          <p:nvPr/>
        </p:nvSpPr>
        <p:spPr>
          <a:xfrm>
            <a:off x="283368" y="1298513"/>
            <a:ext cx="1515352" cy="1126939"/>
          </a:xfrm>
          <a:prstGeom prst="roundRect">
            <a:avLst>
              <a:gd name="adj" fmla="val 12375"/>
            </a:avLst>
          </a:prstGeom>
          <a:solidFill>
            <a:srgbClr val="E2FEFD"/>
          </a:solidFill>
          <a:ln>
            <a:solidFill>
              <a:srgbClr val="51DBE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000" b="1" dirty="0">
                <a:solidFill>
                  <a:schemeClr val="tx1"/>
                </a:solidFill>
              </a:rPr>
              <a:t>III. </a:t>
            </a:r>
            <a:r>
              <a:rPr lang="es-MX" sz="1000" dirty="0">
                <a:solidFill>
                  <a:schemeClr val="tx1"/>
                </a:solidFill>
              </a:rPr>
              <a:t>El Estado fomentará la participación activa de los educandos, madres y padres de familia o tutores, maestras y maestros.</a:t>
            </a:r>
            <a:endParaRPr lang="es-MX" sz="1000" b="1" dirty="0">
              <a:solidFill>
                <a:schemeClr val="tx1"/>
              </a:solidFill>
            </a:endParaRPr>
          </a:p>
        </p:txBody>
      </p:sp>
      <p:sp>
        <p:nvSpPr>
          <p:cNvPr id="6" name="5 Rectángulo redondeado"/>
          <p:cNvSpPr/>
          <p:nvPr/>
        </p:nvSpPr>
        <p:spPr>
          <a:xfrm>
            <a:off x="338006" y="2634470"/>
            <a:ext cx="1406075" cy="652027"/>
          </a:xfrm>
          <a:prstGeom prst="roundRect">
            <a:avLst>
              <a:gd name="adj" fmla="val 33686"/>
            </a:avLst>
          </a:prstGeom>
          <a:solidFill>
            <a:srgbClr val="E2FEFD"/>
          </a:solidFill>
          <a:ln>
            <a:solidFill>
              <a:srgbClr val="51DBE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000" b="1" dirty="0">
                <a:solidFill>
                  <a:schemeClr val="tx1"/>
                </a:solidFill>
              </a:rPr>
              <a:t>CAPITULO II</a:t>
            </a:r>
          </a:p>
          <a:p>
            <a:pPr algn="ctr"/>
            <a:r>
              <a:rPr lang="es-MX" sz="1000" b="1" dirty="0">
                <a:solidFill>
                  <a:schemeClr val="tx1"/>
                </a:solidFill>
              </a:rPr>
              <a:t>DEL EJERCICIO DEL DERECHO A LA EDUCACIÓN</a:t>
            </a:r>
          </a:p>
        </p:txBody>
      </p:sp>
      <p:cxnSp>
        <p:nvCxnSpPr>
          <p:cNvPr id="7" name="6 Conector recto de flecha"/>
          <p:cNvCxnSpPr/>
          <p:nvPr/>
        </p:nvCxnSpPr>
        <p:spPr>
          <a:xfrm>
            <a:off x="1041044" y="2425452"/>
            <a:ext cx="0" cy="144016"/>
          </a:xfrm>
          <a:prstGeom prst="straightConnector1">
            <a:avLst/>
          </a:prstGeom>
          <a:ln w="28575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7 Conector recto de flecha"/>
          <p:cNvCxnSpPr/>
          <p:nvPr/>
        </p:nvCxnSpPr>
        <p:spPr>
          <a:xfrm>
            <a:off x="1034337" y="3286497"/>
            <a:ext cx="0" cy="144016"/>
          </a:xfrm>
          <a:prstGeom prst="straightConnector1">
            <a:avLst/>
          </a:prstGeom>
          <a:ln w="28575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8 Rectángulo redondeado"/>
          <p:cNvSpPr/>
          <p:nvPr/>
        </p:nvSpPr>
        <p:spPr>
          <a:xfrm>
            <a:off x="283368" y="3493765"/>
            <a:ext cx="1515352" cy="1126939"/>
          </a:xfrm>
          <a:prstGeom prst="roundRect">
            <a:avLst>
              <a:gd name="adj" fmla="val 12375"/>
            </a:avLst>
          </a:prstGeom>
          <a:solidFill>
            <a:srgbClr val="E2FEFD"/>
          </a:solidFill>
          <a:ln>
            <a:solidFill>
              <a:srgbClr val="51DBE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000" b="1" dirty="0">
                <a:solidFill>
                  <a:schemeClr val="tx1"/>
                </a:solidFill>
              </a:rPr>
              <a:t>V. </a:t>
            </a:r>
            <a:r>
              <a:rPr lang="es-MX" sz="1000" dirty="0">
                <a:solidFill>
                  <a:schemeClr val="tx1"/>
                </a:solidFill>
              </a:rPr>
              <a:t>Toda persona tiene derecho a la educación. El Estado ofrecerá a las personas las mismas oportunidades de aprendizaje</a:t>
            </a:r>
            <a:endParaRPr lang="es-MX" sz="1000" b="1" dirty="0">
              <a:solidFill>
                <a:schemeClr val="tx1"/>
              </a:solidFill>
            </a:endParaRPr>
          </a:p>
        </p:txBody>
      </p:sp>
      <p:cxnSp>
        <p:nvCxnSpPr>
          <p:cNvPr id="10" name="9 Conector recto de flecha"/>
          <p:cNvCxnSpPr/>
          <p:nvPr/>
        </p:nvCxnSpPr>
        <p:spPr>
          <a:xfrm>
            <a:off x="1030449" y="4620704"/>
            <a:ext cx="0" cy="144016"/>
          </a:xfrm>
          <a:prstGeom prst="straightConnector1">
            <a:avLst/>
          </a:prstGeom>
          <a:ln w="28575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11 Rectángulo redondeado"/>
          <p:cNvSpPr/>
          <p:nvPr/>
        </p:nvSpPr>
        <p:spPr>
          <a:xfrm>
            <a:off x="2736089" y="121196"/>
            <a:ext cx="1656184" cy="1224136"/>
          </a:xfrm>
          <a:prstGeom prst="roundRect">
            <a:avLst>
              <a:gd name="adj" fmla="val 15012"/>
            </a:avLst>
          </a:prstGeom>
          <a:solidFill>
            <a:srgbClr val="E2FEFD"/>
          </a:solidFill>
          <a:ln>
            <a:solidFill>
              <a:srgbClr val="51DBE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000" dirty="0">
                <a:solidFill>
                  <a:schemeClr val="tx1"/>
                </a:solidFill>
              </a:rPr>
              <a:t>La educación que imparta el Estado:</a:t>
            </a:r>
          </a:p>
          <a:p>
            <a:pPr algn="ctr"/>
            <a:r>
              <a:rPr lang="es-MX" sz="1000" dirty="0">
                <a:solidFill>
                  <a:schemeClr val="tx1"/>
                </a:solidFill>
              </a:rPr>
              <a:t>-Contribuirá al desarrollo integral </a:t>
            </a:r>
          </a:p>
          <a:p>
            <a:pPr algn="ctr"/>
            <a:r>
              <a:rPr lang="es-MX" sz="1000" dirty="0">
                <a:solidFill>
                  <a:schemeClr val="tx1"/>
                </a:solidFill>
              </a:rPr>
              <a:t>-Promoverá el respeto</a:t>
            </a:r>
          </a:p>
          <a:p>
            <a:pPr algn="ctr"/>
            <a:r>
              <a:rPr lang="es-MX" sz="1000" dirty="0">
                <a:solidFill>
                  <a:schemeClr val="tx1"/>
                </a:solidFill>
              </a:rPr>
              <a:t>-Fomentará el amor a la Patria, el aprecio por sus culturas</a:t>
            </a:r>
            <a:endParaRPr lang="es-MX" sz="1000" b="1" dirty="0">
              <a:solidFill>
                <a:schemeClr val="tx1"/>
              </a:solidFill>
            </a:endParaRPr>
          </a:p>
        </p:txBody>
      </p:sp>
      <p:sp>
        <p:nvSpPr>
          <p:cNvPr id="13" name="12 Rectángulo redondeado"/>
          <p:cNvSpPr/>
          <p:nvPr/>
        </p:nvSpPr>
        <p:spPr>
          <a:xfrm>
            <a:off x="2747772" y="1537946"/>
            <a:ext cx="1656184" cy="648072"/>
          </a:xfrm>
          <a:prstGeom prst="roundRect">
            <a:avLst>
              <a:gd name="adj" fmla="val 33686"/>
            </a:avLst>
          </a:prstGeom>
          <a:solidFill>
            <a:srgbClr val="E2FEFD"/>
          </a:solidFill>
          <a:ln>
            <a:solidFill>
              <a:srgbClr val="51DBE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000" b="1" dirty="0">
                <a:solidFill>
                  <a:schemeClr val="tx1"/>
                </a:solidFill>
              </a:rPr>
              <a:t>CAPITULO III</a:t>
            </a:r>
          </a:p>
          <a:p>
            <a:pPr algn="ctr"/>
            <a:r>
              <a:rPr lang="es-MX" sz="1000" b="1" dirty="0">
                <a:solidFill>
                  <a:schemeClr val="tx1"/>
                </a:solidFill>
              </a:rPr>
              <a:t>DE LOS CRITERIOS DE LA EDUCACIÓN </a:t>
            </a:r>
          </a:p>
        </p:txBody>
      </p:sp>
      <p:cxnSp>
        <p:nvCxnSpPr>
          <p:cNvPr id="14" name="13 Conector recto de flecha"/>
          <p:cNvCxnSpPr/>
          <p:nvPr/>
        </p:nvCxnSpPr>
        <p:spPr>
          <a:xfrm>
            <a:off x="3564181" y="1343718"/>
            <a:ext cx="0" cy="144016"/>
          </a:xfrm>
          <a:prstGeom prst="straightConnector1">
            <a:avLst/>
          </a:prstGeom>
          <a:ln w="28575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14 Conector recto de flecha"/>
          <p:cNvCxnSpPr/>
          <p:nvPr/>
        </p:nvCxnSpPr>
        <p:spPr>
          <a:xfrm>
            <a:off x="3564181" y="2186018"/>
            <a:ext cx="0" cy="144016"/>
          </a:xfrm>
          <a:prstGeom prst="straightConnector1">
            <a:avLst/>
          </a:prstGeom>
          <a:ln w="28575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15 Rectángulo redondeado"/>
          <p:cNvSpPr/>
          <p:nvPr/>
        </p:nvSpPr>
        <p:spPr>
          <a:xfrm>
            <a:off x="2736089" y="2393478"/>
            <a:ext cx="1656184" cy="2840286"/>
          </a:xfrm>
          <a:prstGeom prst="roundRect">
            <a:avLst>
              <a:gd name="adj" fmla="val 15012"/>
            </a:avLst>
          </a:prstGeom>
          <a:solidFill>
            <a:srgbClr val="E2FEFD"/>
          </a:solidFill>
          <a:ln>
            <a:solidFill>
              <a:srgbClr val="51DBE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000" dirty="0">
                <a:solidFill>
                  <a:schemeClr val="tx1"/>
                </a:solidFill>
              </a:rPr>
              <a:t>La educación que imparta el Estado:</a:t>
            </a:r>
          </a:p>
          <a:p>
            <a:pPr algn="ctr"/>
            <a:r>
              <a:rPr lang="es-MX" sz="1000" dirty="0">
                <a:solidFill>
                  <a:schemeClr val="tx1"/>
                </a:solidFill>
              </a:rPr>
              <a:t>-Será democrática fundado en el constante mejoramiento económico, social y cultural del pueblo</a:t>
            </a:r>
          </a:p>
          <a:p>
            <a:pPr algn="ctr"/>
            <a:r>
              <a:rPr lang="es-MX" sz="1000" b="1" dirty="0">
                <a:solidFill>
                  <a:schemeClr val="tx1"/>
                </a:solidFill>
              </a:rPr>
              <a:t>-</a:t>
            </a:r>
            <a:r>
              <a:rPr lang="es-MX" sz="1000" dirty="0">
                <a:solidFill>
                  <a:schemeClr val="tx1"/>
                </a:solidFill>
              </a:rPr>
              <a:t>Será nacional la educación atenderá a la comprensión y solución de nuestros problemas dándole continuidad y acrecentamiento de nuestra cultura</a:t>
            </a:r>
          </a:p>
          <a:p>
            <a:pPr algn="ctr"/>
            <a:r>
              <a:rPr lang="es-MX" sz="1000" dirty="0">
                <a:solidFill>
                  <a:schemeClr val="tx1"/>
                </a:solidFill>
              </a:rPr>
              <a:t>Será humanista, al fomentar el aprecio y respeto por la dignidad de las personas</a:t>
            </a:r>
            <a:endParaRPr lang="es-MX" sz="1000" b="1" dirty="0">
              <a:solidFill>
                <a:schemeClr val="tx1"/>
              </a:solidFill>
            </a:endParaRPr>
          </a:p>
        </p:txBody>
      </p:sp>
      <p:cxnSp>
        <p:nvCxnSpPr>
          <p:cNvPr id="17" name="16 Conector recto de flecha"/>
          <p:cNvCxnSpPr/>
          <p:nvPr/>
        </p:nvCxnSpPr>
        <p:spPr>
          <a:xfrm>
            <a:off x="3564181" y="5233764"/>
            <a:ext cx="0" cy="144016"/>
          </a:xfrm>
          <a:prstGeom prst="straightConnector1">
            <a:avLst/>
          </a:prstGeom>
          <a:ln w="28575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17 Rectángulo redondeado"/>
          <p:cNvSpPr/>
          <p:nvPr/>
        </p:nvSpPr>
        <p:spPr>
          <a:xfrm>
            <a:off x="5631057" y="315424"/>
            <a:ext cx="1656184" cy="324036"/>
          </a:xfrm>
          <a:prstGeom prst="roundRect">
            <a:avLst>
              <a:gd name="adj" fmla="val 33686"/>
            </a:avLst>
          </a:prstGeom>
          <a:solidFill>
            <a:srgbClr val="E2FEFD"/>
          </a:solidFill>
          <a:ln>
            <a:solidFill>
              <a:srgbClr val="51DBE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000" dirty="0">
                <a:solidFill>
                  <a:schemeClr val="tx1"/>
                </a:solidFill>
              </a:rPr>
              <a:t>Se organiza en:</a:t>
            </a:r>
          </a:p>
        </p:txBody>
      </p:sp>
      <p:cxnSp>
        <p:nvCxnSpPr>
          <p:cNvPr id="19" name="18 Conector recto de flecha"/>
          <p:cNvCxnSpPr/>
          <p:nvPr/>
        </p:nvCxnSpPr>
        <p:spPr>
          <a:xfrm>
            <a:off x="6447466" y="121196"/>
            <a:ext cx="0" cy="144016"/>
          </a:xfrm>
          <a:prstGeom prst="straightConnector1">
            <a:avLst/>
          </a:prstGeom>
          <a:ln w="28575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19 Rectángulo redondeado"/>
          <p:cNvSpPr/>
          <p:nvPr/>
        </p:nvSpPr>
        <p:spPr>
          <a:xfrm>
            <a:off x="5497882" y="841276"/>
            <a:ext cx="1922533" cy="3334164"/>
          </a:xfrm>
          <a:prstGeom prst="roundRect">
            <a:avLst>
              <a:gd name="adj" fmla="val 20458"/>
            </a:avLst>
          </a:prstGeom>
          <a:solidFill>
            <a:srgbClr val="E2FEFD"/>
          </a:solidFill>
          <a:ln>
            <a:solidFill>
              <a:srgbClr val="51DBE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000" b="1" dirty="0">
                <a:solidFill>
                  <a:schemeClr val="tx1"/>
                </a:solidFill>
              </a:rPr>
              <a:t>Tipos: </a:t>
            </a:r>
            <a:r>
              <a:rPr lang="es-MX" sz="1000" dirty="0">
                <a:solidFill>
                  <a:schemeClr val="tx1"/>
                </a:solidFill>
              </a:rPr>
              <a:t>los de educación básica, medio superior y superior</a:t>
            </a:r>
          </a:p>
          <a:p>
            <a:pPr algn="ctr"/>
            <a:r>
              <a:rPr lang="es-MX" sz="1000" b="1" dirty="0">
                <a:solidFill>
                  <a:schemeClr val="tx1"/>
                </a:solidFill>
              </a:rPr>
              <a:t>Niveles: </a:t>
            </a:r>
            <a:r>
              <a:rPr lang="es-MX" sz="1000" dirty="0">
                <a:solidFill>
                  <a:schemeClr val="tx1"/>
                </a:solidFill>
              </a:rPr>
              <a:t>los que se indican para cada tipo educativo en esta Ley</a:t>
            </a:r>
          </a:p>
          <a:p>
            <a:pPr algn="ctr"/>
            <a:r>
              <a:rPr lang="es-MX" sz="1000" b="1" dirty="0">
                <a:solidFill>
                  <a:schemeClr val="tx1"/>
                </a:solidFill>
              </a:rPr>
              <a:t>Modalidades:</a:t>
            </a:r>
            <a:r>
              <a:rPr lang="es-MX" sz="1000" dirty="0">
                <a:solidFill>
                  <a:schemeClr val="tx1"/>
                </a:solidFill>
              </a:rPr>
              <a:t> la escolarizada, no escolarizada y mixta</a:t>
            </a:r>
          </a:p>
          <a:p>
            <a:pPr algn="ctr"/>
            <a:r>
              <a:rPr lang="es-MX" sz="1000" b="1" dirty="0">
                <a:solidFill>
                  <a:schemeClr val="tx1"/>
                </a:solidFill>
              </a:rPr>
              <a:t>Opciones educativas: </a:t>
            </a:r>
            <a:r>
              <a:rPr lang="es-MX" sz="1000" dirty="0">
                <a:solidFill>
                  <a:schemeClr val="tx1"/>
                </a:solidFill>
              </a:rPr>
              <a:t>las que se determinen para cada nivel educativo en los términos de esta Ley y las disposiciones que de ella deriven, entre las que se encuentran la educación abierta y a distancia. </a:t>
            </a:r>
            <a:endParaRPr lang="es-MX" sz="1000" b="1" dirty="0">
              <a:solidFill>
                <a:schemeClr val="tx1"/>
              </a:solidFill>
            </a:endParaRPr>
          </a:p>
        </p:txBody>
      </p:sp>
      <p:cxnSp>
        <p:nvCxnSpPr>
          <p:cNvPr id="21" name="20 Conector recto de flecha"/>
          <p:cNvCxnSpPr/>
          <p:nvPr/>
        </p:nvCxnSpPr>
        <p:spPr>
          <a:xfrm>
            <a:off x="6447466" y="697260"/>
            <a:ext cx="0" cy="144016"/>
          </a:xfrm>
          <a:prstGeom prst="straightConnector1">
            <a:avLst/>
          </a:prstGeom>
          <a:ln w="28575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23 Rectángulo redondeado"/>
          <p:cNvSpPr/>
          <p:nvPr/>
        </p:nvSpPr>
        <p:spPr>
          <a:xfrm>
            <a:off x="5634463" y="4378232"/>
            <a:ext cx="1656184" cy="648072"/>
          </a:xfrm>
          <a:prstGeom prst="roundRect">
            <a:avLst>
              <a:gd name="adj" fmla="val 33686"/>
            </a:avLst>
          </a:prstGeom>
          <a:solidFill>
            <a:srgbClr val="E2FEFD"/>
          </a:solidFill>
          <a:ln>
            <a:solidFill>
              <a:srgbClr val="51DBE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000" b="1" dirty="0">
                <a:solidFill>
                  <a:schemeClr val="tx1"/>
                </a:solidFill>
              </a:rPr>
              <a:t>CAPITULO II</a:t>
            </a:r>
          </a:p>
          <a:p>
            <a:pPr algn="ctr"/>
            <a:r>
              <a:rPr lang="es-MX" sz="1000" b="1" dirty="0">
                <a:solidFill>
                  <a:schemeClr val="tx1"/>
                </a:solidFill>
              </a:rPr>
              <a:t>DEL TIPO DE EDUCACIÓN BÁSICA </a:t>
            </a:r>
          </a:p>
        </p:txBody>
      </p:sp>
      <p:cxnSp>
        <p:nvCxnSpPr>
          <p:cNvPr id="25" name="24 Conector recto de flecha"/>
          <p:cNvCxnSpPr/>
          <p:nvPr/>
        </p:nvCxnSpPr>
        <p:spPr>
          <a:xfrm>
            <a:off x="6450872" y="4184004"/>
            <a:ext cx="0" cy="144016"/>
          </a:xfrm>
          <a:prstGeom prst="straightConnector1">
            <a:avLst/>
          </a:prstGeom>
          <a:ln w="28575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25 Conector recto de flecha"/>
          <p:cNvCxnSpPr/>
          <p:nvPr/>
        </p:nvCxnSpPr>
        <p:spPr>
          <a:xfrm>
            <a:off x="6450872" y="5026304"/>
            <a:ext cx="0" cy="144016"/>
          </a:xfrm>
          <a:prstGeom prst="straightConnector1">
            <a:avLst/>
          </a:prstGeom>
          <a:ln w="28575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28 Rectángulo redondeado"/>
          <p:cNvSpPr/>
          <p:nvPr/>
        </p:nvSpPr>
        <p:spPr>
          <a:xfrm>
            <a:off x="8413365" y="315424"/>
            <a:ext cx="1656184" cy="525852"/>
          </a:xfrm>
          <a:prstGeom prst="roundRect">
            <a:avLst>
              <a:gd name="adj" fmla="val 18802"/>
            </a:avLst>
          </a:prstGeom>
          <a:solidFill>
            <a:srgbClr val="E2FEFD"/>
          </a:solidFill>
          <a:ln>
            <a:solidFill>
              <a:srgbClr val="51DBE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000" b="1" dirty="0">
                <a:solidFill>
                  <a:schemeClr val="tx1"/>
                </a:solidFill>
              </a:rPr>
              <a:t>CAPÍTULO II </a:t>
            </a:r>
          </a:p>
          <a:p>
            <a:pPr algn="ctr"/>
            <a:r>
              <a:rPr lang="es-MX" sz="1000" b="1" dirty="0">
                <a:solidFill>
                  <a:schemeClr val="tx1"/>
                </a:solidFill>
              </a:rPr>
              <a:t>DE LA MEJORA ESCOLAR</a:t>
            </a:r>
          </a:p>
        </p:txBody>
      </p:sp>
      <p:cxnSp>
        <p:nvCxnSpPr>
          <p:cNvPr id="30" name="29 Conector recto de flecha"/>
          <p:cNvCxnSpPr/>
          <p:nvPr/>
        </p:nvCxnSpPr>
        <p:spPr>
          <a:xfrm>
            <a:off x="9241457" y="121196"/>
            <a:ext cx="0" cy="144016"/>
          </a:xfrm>
          <a:prstGeom prst="straightConnector1">
            <a:avLst/>
          </a:prstGeom>
          <a:ln w="28575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30 Rectángulo redondeado"/>
          <p:cNvSpPr/>
          <p:nvPr/>
        </p:nvSpPr>
        <p:spPr>
          <a:xfrm>
            <a:off x="8401682" y="1103902"/>
            <a:ext cx="1656184" cy="1530567"/>
          </a:xfrm>
          <a:prstGeom prst="roundRect">
            <a:avLst>
              <a:gd name="adj" fmla="val 20458"/>
            </a:avLst>
          </a:prstGeom>
          <a:solidFill>
            <a:srgbClr val="E2FEFD"/>
          </a:solidFill>
          <a:ln>
            <a:solidFill>
              <a:srgbClr val="51DBE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000" dirty="0">
                <a:solidFill>
                  <a:schemeClr val="tx1"/>
                </a:solidFill>
              </a:rPr>
              <a:t>Las autoridades educativas, en el ámbito de sus respectivas competencias, emitirán una Guía Operativa para la Organización y Funcionamiento de los Servicios de Educación Básica y Media Superior</a:t>
            </a:r>
            <a:endParaRPr lang="es-MX" sz="1000" b="1" dirty="0">
              <a:solidFill>
                <a:schemeClr val="tx1"/>
              </a:solidFill>
            </a:endParaRPr>
          </a:p>
        </p:txBody>
      </p:sp>
      <p:cxnSp>
        <p:nvCxnSpPr>
          <p:cNvPr id="32" name="31 Conector recto de flecha"/>
          <p:cNvCxnSpPr/>
          <p:nvPr/>
        </p:nvCxnSpPr>
        <p:spPr>
          <a:xfrm>
            <a:off x="9229774" y="909675"/>
            <a:ext cx="0" cy="144016"/>
          </a:xfrm>
          <a:prstGeom prst="straightConnector1">
            <a:avLst/>
          </a:prstGeom>
          <a:ln w="28575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32 Conector recto de flecha"/>
          <p:cNvCxnSpPr/>
          <p:nvPr/>
        </p:nvCxnSpPr>
        <p:spPr>
          <a:xfrm>
            <a:off x="9229774" y="2688079"/>
            <a:ext cx="0" cy="144016"/>
          </a:xfrm>
          <a:prstGeom prst="straightConnector1">
            <a:avLst/>
          </a:prstGeom>
          <a:ln w="28575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33 Rectángulo redondeado"/>
          <p:cNvSpPr/>
          <p:nvPr/>
        </p:nvSpPr>
        <p:spPr>
          <a:xfrm>
            <a:off x="8425048" y="2904103"/>
            <a:ext cx="1656184" cy="2041629"/>
          </a:xfrm>
          <a:prstGeom prst="roundRect">
            <a:avLst>
              <a:gd name="adj" fmla="val 20458"/>
            </a:avLst>
          </a:prstGeom>
          <a:solidFill>
            <a:srgbClr val="E2FEFD"/>
          </a:solidFill>
          <a:ln>
            <a:solidFill>
              <a:srgbClr val="51DBE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000" dirty="0">
                <a:solidFill>
                  <a:schemeClr val="tx1"/>
                </a:solidFill>
              </a:rPr>
              <a:t>En dicha Guía se establecerán los elementos de normalidad mínima de la operación escolar, cuyo objetivo es dar a conocer las normas y los procedimientos institucionales y, con ello, facilitar la toma de decisiones para fortalecer la mejora escolar.</a:t>
            </a:r>
          </a:p>
        </p:txBody>
      </p:sp>
      <p:cxnSp>
        <p:nvCxnSpPr>
          <p:cNvPr id="35" name="34 Conector recto de flecha"/>
          <p:cNvCxnSpPr/>
          <p:nvPr/>
        </p:nvCxnSpPr>
        <p:spPr>
          <a:xfrm>
            <a:off x="9181132" y="5026304"/>
            <a:ext cx="0" cy="144016"/>
          </a:xfrm>
          <a:prstGeom prst="straightConnector1">
            <a:avLst/>
          </a:prstGeom>
          <a:ln w="28575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35 Rectángulo redondeado"/>
          <p:cNvSpPr/>
          <p:nvPr/>
        </p:nvSpPr>
        <p:spPr>
          <a:xfrm>
            <a:off x="14095683" y="193204"/>
            <a:ext cx="1656184" cy="1840912"/>
          </a:xfrm>
          <a:prstGeom prst="roundRect">
            <a:avLst>
              <a:gd name="adj" fmla="val 11256"/>
            </a:avLst>
          </a:prstGeom>
          <a:solidFill>
            <a:srgbClr val="E2FEFD"/>
          </a:solidFill>
          <a:ln>
            <a:solidFill>
              <a:srgbClr val="51DBE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000" dirty="0">
                <a:solidFill>
                  <a:schemeClr val="tx1"/>
                </a:solidFill>
              </a:rPr>
              <a:t>-Expedir normas de control escolar, las cuales deberán facilitar la inscripción, reinscripción, acreditación, promoción, regularización y certificación de estudios de los educandos.</a:t>
            </a:r>
          </a:p>
          <a:p>
            <a:pPr algn="ctr"/>
            <a:r>
              <a:rPr lang="es-MX" sz="1000" b="1" dirty="0">
                <a:solidFill>
                  <a:schemeClr val="tx1"/>
                </a:solidFill>
              </a:rPr>
              <a:t>-</a:t>
            </a:r>
            <a:r>
              <a:rPr lang="es-MX" sz="1000" dirty="0">
                <a:solidFill>
                  <a:schemeClr val="tx1"/>
                </a:solidFill>
              </a:rPr>
              <a:t>Establecer y regular un marco nacional de cualificaciones</a:t>
            </a:r>
          </a:p>
        </p:txBody>
      </p:sp>
    </p:spTree>
    <p:extLst>
      <p:ext uri="{BB962C8B-B14F-4D97-AF65-F5344CB8AC3E}">
        <p14:creationId xmlns:p14="http://schemas.microsoft.com/office/powerpoint/2010/main" val="6661782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 redondeado"/>
          <p:cNvSpPr/>
          <p:nvPr/>
        </p:nvSpPr>
        <p:spPr>
          <a:xfrm>
            <a:off x="272773" y="121196"/>
            <a:ext cx="1515352" cy="1126939"/>
          </a:xfrm>
          <a:prstGeom prst="roundRect">
            <a:avLst>
              <a:gd name="adj" fmla="val 12375"/>
            </a:avLst>
          </a:prstGeom>
          <a:solidFill>
            <a:srgbClr val="E2FEFD"/>
          </a:solidFill>
          <a:ln>
            <a:solidFill>
              <a:srgbClr val="51DBE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000" b="1" dirty="0">
                <a:solidFill>
                  <a:schemeClr val="tx1"/>
                </a:solidFill>
              </a:rPr>
              <a:t>VI</a:t>
            </a:r>
            <a:r>
              <a:rPr lang="es-MX" sz="1000" dirty="0">
                <a:solidFill>
                  <a:schemeClr val="tx1"/>
                </a:solidFill>
              </a:rPr>
              <a:t>. Todas las personas habitantes del país deben cursar la educación preescolar, la primaria, la secundaria y la media superior. </a:t>
            </a:r>
            <a:endParaRPr lang="es-MX" sz="1000" b="1" dirty="0">
              <a:solidFill>
                <a:schemeClr val="tx1"/>
              </a:solidFill>
            </a:endParaRPr>
          </a:p>
        </p:txBody>
      </p:sp>
      <p:cxnSp>
        <p:nvCxnSpPr>
          <p:cNvPr id="3" name="2 Conector recto de flecha"/>
          <p:cNvCxnSpPr/>
          <p:nvPr/>
        </p:nvCxnSpPr>
        <p:spPr>
          <a:xfrm>
            <a:off x="1041044" y="1273324"/>
            <a:ext cx="0" cy="144016"/>
          </a:xfrm>
          <a:prstGeom prst="straightConnector1">
            <a:avLst/>
          </a:prstGeom>
          <a:ln w="28575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3 Rectángulo redondeado"/>
          <p:cNvSpPr/>
          <p:nvPr/>
        </p:nvSpPr>
        <p:spPr>
          <a:xfrm>
            <a:off x="283368" y="1489348"/>
            <a:ext cx="1515352" cy="563469"/>
          </a:xfrm>
          <a:prstGeom prst="roundRect">
            <a:avLst>
              <a:gd name="adj" fmla="val 12375"/>
            </a:avLst>
          </a:prstGeom>
          <a:solidFill>
            <a:srgbClr val="E2FEFD"/>
          </a:solidFill>
          <a:ln>
            <a:solidFill>
              <a:srgbClr val="51DBE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000" b="1" dirty="0">
                <a:solidFill>
                  <a:schemeClr val="tx1"/>
                </a:solidFill>
              </a:rPr>
              <a:t>VII</a:t>
            </a:r>
            <a:r>
              <a:rPr lang="es-MX" sz="1000" dirty="0">
                <a:solidFill>
                  <a:schemeClr val="tx1"/>
                </a:solidFill>
              </a:rPr>
              <a:t>. Corresponde al Estado la rectoría de la educación</a:t>
            </a:r>
            <a:endParaRPr lang="es-MX" sz="1000" b="1" dirty="0">
              <a:solidFill>
                <a:schemeClr val="tx1"/>
              </a:solidFill>
            </a:endParaRPr>
          </a:p>
        </p:txBody>
      </p:sp>
      <p:cxnSp>
        <p:nvCxnSpPr>
          <p:cNvPr id="17" name="16 Conector recto"/>
          <p:cNvCxnSpPr/>
          <p:nvPr/>
        </p:nvCxnSpPr>
        <p:spPr>
          <a:xfrm flipH="1">
            <a:off x="1041044" y="2101416"/>
            <a:ext cx="1" cy="72008"/>
          </a:xfrm>
          <a:prstGeom prst="line">
            <a:avLst/>
          </a:prstGeom>
          <a:ln w="381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20 Conector recto"/>
          <p:cNvCxnSpPr/>
          <p:nvPr/>
        </p:nvCxnSpPr>
        <p:spPr>
          <a:xfrm flipH="1">
            <a:off x="180132" y="2173424"/>
            <a:ext cx="860912" cy="0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22 Conector recto"/>
          <p:cNvCxnSpPr/>
          <p:nvPr/>
        </p:nvCxnSpPr>
        <p:spPr>
          <a:xfrm>
            <a:off x="180132" y="2173424"/>
            <a:ext cx="0" cy="3132347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23 Rectángulo redondeado"/>
          <p:cNvSpPr/>
          <p:nvPr/>
        </p:nvSpPr>
        <p:spPr>
          <a:xfrm>
            <a:off x="283369" y="2353445"/>
            <a:ext cx="1515352" cy="360039"/>
          </a:xfrm>
          <a:prstGeom prst="roundRect">
            <a:avLst>
              <a:gd name="adj" fmla="val 12375"/>
            </a:avLst>
          </a:prstGeom>
          <a:solidFill>
            <a:srgbClr val="E2FEFD"/>
          </a:solidFill>
          <a:ln>
            <a:solidFill>
              <a:srgbClr val="51DBE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000" dirty="0">
                <a:solidFill>
                  <a:schemeClr val="tx1"/>
                </a:solidFill>
              </a:rPr>
              <a:t>Universal: todas las personas por igual</a:t>
            </a:r>
          </a:p>
        </p:txBody>
      </p:sp>
      <p:sp>
        <p:nvSpPr>
          <p:cNvPr id="25" name="24 Rectángulo redondeado"/>
          <p:cNvSpPr/>
          <p:nvPr/>
        </p:nvSpPr>
        <p:spPr>
          <a:xfrm>
            <a:off x="283369" y="2857500"/>
            <a:ext cx="1515352" cy="495672"/>
          </a:xfrm>
          <a:prstGeom prst="roundRect">
            <a:avLst>
              <a:gd name="adj" fmla="val 12375"/>
            </a:avLst>
          </a:prstGeom>
          <a:solidFill>
            <a:srgbClr val="E2FEFD"/>
          </a:solidFill>
          <a:ln>
            <a:solidFill>
              <a:srgbClr val="51DBE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000" dirty="0">
                <a:solidFill>
                  <a:schemeClr val="tx1"/>
                </a:solidFill>
              </a:rPr>
              <a:t>Inclusiva: sin discriminación alguna </a:t>
            </a:r>
          </a:p>
        </p:txBody>
      </p:sp>
      <p:sp>
        <p:nvSpPr>
          <p:cNvPr id="26" name="25 Rectángulo redondeado"/>
          <p:cNvSpPr/>
          <p:nvPr/>
        </p:nvSpPr>
        <p:spPr>
          <a:xfrm>
            <a:off x="283369" y="3455758"/>
            <a:ext cx="1515352" cy="841902"/>
          </a:xfrm>
          <a:prstGeom prst="roundRect">
            <a:avLst>
              <a:gd name="adj" fmla="val 12375"/>
            </a:avLst>
          </a:prstGeom>
          <a:solidFill>
            <a:srgbClr val="E2FEFD"/>
          </a:solidFill>
          <a:ln>
            <a:solidFill>
              <a:srgbClr val="51DBE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000" dirty="0">
                <a:solidFill>
                  <a:schemeClr val="tx1"/>
                </a:solidFill>
              </a:rPr>
              <a:t>Pública: Asegurará que el proceso educativo responda al interés social. Para que todos tengan acceso a ella. </a:t>
            </a:r>
          </a:p>
        </p:txBody>
      </p:sp>
      <p:sp>
        <p:nvSpPr>
          <p:cNvPr id="27" name="26 Rectángulo redondeado"/>
          <p:cNvSpPr/>
          <p:nvPr/>
        </p:nvSpPr>
        <p:spPr>
          <a:xfrm>
            <a:off x="272773" y="4441676"/>
            <a:ext cx="1515352" cy="430325"/>
          </a:xfrm>
          <a:prstGeom prst="roundRect">
            <a:avLst>
              <a:gd name="adj" fmla="val 12375"/>
            </a:avLst>
          </a:prstGeom>
          <a:solidFill>
            <a:srgbClr val="E2FEFD"/>
          </a:solidFill>
          <a:ln>
            <a:solidFill>
              <a:srgbClr val="51DBE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000" dirty="0">
                <a:solidFill>
                  <a:schemeClr val="tx1"/>
                </a:solidFill>
              </a:rPr>
              <a:t>Gratuita: Se prohíbe el pago</a:t>
            </a:r>
          </a:p>
        </p:txBody>
      </p:sp>
      <p:cxnSp>
        <p:nvCxnSpPr>
          <p:cNvPr id="29" name="28 Conector recto"/>
          <p:cNvCxnSpPr>
            <a:endCxn id="24" idx="1"/>
          </p:cNvCxnSpPr>
          <p:nvPr/>
        </p:nvCxnSpPr>
        <p:spPr>
          <a:xfrm>
            <a:off x="180132" y="2533464"/>
            <a:ext cx="103237" cy="1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29 Conector recto"/>
          <p:cNvCxnSpPr/>
          <p:nvPr/>
        </p:nvCxnSpPr>
        <p:spPr>
          <a:xfrm>
            <a:off x="180132" y="3105335"/>
            <a:ext cx="103237" cy="1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30 Conector recto"/>
          <p:cNvCxnSpPr/>
          <p:nvPr/>
        </p:nvCxnSpPr>
        <p:spPr>
          <a:xfrm>
            <a:off x="180132" y="3895606"/>
            <a:ext cx="103237" cy="1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31 Conector recto"/>
          <p:cNvCxnSpPr/>
          <p:nvPr/>
        </p:nvCxnSpPr>
        <p:spPr>
          <a:xfrm>
            <a:off x="169535" y="4657699"/>
            <a:ext cx="103237" cy="1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32 Rectángulo redondeado"/>
          <p:cNvSpPr/>
          <p:nvPr/>
        </p:nvSpPr>
        <p:spPr>
          <a:xfrm>
            <a:off x="272772" y="5089748"/>
            <a:ext cx="1515352" cy="430325"/>
          </a:xfrm>
          <a:prstGeom prst="roundRect">
            <a:avLst>
              <a:gd name="adj" fmla="val 12375"/>
            </a:avLst>
          </a:prstGeom>
          <a:solidFill>
            <a:srgbClr val="E2FEFD"/>
          </a:solidFill>
          <a:ln>
            <a:solidFill>
              <a:srgbClr val="51DBE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000" dirty="0">
                <a:solidFill>
                  <a:schemeClr val="tx1"/>
                </a:solidFill>
              </a:rPr>
              <a:t>Laica: ajena a cualquier doctrina religiosa</a:t>
            </a:r>
          </a:p>
        </p:txBody>
      </p:sp>
      <p:cxnSp>
        <p:nvCxnSpPr>
          <p:cNvPr id="34" name="33 Conector recto"/>
          <p:cNvCxnSpPr/>
          <p:nvPr/>
        </p:nvCxnSpPr>
        <p:spPr>
          <a:xfrm>
            <a:off x="169534" y="5305771"/>
            <a:ext cx="103237" cy="1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35 Rectángulo redondeado"/>
          <p:cNvSpPr/>
          <p:nvPr/>
        </p:nvSpPr>
        <p:spPr>
          <a:xfrm>
            <a:off x="2747772" y="169794"/>
            <a:ext cx="1656184" cy="648072"/>
          </a:xfrm>
          <a:prstGeom prst="roundRect">
            <a:avLst>
              <a:gd name="adj" fmla="val 33686"/>
            </a:avLst>
          </a:prstGeom>
          <a:solidFill>
            <a:srgbClr val="E2FEFD"/>
          </a:solidFill>
          <a:ln>
            <a:solidFill>
              <a:srgbClr val="51DBE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000" b="1" dirty="0">
                <a:solidFill>
                  <a:schemeClr val="tx1"/>
                </a:solidFill>
              </a:rPr>
              <a:t>CAPITULO IV</a:t>
            </a:r>
          </a:p>
          <a:p>
            <a:pPr algn="ctr"/>
            <a:r>
              <a:rPr lang="es-MX" sz="1000" b="1" dirty="0">
                <a:solidFill>
                  <a:schemeClr val="tx1"/>
                </a:solidFill>
              </a:rPr>
              <a:t>DE LA ORIENTACIÓN INTEGRAL</a:t>
            </a:r>
          </a:p>
        </p:txBody>
      </p:sp>
      <p:cxnSp>
        <p:nvCxnSpPr>
          <p:cNvPr id="37" name="36 Conector recto de flecha"/>
          <p:cNvCxnSpPr/>
          <p:nvPr/>
        </p:nvCxnSpPr>
        <p:spPr>
          <a:xfrm>
            <a:off x="3564181" y="817866"/>
            <a:ext cx="0" cy="144016"/>
          </a:xfrm>
          <a:prstGeom prst="straightConnector1">
            <a:avLst/>
          </a:prstGeom>
          <a:ln w="28575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37 Rectángulo redondeado"/>
          <p:cNvSpPr/>
          <p:nvPr/>
        </p:nvSpPr>
        <p:spPr>
          <a:xfrm>
            <a:off x="2736089" y="1025326"/>
            <a:ext cx="1656184" cy="1328119"/>
          </a:xfrm>
          <a:prstGeom prst="roundRect">
            <a:avLst>
              <a:gd name="adj" fmla="val 15012"/>
            </a:avLst>
          </a:prstGeom>
          <a:solidFill>
            <a:srgbClr val="E2FEFD"/>
          </a:solidFill>
          <a:ln>
            <a:solidFill>
              <a:srgbClr val="51DBE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000" dirty="0">
                <a:solidFill>
                  <a:schemeClr val="tx1"/>
                </a:solidFill>
              </a:rPr>
              <a:t>La orientación integral en la nueva escuela mexicana comprende la formación para la vida de los educandos, así como los contenidos de los planes y programas de estudio.</a:t>
            </a:r>
            <a:endParaRPr lang="es-MX" sz="1000" b="1" dirty="0">
              <a:solidFill>
                <a:schemeClr val="tx1"/>
              </a:solidFill>
            </a:endParaRPr>
          </a:p>
        </p:txBody>
      </p:sp>
      <p:cxnSp>
        <p:nvCxnSpPr>
          <p:cNvPr id="39" name="38 Conector recto de flecha"/>
          <p:cNvCxnSpPr/>
          <p:nvPr/>
        </p:nvCxnSpPr>
        <p:spPr>
          <a:xfrm>
            <a:off x="3564181" y="2353444"/>
            <a:ext cx="0" cy="144016"/>
          </a:xfrm>
          <a:prstGeom prst="straightConnector1">
            <a:avLst/>
          </a:prstGeom>
          <a:ln w="28575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39 Rectángulo redondeado"/>
          <p:cNvSpPr/>
          <p:nvPr/>
        </p:nvSpPr>
        <p:spPr>
          <a:xfrm>
            <a:off x="2699444" y="2546058"/>
            <a:ext cx="1752840" cy="648072"/>
          </a:xfrm>
          <a:prstGeom prst="roundRect">
            <a:avLst>
              <a:gd name="adj" fmla="val 33686"/>
            </a:avLst>
          </a:prstGeom>
          <a:solidFill>
            <a:srgbClr val="E2FEFD"/>
          </a:solidFill>
          <a:ln>
            <a:solidFill>
              <a:srgbClr val="51DBE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000" b="1" dirty="0">
                <a:solidFill>
                  <a:schemeClr val="tx1"/>
                </a:solidFill>
              </a:rPr>
              <a:t>CAPITULO V</a:t>
            </a:r>
          </a:p>
          <a:p>
            <a:pPr algn="ctr"/>
            <a:r>
              <a:rPr lang="es-MX" sz="1000" b="1" dirty="0">
                <a:solidFill>
                  <a:schemeClr val="tx1"/>
                </a:solidFill>
              </a:rPr>
              <a:t>DE LOS PLANES Y PROGRAMAS DE ESTUDIO</a:t>
            </a:r>
          </a:p>
        </p:txBody>
      </p:sp>
      <p:cxnSp>
        <p:nvCxnSpPr>
          <p:cNvPr id="41" name="40 Conector recto de flecha"/>
          <p:cNvCxnSpPr/>
          <p:nvPr/>
        </p:nvCxnSpPr>
        <p:spPr>
          <a:xfrm>
            <a:off x="3564181" y="3194130"/>
            <a:ext cx="0" cy="144016"/>
          </a:xfrm>
          <a:prstGeom prst="straightConnector1">
            <a:avLst/>
          </a:prstGeom>
          <a:ln w="28575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41 Rectángulo redondeado"/>
          <p:cNvSpPr/>
          <p:nvPr/>
        </p:nvSpPr>
        <p:spPr>
          <a:xfrm>
            <a:off x="2736089" y="3401590"/>
            <a:ext cx="1656184" cy="1470411"/>
          </a:xfrm>
          <a:prstGeom prst="roundRect">
            <a:avLst>
              <a:gd name="adj" fmla="val 15012"/>
            </a:avLst>
          </a:prstGeom>
          <a:solidFill>
            <a:srgbClr val="E2FEFD"/>
          </a:solidFill>
          <a:ln>
            <a:solidFill>
              <a:srgbClr val="51DBE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000" dirty="0">
                <a:solidFill>
                  <a:schemeClr val="tx1"/>
                </a:solidFill>
              </a:rPr>
              <a:t>Los planes y programas favorecerán el desarrollo integral y gradual de los educandos en los niveles preescolar, primaria, secundaria, el tipo media superior y la normal, considerando la diversidad de saberes</a:t>
            </a:r>
            <a:endParaRPr lang="es-MX" sz="1000" b="1" dirty="0">
              <a:solidFill>
                <a:schemeClr val="tx1"/>
              </a:solidFill>
            </a:endParaRPr>
          </a:p>
        </p:txBody>
      </p:sp>
      <p:sp>
        <p:nvSpPr>
          <p:cNvPr id="44" name="43 Rectángulo redondeado"/>
          <p:cNvSpPr/>
          <p:nvPr/>
        </p:nvSpPr>
        <p:spPr>
          <a:xfrm>
            <a:off x="5622780" y="193204"/>
            <a:ext cx="1656184" cy="832122"/>
          </a:xfrm>
          <a:prstGeom prst="roundRect">
            <a:avLst>
              <a:gd name="adj" fmla="val 15012"/>
            </a:avLst>
          </a:prstGeom>
          <a:solidFill>
            <a:srgbClr val="E2FEFD"/>
          </a:solidFill>
          <a:ln>
            <a:solidFill>
              <a:srgbClr val="51DBE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000" dirty="0">
                <a:solidFill>
                  <a:schemeClr val="tx1"/>
                </a:solidFill>
              </a:rPr>
              <a:t>La educación básica está compuesta por el nivel inicial, preescolar, primaria y secundaria.</a:t>
            </a:r>
            <a:endParaRPr lang="es-MX" sz="1000" b="1" dirty="0">
              <a:solidFill>
                <a:schemeClr val="tx1"/>
              </a:solidFill>
            </a:endParaRPr>
          </a:p>
        </p:txBody>
      </p:sp>
      <p:cxnSp>
        <p:nvCxnSpPr>
          <p:cNvPr id="45" name="44 Conector recto de flecha"/>
          <p:cNvCxnSpPr/>
          <p:nvPr/>
        </p:nvCxnSpPr>
        <p:spPr>
          <a:xfrm>
            <a:off x="6450872" y="1057300"/>
            <a:ext cx="0" cy="144016"/>
          </a:xfrm>
          <a:prstGeom prst="straightConnector1">
            <a:avLst/>
          </a:prstGeom>
          <a:ln w="28575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45 Rectángulo redondeado"/>
          <p:cNvSpPr/>
          <p:nvPr/>
        </p:nvSpPr>
        <p:spPr>
          <a:xfrm>
            <a:off x="5622780" y="1286105"/>
            <a:ext cx="1656184" cy="635291"/>
          </a:xfrm>
          <a:prstGeom prst="roundRect">
            <a:avLst>
              <a:gd name="adj" fmla="val 15012"/>
            </a:avLst>
          </a:prstGeom>
          <a:solidFill>
            <a:srgbClr val="E2FEFD"/>
          </a:solidFill>
          <a:ln>
            <a:solidFill>
              <a:srgbClr val="51DBE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000" dirty="0">
                <a:solidFill>
                  <a:schemeClr val="tx1"/>
                </a:solidFill>
              </a:rPr>
              <a:t>Los servicios que comprende este tipo de educación son: </a:t>
            </a:r>
            <a:endParaRPr lang="es-MX" sz="1000" b="1" dirty="0">
              <a:solidFill>
                <a:schemeClr val="tx1"/>
              </a:solidFill>
            </a:endParaRPr>
          </a:p>
        </p:txBody>
      </p:sp>
      <p:cxnSp>
        <p:nvCxnSpPr>
          <p:cNvPr id="47" name="46 Conector recto de flecha"/>
          <p:cNvCxnSpPr/>
          <p:nvPr/>
        </p:nvCxnSpPr>
        <p:spPr>
          <a:xfrm>
            <a:off x="6450872" y="1921396"/>
            <a:ext cx="0" cy="144016"/>
          </a:xfrm>
          <a:prstGeom prst="straightConnector1">
            <a:avLst/>
          </a:prstGeom>
          <a:ln w="28575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47 Rectángulo redondeado"/>
          <p:cNvSpPr/>
          <p:nvPr/>
        </p:nvSpPr>
        <p:spPr>
          <a:xfrm>
            <a:off x="5082720" y="2101416"/>
            <a:ext cx="2736304" cy="1593793"/>
          </a:xfrm>
          <a:prstGeom prst="roundRect">
            <a:avLst>
              <a:gd name="adj" fmla="val 15012"/>
            </a:avLst>
          </a:prstGeom>
          <a:solidFill>
            <a:srgbClr val="E2FEFD"/>
          </a:solidFill>
          <a:ln>
            <a:solidFill>
              <a:srgbClr val="51DBE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000" dirty="0">
                <a:solidFill>
                  <a:schemeClr val="tx1"/>
                </a:solidFill>
              </a:rPr>
              <a:t>I. Inicial escolarizada y no escolarizada</a:t>
            </a:r>
          </a:p>
          <a:p>
            <a:pPr algn="ctr"/>
            <a:r>
              <a:rPr lang="es-MX" sz="1000" dirty="0">
                <a:solidFill>
                  <a:schemeClr val="tx1"/>
                </a:solidFill>
              </a:rPr>
              <a:t> II. Preescolar general, indígena y comunitario III. Primaria general, indígena y comunitaria; IV. Secundaria, entre las que se encuentran la general, técnica, comunitaria o las modalidades regionales autorizadas por la Secretaría</a:t>
            </a:r>
          </a:p>
          <a:p>
            <a:pPr algn="ctr"/>
            <a:r>
              <a:rPr lang="es-MX" sz="1000" dirty="0">
                <a:solidFill>
                  <a:schemeClr val="tx1"/>
                </a:solidFill>
              </a:rPr>
              <a:t>V. Secundaria para trabajadores</a:t>
            </a:r>
          </a:p>
          <a:p>
            <a:pPr algn="ctr"/>
            <a:r>
              <a:rPr lang="es-MX" sz="1000" dirty="0">
                <a:solidFill>
                  <a:schemeClr val="tx1"/>
                </a:solidFill>
              </a:rPr>
              <a:t>VI. Telesecundaria.</a:t>
            </a:r>
            <a:endParaRPr lang="es-MX" sz="1000" b="1" dirty="0">
              <a:solidFill>
                <a:schemeClr val="tx1"/>
              </a:solidFill>
            </a:endParaRPr>
          </a:p>
        </p:txBody>
      </p:sp>
      <p:sp>
        <p:nvSpPr>
          <p:cNvPr id="51" name="50 Rectángulo redondeado"/>
          <p:cNvSpPr/>
          <p:nvPr/>
        </p:nvSpPr>
        <p:spPr>
          <a:xfrm>
            <a:off x="5634463" y="3859968"/>
            <a:ext cx="1656184" cy="648072"/>
          </a:xfrm>
          <a:prstGeom prst="roundRect">
            <a:avLst>
              <a:gd name="adj" fmla="val 33686"/>
            </a:avLst>
          </a:prstGeom>
          <a:solidFill>
            <a:srgbClr val="E2FEFD"/>
          </a:solidFill>
          <a:ln>
            <a:solidFill>
              <a:srgbClr val="51DBE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000" b="1" dirty="0">
                <a:solidFill>
                  <a:schemeClr val="tx1"/>
                </a:solidFill>
              </a:rPr>
              <a:t>CAPITULO III</a:t>
            </a:r>
          </a:p>
          <a:p>
            <a:pPr algn="ctr"/>
            <a:r>
              <a:rPr lang="es-MX" sz="1000" b="1" dirty="0">
                <a:solidFill>
                  <a:schemeClr val="tx1"/>
                </a:solidFill>
              </a:rPr>
              <a:t>DEL TIPO DE EDUCACIÓN MEDIA SUPERIOR</a:t>
            </a:r>
          </a:p>
        </p:txBody>
      </p:sp>
      <p:cxnSp>
        <p:nvCxnSpPr>
          <p:cNvPr id="52" name="51 Conector recto de flecha"/>
          <p:cNvCxnSpPr/>
          <p:nvPr/>
        </p:nvCxnSpPr>
        <p:spPr>
          <a:xfrm>
            <a:off x="6450872" y="3665740"/>
            <a:ext cx="0" cy="144016"/>
          </a:xfrm>
          <a:prstGeom prst="straightConnector1">
            <a:avLst/>
          </a:prstGeom>
          <a:ln w="28575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52 Conector recto de flecha"/>
          <p:cNvCxnSpPr/>
          <p:nvPr/>
        </p:nvCxnSpPr>
        <p:spPr>
          <a:xfrm>
            <a:off x="6450872" y="4508040"/>
            <a:ext cx="0" cy="144016"/>
          </a:xfrm>
          <a:prstGeom prst="straightConnector1">
            <a:avLst/>
          </a:prstGeom>
          <a:ln w="28575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53 Rectángulo redondeado"/>
          <p:cNvSpPr/>
          <p:nvPr/>
        </p:nvSpPr>
        <p:spPr>
          <a:xfrm>
            <a:off x="5451813" y="4657700"/>
            <a:ext cx="1998117" cy="984268"/>
          </a:xfrm>
          <a:prstGeom prst="roundRect">
            <a:avLst>
              <a:gd name="adj" fmla="val 15012"/>
            </a:avLst>
          </a:prstGeom>
          <a:solidFill>
            <a:srgbClr val="E2FEFD"/>
          </a:solidFill>
          <a:ln>
            <a:solidFill>
              <a:srgbClr val="51DBE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000" dirty="0">
                <a:solidFill>
                  <a:schemeClr val="tx1"/>
                </a:solidFill>
              </a:rPr>
              <a:t>Los niveles de bachillerato, profesional técnico bachiller y los demás equivalentes a éste, se ofrecen a quienes han concluido estudios de educación básica. </a:t>
            </a:r>
            <a:endParaRPr lang="es-MX" sz="1000" b="1" dirty="0">
              <a:solidFill>
                <a:schemeClr val="tx1"/>
              </a:solidFill>
            </a:endParaRPr>
          </a:p>
        </p:txBody>
      </p:sp>
      <p:sp>
        <p:nvSpPr>
          <p:cNvPr id="55" name="54 Rectángulo redondeado"/>
          <p:cNvSpPr/>
          <p:nvPr/>
        </p:nvSpPr>
        <p:spPr>
          <a:xfrm>
            <a:off x="8425048" y="193204"/>
            <a:ext cx="1656184" cy="2160241"/>
          </a:xfrm>
          <a:prstGeom prst="roundRect">
            <a:avLst>
              <a:gd name="adj" fmla="val 20458"/>
            </a:avLst>
          </a:prstGeom>
          <a:solidFill>
            <a:srgbClr val="E2FEFD"/>
          </a:solidFill>
          <a:ln>
            <a:solidFill>
              <a:srgbClr val="51DBE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000" dirty="0">
                <a:solidFill>
                  <a:schemeClr val="tx1"/>
                </a:solidFill>
              </a:rPr>
              <a:t>Para el proceso de mejora escolar, se constituirán Consejos Técnicos Escolares en los tipos de educación básica y media superior; los cuales tendrán a su cargo adoptar e implementar las decisiones para contribuir al máximo logro de aprendizaje de los educandos</a:t>
            </a:r>
          </a:p>
        </p:txBody>
      </p:sp>
    </p:spTree>
    <p:extLst>
      <p:ext uri="{BB962C8B-B14F-4D97-AF65-F5344CB8AC3E}">
        <p14:creationId xmlns:p14="http://schemas.microsoft.com/office/powerpoint/2010/main" val="27405775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Rectángulo redondeado"/>
          <p:cNvSpPr/>
          <p:nvPr/>
        </p:nvSpPr>
        <p:spPr>
          <a:xfrm>
            <a:off x="338006" y="193204"/>
            <a:ext cx="1406075" cy="652027"/>
          </a:xfrm>
          <a:prstGeom prst="roundRect">
            <a:avLst>
              <a:gd name="adj" fmla="val 33686"/>
            </a:avLst>
          </a:prstGeom>
          <a:solidFill>
            <a:srgbClr val="E2FEFD"/>
          </a:solidFill>
          <a:ln>
            <a:solidFill>
              <a:srgbClr val="51DBE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000" b="1" dirty="0">
                <a:solidFill>
                  <a:schemeClr val="tx1"/>
                </a:solidFill>
              </a:rPr>
              <a:t>CAPITULO III</a:t>
            </a:r>
          </a:p>
          <a:p>
            <a:pPr algn="ctr"/>
            <a:r>
              <a:rPr lang="es-MX" sz="1000" b="1" dirty="0">
                <a:solidFill>
                  <a:schemeClr val="tx1"/>
                </a:solidFill>
              </a:rPr>
              <a:t>DE LA EQUIDAD Y LA EXCELENCIA EDUCATIVA</a:t>
            </a:r>
          </a:p>
        </p:txBody>
      </p:sp>
      <p:sp>
        <p:nvSpPr>
          <p:cNvPr id="4" name="3 Rectángulo redondeado"/>
          <p:cNvSpPr/>
          <p:nvPr/>
        </p:nvSpPr>
        <p:spPr>
          <a:xfrm>
            <a:off x="338006" y="1057300"/>
            <a:ext cx="1406075" cy="868051"/>
          </a:xfrm>
          <a:prstGeom prst="roundRect">
            <a:avLst>
              <a:gd name="adj" fmla="val 20519"/>
            </a:avLst>
          </a:prstGeom>
          <a:solidFill>
            <a:srgbClr val="E2FEFD"/>
          </a:solidFill>
          <a:ln>
            <a:solidFill>
              <a:srgbClr val="51DBE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000" b="1" dirty="0">
                <a:solidFill>
                  <a:schemeClr val="tx1"/>
                </a:solidFill>
              </a:rPr>
              <a:t>VII.</a:t>
            </a:r>
            <a:r>
              <a:rPr lang="es-MX" sz="1000" dirty="0">
                <a:solidFill>
                  <a:schemeClr val="tx1"/>
                </a:solidFill>
              </a:rPr>
              <a:t> El Estado está obligado a prestar servicios educativos con equidad y excelencia.</a:t>
            </a:r>
            <a:endParaRPr lang="es-MX" sz="1000" b="1" dirty="0">
              <a:solidFill>
                <a:schemeClr val="tx1"/>
              </a:solidFill>
            </a:endParaRPr>
          </a:p>
        </p:txBody>
      </p:sp>
      <p:cxnSp>
        <p:nvCxnSpPr>
          <p:cNvPr id="6" name="5 Conector recto de flecha"/>
          <p:cNvCxnSpPr>
            <a:stCxn id="3" idx="2"/>
          </p:cNvCxnSpPr>
          <p:nvPr/>
        </p:nvCxnSpPr>
        <p:spPr>
          <a:xfrm flipH="1">
            <a:off x="1041043" y="845231"/>
            <a:ext cx="1" cy="140061"/>
          </a:xfrm>
          <a:prstGeom prst="straightConnector1">
            <a:avLst/>
          </a:prstGeom>
          <a:ln w="28575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7 Conector recto de flecha"/>
          <p:cNvCxnSpPr/>
          <p:nvPr/>
        </p:nvCxnSpPr>
        <p:spPr>
          <a:xfrm flipH="1">
            <a:off x="1034336" y="1925376"/>
            <a:ext cx="1" cy="140061"/>
          </a:xfrm>
          <a:prstGeom prst="straightConnector1">
            <a:avLst/>
          </a:prstGeom>
          <a:ln w="28575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8 Rectángulo redondeado"/>
          <p:cNvSpPr/>
          <p:nvPr/>
        </p:nvSpPr>
        <p:spPr>
          <a:xfrm>
            <a:off x="338006" y="2136202"/>
            <a:ext cx="1406075" cy="2089450"/>
          </a:xfrm>
          <a:prstGeom prst="roundRect">
            <a:avLst>
              <a:gd name="adj" fmla="val 20519"/>
            </a:avLst>
          </a:prstGeom>
          <a:solidFill>
            <a:srgbClr val="E2FEFD"/>
          </a:solidFill>
          <a:ln>
            <a:solidFill>
              <a:srgbClr val="51DBE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000" b="1" dirty="0">
                <a:solidFill>
                  <a:schemeClr val="tx1"/>
                </a:solidFill>
              </a:rPr>
              <a:t>IX.</a:t>
            </a:r>
            <a:r>
              <a:rPr lang="es-MX" sz="1000" dirty="0">
                <a:solidFill>
                  <a:schemeClr val="tx1"/>
                </a:solidFill>
              </a:rPr>
              <a:t> Las autoridades educativas deberán:</a:t>
            </a:r>
          </a:p>
          <a:p>
            <a:pPr algn="ctr"/>
            <a:r>
              <a:rPr lang="es-MX" sz="1000" dirty="0">
                <a:solidFill>
                  <a:schemeClr val="tx1"/>
                </a:solidFill>
              </a:rPr>
              <a:t> -Establecer políticas incluyentes</a:t>
            </a:r>
          </a:p>
          <a:p>
            <a:pPr algn="ctr"/>
            <a:r>
              <a:rPr lang="es-MX" sz="1000" dirty="0">
                <a:solidFill>
                  <a:schemeClr val="tx1"/>
                </a:solidFill>
              </a:rPr>
              <a:t>-Dar a conocer y fomentar las opciones educativas, como la educación abierta y a distancia</a:t>
            </a:r>
          </a:p>
          <a:p>
            <a:pPr algn="ctr"/>
            <a:r>
              <a:rPr lang="es-MX" sz="1000" dirty="0">
                <a:solidFill>
                  <a:schemeClr val="tx1"/>
                </a:solidFill>
              </a:rPr>
              <a:t>-Facilitar el acceso a la educación básica y media superior</a:t>
            </a:r>
          </a:p>
        </p:txBody>
      </p:sp>
      <p:cxnSp>
        <p:nvCxnSpPr>
          <p:cNvPr id="10" name="9 Conector recto de flecha"/>
          <p:cNvCxnSpPr/>
          <p:nvPr/>
        </p:nvCxnSpPr>
        <p:spPr>
          <a:xfrm>
            <a:off x="6450872" y="193204"/>
            <a:ext cx="0" cy="144016"/>
          </a:xfrm>
          <a:prstGeom prst="straightConnector1">
            <a:avLst/>
          </a:prstGeom>
          <a:ln w="28575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10 Rectángulo redondeado"/>
          <p:cNvSpPr/>
          <p:nvPr/>
        </p:nvSpPr>
        <p:spPr>
          <a:xfrm>
            <a:off x="5622780" y="422009"/>
            <a:ext cx="1656184" cy="635291"/>
          </a:xfrm>
          <a:prstGeom prst="roundRect">
            <a:avLst>
              <a:gd name="adj" fmla="val 15012"/>
            </a:avLst>
          </a:prstGeom>
          <a:solidFill>
            <a:srgbClr val="E2FEFD"/>
          </a:solidFill>
          <a:ln>
            <a:solidFill>
              <a:srgbClr val="51DBE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000" dirty="0">
                <a:solidFill>
                  <a:schemeClr val="tx1"/>
                </a:solidFill>
              </a:rPr>
              <a:t>Las autoridades educativas podrán ofrecer los siguientes servicios educativos:</a:t>
            </a:r>
            <a:endParaRPr lang="es-MX" sz="1000" b="1" dirty="0">
              <a:solidFill>
                <a:schemeClr val="tx1"/>
              </a:solidFill>
            </a:endParaRPr>
          </a:p>
        </p:txBody>
      </p:sp>
      <p:cxnSp>
        <p:nvCxnSpPr>
          <p:cNvPr id="13" name="12 Conector recto de flecha"/>
          <p:cNvCxnSpPr/>
          <p:nvPr/>
        </p:nvCxnSpPr>
        <p:spPr>
          <a:xfrm>
            <a:off x="6450872" y="1057300"/>
            <a:ext cx="0" cy="144016"/>
          </a:xfrm>
          <a:prstGeom prst="straightConnector1">
            <a:avLst/>
          </a:prstGeom>
          <a:ln w="28575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13 Rectángulo redondeado"/>
          <p:cNvSpPr/>
          <p:nvPr/>
        </p:nvSpPr>
        <p:spPr>
          <a:xfrm>
            <a:off x="5334748" y="1272336"/>
            <a:ext cx="2232248" cy="1513156"/>
          </a:xfrm>
          <a:prstGeom prst="roundRect">
            <a:avLst>
              <a:gd name="adj" fmla="val 15012"/>
            </a:avLst>
          </a:prstGeom>
          <a:solidFill>
            <a:srgbClr val="E2FEFD"/>
          </a:solidFill>
          <a:ln>
            <a:solidFill>
              <a:srgbClr val="51DBE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 algn="ctr">
              <a:buAutoNum type="romanUcPeriod"/>
            </a:pPr>
            <a:r>
              <a:rPr lang="es-MX" sz="1000" dirty="0">
                <a:solidFill>
                  <a:schemeClr val="tx1"/>
                </a:solidFill>
              </a:rPr>
              <a:t>Bachillerato General</a:t>
            </a:r>
          </a:p>
          <a:p>
            <a:pPr algn="ctr"/>
            <a:r>
              <a:rPr lang="es-MX" sz="1000" dirty="0">
                <a:solidFill>
                  <a:schemeClr val="tx1"/>
                </a:solidFill>
              </a:rPr>
              <a:t> II. Bachillerato Tecnológico</a:t>
            </a:r>
          </a:p>
          <a:p>
            <a:pPr algn="ctr"/>
            <a:r>
              <a:rPr lang="es-MX" sz="1000" dirty="0">
                <a:solidFill>
                  <a:schemeClr val="tx1"/>
                </a:solidFill>
              </a:rPr>
              <a:t>III. Bachillerato Intercultural</a:t>
            </a:r>
          </a:p>
          <a:p>
            <a:pPr algn="ctr"/>
            <a:r>
              <a:rPr lang="es-MX" sz="1000" dirty="0">
                <a:solidFill>
                  <a:schemeClr val="tx1"/>
                </a:solidFill>
              </a:rPr>
              <a:t>IV. Bachillerato Artístico</a:t>
            </a:r>
          </a:p>
          <a:p>
            <a:pPr algn="ctr"/>
            <a:r>
              <a:rPr lang="es-MX" sz="1000" dirty="0">
                <a:solidFill>
                  <a:schemeClr val="tx1"/>
                </a:solidFill>
              </a:rPr>
              <a:t>V. Profesional técnico bachiller</a:t>
            </a:r>
          </a:p>
          <a:p>
            <a:pPr algn="ctr"/>
            <a:r>
              <a:rPr lang="es-MX" sz="1000" dirty="0">
                <a:solidFill>
                  <a:schemeClr val="tx1"/>
                </a:solidFill>
              </a:rPr>
              <a:t>VI. </a:t>
            </a:r>
            <a:r>
              <a:rPr lang="es-MX" sz="1000" dirty="0" err="1">
                <a:solidFill>
                  <a:schemeClr val="tx1"/>
                </a:solidFill>
              </a:rPr>
              <a:t>Telebachillerato</a:t>
            </a:r>
            <a:r>
              <a:rPr lang="es-MX" sz="1000" dirty="0">
                <a:solidFill>
                  <a:schemeClr val="tx1"/>
                </a:solidFill>
              </a:rPr>
              <a:t> comunitario</a:t>
            </a:r>
          </a:p>
          <a:p>
            <a:pPr algn="ctr"/>
            <a:r>
              <a:rPr lang="es-MX" sz="1000" dirty="0">
                <a:solidFill>
                  <a:schemeClr val="tx1"/>
                </a:solidFill>
              </a:rPr>
              <a:t> VII. Educación media superior a distancia</a:t>
            </a:r>
          </a:p>
          <a:p>
            <a:pPr algn="ctr"/>
            <a:r>
              <a:rPr lang="es-MX" sz="1000" dirty="0">
                <a:solidFill>
                  <a:schemeClr val="tx1"/>
                </a:solidFill>
              </a:rPr>
              <a:t>VIII. Tecnólogo</a:t>
            </a:r>
            <a:endParaRPr lang="es-MX" sz="1000" b="1" dirty="0">
              <a:solidFill>
                <a:schemeClr val="tx1"/>
              </a:solidFill>
            </a:endParaRPr>
          </a:p>
        </p:txBody>
      </p:sp>
      <p:cxnSp>
        <p:nvCxnSpPr>
          <p:cNvPr id="16" name="15 Conector recto de flecha"/>
          <p:cNvCxnSpPr/>
          <p:nvPr/>
        </p:nvCxnSpPr>
        <p:spPr>
          <a:xfrm>
            <a:off x="6445075" y="2785492"/>
            <a:ext cx="0" cy="144016"/>
          </a:xfrm>
          <a:prstGeom prst="straightConnector1">
            <a:avLst/>
          </a:prstGeom>
          <a:ln w="28575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16 Rectángulo redondeado"/>
          <p:cNvSpPr/>
          <p:nvPr/>
        </p:nvSpPr>
        <p:spPr>
          <a:xfrm>
            <a:off x="5616983" y="3014297"/>
            <a:ext cx="1656184" cy="635291"/>
          </a:xfrm>
          <a:prstGeom prst="roundRect">
            <a:avLst>
              <a:gd name="adj" fmla="val 15012"/>
            </a:avLst>
          </a:prstGeom>
          <a:solidFill>
            <a:srgbClr val="E2FEFD"/>
          </a:solidFill>
          <a:ln>
            <a:solidFill>
              <a:srgbClr val="51DBE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000" b="1" dirty="0">
                <a:solidFill>
                  <a:schemeClr val="tx1"/>
                </a:solidFill>
              </a:rPr>
              <a:t>CAPÍTULO IV </a:t>
            </a:r>
          </a:p>
          <a:p>
            <a:pPr algn="ctr"/>
            <a:r>
              <a:rPr lang="es-MX" sz="1000" b="1" dirty="0">
                <a:solidFill>
                  <a:schemeClr val="tx1"/>
                </a:solidFill>
              </a:rPr>
              <a:t>DEL TIPO DE EDUCACIÓN SUPERIOR</a:t>
            </a:r>
          </a:p>
        </p:txBody>
      </p:sp>
      <p:cxnSp>
        <p:nvCxnSpPr>
          <p:cNvPr id="18" name="17 Conector recto de flecha"/>
          <p:cNvCxnSpPr/>
          <p:nvPr/>
        </p:nvCxnSpPr>
        <p:spPr>
          <a:xfrm>
            <a:off x="6445075" y="3649588"/>
            <a:ext cx="0" cy="144016"/>
          </a:xfrm>
          <a:prstGeom prst="straightConnector1">
            <a:avLst/>
          </a:prstGeom>
          <a:ln w="28575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18 Rectángulo redondeado"/>
          <p:cNvSpPr/>
          <p:nvPr/>
        </p:nvSpPr>
        <p:spPr>
          <a:xfrm>
            <a:off x="5328951" y="3864624"/>
            <a:ext cx="2232248" cy="1513156"/>
          </a:xfrm>
          <a:prstGeom prst="roundRect">
            <a:avLst>
              <a:gd name="adj" fmla="val 15012"/>
            </a:avLst>
          </a:prstGeom>
          <a:solidFill>
            <a:srgbClr val="E2FEFD"/>
          </a:solidFill>
          <a:ln>
            <a:solidFill>
              <a:srgbClr val="51DBE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000" dirty="0">
                <a:solidFill>
                  <a:schemeClr val="tx1"/>
                </a:solidFill>
              </a:rPr>
              <a:t>La obligatoriedad de la educación superior corresponde al Estado, el cual la garantizará para todas las personas que cumplan con los requisitos solicitados por las instituciones respectivas.</a:t>
            </a:r>
            <a:endParaRPr lang="es-MX" sz="1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276216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576</TotalTime>
  <Words>1284</Words>
  <Application>Microsoft Office PowerPoint</Application>
  <PresentationFormat>Personalizado</PresentationFormat>
  <Paragraphs>120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9" baseType="lpstr">
      <vt:lpstr>Arial</vt:lpstr>
      <vt:lpstr>Calibri</vt:lpstr>
      <vt:lpstr>Century Gothic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User</dc:creator>
  <cp:lastModifiedBy>Rocio Belmares</cp:lastModifiedBy>
  <cp:revision>31</cp:revision>
  <dcterms:created xsi:type="dcterms:W3CDTF">2021-01-18T18:04:38Z</dcterms:created>
  <dcterms:modified xsi:type="dcterms:W3CDTF">2022-05-27T00:21:41Z</dcterms:modified>
</cp:coreProperties>
</file>