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</p:sldIdLst>
  <p:sldSz cx="9144000" cy="5143500" type="screen16x9"/>
  <p:notesSz cx="6858000" cy="9144000"/>
  <p:embeddedFontLst>
    <p:embeddedFont>
      <p:font typeface="Showcard Gothic" panose="04020904020102020604" pitchFamily="82" charset="0"/>
      <p:regular r:id="rId12"/>
    </p:embeddedFont>
    <p:embeddedFont>
      <p:font typeface="Berlin Sans FB Demi" panose="020E0802020502020306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Arial Rounded MT Bold" panose="020F0704030504030204" pitchFamily="34" charset="0"/>
      <p:regular r:id="rId22"/>
    </p:embeddedFont>
    <p:embeddedFont>
      <p:font typeface="Fira Sans" panose="020B0604020202020204" charset="0"/>
      <p:regular r:id="rId23"/>
      <p:bold r:id="rId24"/>
      <p:italic r:id="rId25"/>
      <p:boldItalic r:id="rId26"/>
    </p:embeddedFont>
    <p:embeddedFont>
      <p:font typeface="Abril Fatfac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27C219-6D89-4B47-B077-29F47C45F545}">
  <a:tblStyle styleId="{C527C219-6D89-4B47-B077-29F47C45F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2a7d0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2a7d04c8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2a7d04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2a7d04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2a7d04c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2a7d04c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2a7d04c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2a7d04c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2a7d04c8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2a7d04c8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2a7d04c8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2a7d04c8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2a7d04c8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2a7d04c8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2a7d04c8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f2a7d04c8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2a7d04c8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f2a7d04c8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29225" y="185223"/>
            <a:ext cx="8688899" cy="4771400"/>
            <a:chOff x="229225" y="185223"/>
            <a:chExt cx="8688899" cy="4771400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l="13804" t="7780" r="30842" b="18117"/>
            <a:stretch/>
          </p:blipFill>
          <p:spPr>
            <a:xfrm rot="5400000" flipH="1">
              <a:off x="1523012" y="-800513"/>
              <a:ext cx="2236102" cy="42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l="41434" t="21605"/>
            <a:stretch/>
          </p:blipFill>
          <p:spPr>
            <a:xfrm>
              <a:off x="229225" y="185225"/>
              <a:ext cx="2532397" cy="476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4">
              <a:alphaModFix/>
            </a:blip>
            <a:srcRect l="14296" t="32836" r="39809"/>
            <a:stretch/>
          </p:blipFill>
          <p:spPr>
            <a:xfrm rot="5400000">
              <a:off x="5544047" y="1581357"/>
              <a:ext cx="2206401" cy="4541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5">
              <a:alphaModFix/>
            </a:blip>
            <a:srcRect l="3245" t="16327" r="26668" b="21848"/>
            <a:stretch/>
          </p:blipFill>
          <p:spPr>
            <a:xfrm>
              <a:off x="5381175" y="379675"/>
              <a:ext cx="2997074" cy="371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6">
              <a:alphaModFix/>
            </a:blip>
            <a:srcRect l="32735" t="10200" r="28428" b="58498"/>
            <a:stretch/>
          </p:blipFill>
          <p:spPr>
            <a:xfrm rot="-5400000">
              <a:off x="7611709" y="3650211"/>
              <a:ext cx="1224976" cy="1387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5100" y="1446900"/>
            <a:ext cx="7297200" cy="18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5100" y="36421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22"/>
          <p:cNvGrpSpPr/>
          <p:nvPr/>
        </p:nvGrpSpPr>
        <p:grpSpPr>
          <a:xfrm>
            <a:off x="227325" y="-321500"/>
            <a:ext cx="8833447" cy="5281302"/>
            <a:chOff x="227325" y="-321500"/>
            <a:chExt cx="8833447" cy="5281302"/>
          </a:xfrm>
        </p:grpSpPr>
        <p:pic>
          <p:nvPicPr>
            <p:cNvPr id="173" name="Google Shape;173;p22"/>
            <p:cNvPicPr preferRelativeResize="0"/>
            <p:nvPr/>
          </p:nvPicPr>
          <p:blipFill rotWithShape="1">
            <a:blip r:embed="rId2">
              <a:alphaModFix/>
            </a:blip>
            <a:srcRect t="18093" r="37507"/>
            <a:stretch/>
          </p:blipFill>
          <p:spPr>
            <a:xfrm>
              <a:off x="7676646" y="186525"/>
              <a:ext cx="1241349" cy="228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5676" y="-321500"/>
              <a:ext cx="1985096" cy="279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2"/>
            <p:cNvPicPr preferRelativeResize="0"/>
            <p:nvPr/>
          </p:nvPicPr>
          <p:blipFill rotWithShape="1">
            <a:blip r:embed="rId4">
              <a:alphaModFix/>
            </a:blip>
            <a:srcRect l="29701" b="14008"/>
            <a:stretch/>
          </p:blipFill>
          <p:spPr>
            <a:xfrm>
              <a:off x="227325" y="2320550"/>
              <a:ext cx="1533900" cy="2639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2534868" y="2329457"/>
            <a:ext cx="22545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1"/>
          </p:nvPr>
        </p:nvSpPr>
        <p:spPr>
          <a:xfrm>
            <a:off x="2534859" y="2654838"/>
            <a:ext cx="2254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title" idx="2"/>
          </p:nvPr>
        </p:nvSpPr>
        <p:spPr>
          <a:xfrm>
            <a:off x="6174405" y="2329470"/>
            <a:ext cx="22545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3"/>
          </p:nvPr>
        </p:nvSpPr>
        <p:spPr>
          <a:xfrm>
            <a:off x="6174401" y="2654850"/>
            <a:ext cx="2254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title" idx="4"/>
          </p:nvPr>
        </p:nvSpPr>
        <p:spPr>
          <a:xfrm>
            <a:off x="715100" y="3722012"/>
            <a:ext cx="22545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5"/>
          </p:nvPr>
        </p:nvSpPr>
        <p:spPr>
          <a:xfrm>
            <a:off x="715088" y="4047500"/>
            <a:ext cx="2254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 idx="6"/>
          </p:nvPr>
        </p:nvSpPr>
        <p:spPr>
          <a:xfrm>
            <a:off x="4354633" y="3722012"/>
            <a:ext cx="22545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7"/>
          </p:nvPr>
        </p:nvSpPr>
        <p:spPr>
          <a:xfrm>
            <a:off x="4354633" y="4047500"/>
            <a:ext cx="2254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2">
            <a:alphaModFix/>
          </a:blip>
          <a:srcRect t="18093" r="37507"/>
          <a:stretch/>
        </p:blipFill>
        <p:spPr>
          <a:xfrm>
            <a:off x="7676646" y="186525"/>
            <a:ext cx="1241349" cy="228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676" y="-321500"/>
            <a:ext cx="1985096" cy="279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 rotWithShape="1">
          <a:blip r:embed="rId4">
            <a:alphaModFix/>
          </a:blip>
          <a:srcRect l="29701" b="14008"/>
          <a:stretch/>
        </p:blipFill>
        <p:spPr>
          <a:xfrm>
            <a:off x="227325" y="2320550"/>
            <a:ext cx="1533900" cy="263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2">
            <a:alphaModFix/>
          </a:blip>
          <a:srcRect r="53904" b="25417"/>
          <a:stretch/>
        </p:blipFill>
        <p:spPr>
          <a:xfrm>
            <a:off x="7800904" y="2412156"/>
            <a:ext cx="1118699" cy="2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 r="49591"/>
          <a:stretch/>
        </p:blipFill>
        <p:spPr>
          <a:xfrm>
            <a:off x="8029827" y="2580941"/>
            <a:ext cx="889299" cy="2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l="25683" t="15134" b="5707"/>
          <a:stretch/>
        </p:blipFill>
        <p:spPr>
          <a:xfrm>
            <a:off x="225725" y="184833"/>
            <a:ext cx="1275299" cy="191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 t="28506" r="26927" b="8370"/>
          <a:stretch/>
        </p:blipFill>
        <p:spPr>
          <a:xfrm rot="10800000" flipH="1">
            <a:off x="6961085" y="2578923"/>
            <a:ext cx="1958802" cy="237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l="8547" t="24107" r="33967" b="20011"/>
          <a:stretch/>
        </p:blipFill>
        <p:spPr>
          <a:xfrm rot="-5400000">
            <a:off x="506793" y="-93522"/>
            <a:ext cx="1536924" cy="21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 t="43788" r="35839"/>
          <a:stretch/>
        </p:blipFill>
        <p:spPr>
          <a:xfrm>
            <a:off x="7818836" y="185792"/>
            <a:ext cx="1101049" cy="135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1">
  <p:cSld name="BLANK_1_1_1_1_1_1_1_2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29"/>
          <p:cNvGrpSpPr/>
          <p:nvPr/>
        </p:nvGrpSpPr>
        <p:grpSpPr>
          <a:xfrm>
            <a:off x="229225" y="185223"/>
            <a:ext cx="8688899" cy="4771400"/>
            <a:chOff x="229225" y="185223"/>
            <a:chExt cx="8688899" cy="4771400"/>
          </a:xfrm>
        </p:grpSpPr>
        <p:pic>
          <p:nvPicPr>
            <p:cNvPr id="240" name="Google Shape;240;p29"/>
            <p:cNvPicPr preferRelativeResize="0"/>
            <p:nvPr/>
          </p:nvPicPr>
          <p:blipFill rotWithShape="1">
            <a:blip r:embed="rId2">
              <a:alphaModFix/>
            </a:blip>
            <a:srcRect l="13804" t="7780" r="30842" b="18117"/>
            <a:stretch/>
          </p:blipFill>
          <p:spPr>
            <a:xfrm rot="5400000" flipH="1">
              <a:off x="1523012" y="-800513"/>
              <a:ext cx="2236102" cy="42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9"/>
            <p:cNvPicPr preferRelativeResize="0"/>
            <p:nvPr/>
          </p:nvPicPr>
          <p:blipFill rotWithShape="1">
            <a:blip r:embed="rId3">
              <a:alphaModFix/>
            </a:blip>
            <a:srcRect l="41434" t="21605"/>
            <a:stretch/>
          </p:blipFill>
          <p:spPr>
            <a:xfrm>
              <a:off x="229225" y="185225"/>
              <a:ext cx="2532397" cy="476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9"/>
            <p:cNvPicPr preferRelativeResize="0"/>
            <p:nvPr/>
          </p:nvPicPr>
          <p:blipFill rotWithShape="1">
            <a:blip r:embed="rId4">
              <a:alphaModFix/>
            </a:blip>
            <a:srcRect l="14296" t="32836" r="39809"/>
            <a:stretch/>
          </p:blipFill>
          <p:spPr>
            <a:xfrm rot="5400000">
              <a:off x="5544047" y="1581357"/>
              <a:ext cx="2206401" cy="4541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9"/>
            <p:cNvPicPr preferRelativeResize="0"/>
            <p:nvPr/>
          </p:nvPicPr>
          <p:blipFill rotWithShape="1">
            <a:blip r:embed="rId5">
              <a:alphaModFix/>
            </a:blip>
            <a:srcRect l="3245" t="16327" r="26668" b="21848"/>
            <a:stretch/>
          </p:blipFill>
          <p:spPr>
            <a:xfrm>
              <a:off x="5381175" y="379675"/>
              <a:ext cx="2997074" cy="371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9"/>
            <p:cNvPicPr preferRelativeResize="0"/>
            <p:nvPr/>
          </p:nvPicPr>
          <p:blipFill rotWithShape="1">
            <a:blip r:embed="rId6">
              <a:alphaModFix/>
            </a:blip>
            <a:srcRect l="32735" t="10200" r="28428" b="58498"/>
            <a:stretch/>
          </p:blipFill>
          <p:spPr>
            <a:xfrm rot="-5400000">
              <a:off x="7611709" y="3650211"/>
              <a:ext cx="1224976" cy="13878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 t="18093" r="37507"/>
          <a:stretch/>
        </p:blipFill>
        <p:spPr>
          <a:xfrm>
            <a:off x="7676646" y="186525"/>
            <a:ext cx="1241349" cy="228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676" y="-321500"/>
            <a:ext cx="1985096" cy="279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 l="29701" b="14008"/>
          <a:stretch/>
        </p:blipFill>
        <p:spPr>
          <a:xfrm>
            <a:off x="227325" y="2320550"/>
            <a:ext cx="1533900" cy="263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18093" r="37507"/>
          <a:stretch/>
        </p:blipFill>
        <p:spPr>
          <a:xfrm>
            <a:off x="7676646" y="186525"/>
            <a:ext cx="1241349" cy="228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676" y="-321500"/>
            <a:ext cx="1985096" cy="279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l="29701" b="14008"/>
          <a:stretch/>
        </p:blipFill>
        <p:spPr>
          <a:xfrm>
            <a:off x="227325" y="2320550"/>
            <a:ext cx="1533900" cy="263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l="34331"/>
          <a:stretch/>
        </p:blipFill>
        <p:spPr>
          <a:xfrm>
            <a:off x="227328" y="254900"/>
            <a:ext cx="1836973" cy="393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 t="20578" r="28941"/>
          <a:stretch/>
        </p:blipFill>
        <p:spPr>
          <a:xfrm rot="-5400000">
            <a:off x="689741" y="-276416"/>
            <a:ext cx="1619350" cy="25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 l="26772" t="25339"/>
          <a:stretch/>
        </p:blipFill>
        <p:spPr>
          <a:xfrm rot="10800000">
            <a:off x="6447826" y="1415492"/>
            <a:ext cx="2470624" cy="35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5530" y="817425"/>
            <a:ext cx="1716074" cy="241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7241" y="45925"/>
            <a:ext cx="1717253" cy="24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15101" y="1338875"/>
            <a:ext cx="568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715100" y="2381248"/>
            <a:ext cx="54600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r="53904" b="25417"/>
          <a:stretch/>
        </p:blipFill>
        <p:spPr>
          <a:xfrm>
            <a:off x="7800904" y="2412156"/>
            <a:ext cx="1118699" cy="2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r="49591"/>
          <a:stretch/>
        </p:blipFill>
        <p:spPr>
          <a:xfrm>
            <a:off x="8029827" y="2580941"/>
            <a:ext cx="889299" cy="2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l="25683" t="15134" b="5707"/>
          <a:stretch/>
        </p:blipFill>
        <p:spPr>
          <a:xfrm>
            <a:off x="225725" y="184833"/>
            <a:ext cx="1275299" cy="19107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40450" y="17525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2" hasCustomPrompt="1"/>
          </p:nvPr>
        </p:nvSpPr>
        <p:spPr>
          <a:xfrm>
            <a:off x="1371000" y="12356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20000" y="22231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/>
          </p:nvPr>
        </p:nvSpPr>
        <p:spPr>
          <a:xfrm>
            <a:off x="3410775" y="17525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4" hasCustomPrompt="1"/>
          </p:nvPr>
        </p:nvSpPr>
        <p:spPr>
          <a:xfrm>
            <a:off x="3941325" y="12356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5"/>
          </p:nvPr>
        </p:nvSpPr>
        <p:spPr>
          <a:xfrm>
            <a:off x="3336975" y="2223100"/>
            <a:ext cx="248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6"/>
          </p:nvPr>
        </p:nvSpPr>
        <p:spPr>
          <a:xfrm>
            <a:off x="5974200" y="17525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7" hasCustomPrompt="1"/>
          </p:nvPr>
        </p:nvSpPr>
        <p:spPr>
          <a:xfrm>
            <a:off x="6504750" y="12356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8"/>
          </p:nvPr>
        </p:nvSpPr>
        <p:spPr>
          <a:xfrm>
            <a:off x="5860650" y="2223100"/>
            <a:ext cx="256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9"/>
          </p:nvPr>
        </p:nvSpPr>
        <p:spPr>
          <a:xfrm>
            <a:off x="840450" y="36481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3" hasCustomPrompt="1"/>
          </p:nvPr>
        </p:nvSpPr>
        <p:spPr>
          <a:xfrm>
            <a:off x="1371000" y="31312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5"/>
          </p:nvPr>
        </p:nvSpPr>
        <p:spPr>
          <a:xfrm>
            <a:off x="3410775" y="36481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6" hasCustomPrompt="1"/>
          </p:nvPr>
        </p:nvSpPr>
        <p:spPr>
          <a:xfrm>
            <a:off x="3941325" y="31312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7"/>
          </p:nvPr>
        </p:nvSpPr>
        <p:spPr>
          <a:xfrm>
            <a:off x="3336975" y="4118700"/>
            <a:ext cx="248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8"/>
          </p:nvPr>
        </p:nvSpPr>
        <p:spPr>
          <a:xfrm>
            <a:off x="5974200" y="364819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9" hasCustomPrompt="1"/>
          </p:nvPr>
        </p:nvSpPr>
        <p:spPr>
          <a:xfrm>
            <a:off x="6504750" y="313122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20"/>
          </p:nvPr>
        </p:nvSpPr>
        <p:spPr>
          <a:xfrm>
            <a:off x="5860650" y="4118700"/>
            <a:ext cx="256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r="53904" b="25417"/>
          <a:stretch/>
        </p:blipFill>
        <p:spPr>
          <a:xfrm>
            <a:off x="7800904" y="2412156"/>
            <a:ext cx="1118699" cy="2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r="49591"/>
          <a:stretch/>
        </p:blipFill>
        <p:spPr>
          <a:xfrm>
            <a:off x="8029827" y="2580941"/>
            <a:ext cx="889299" cy="2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l="25683" t="15134" b="5707"/>
          <a:stretch/>
        </p:blipFill>
        <p:spPr>
          <a:xfrm>
            <a:off x="225725" y="184833"/>
            <a:ext cx="1275299" cy="191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225178" y="185792"/>
            <a:ext cx="8694708" cy="4771459"/>
            <a:chOff x="225178" y="185792"/>
            <a:chExt cx="8694708" cy="4771459"/>
          </a:xfrm>
        </p:grpSpPr>
        <p:pic>
          <p:nvPicPr>
            <p:cNvPr id="120" name="Google Shape;120;p15"/>
            <p:cNvPicPr preferRelativeResize="0"/>
            <p:nvPr/>
          </p:nvPicPr>
          <p:blipFill rotWithShape="1">
            <a:blip r:embed="rId2">
              <a:alphaModFix/>
            </a:blip>
            <a:srcRect t="28506" r="26927" b="8370"/>
            <a:stretch/>
          </p:blipFill>
          <p:spPr>
            <a:xfrm rot="10800000" flipH="1">
              <a:off x="6961085" y="2578923"/>
              <a:ext cx="1958802" cy="2378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5"/>
            <p:cNvPicPr preferRelativeResize="0"/>
            <p:nvPr/>
          </p:nvPicPr>
          <p:blipFill rotWithShape="1">
            <a:blip r:embed="rId3">
              <a:alphaModFix/>
            </a:blip>
            <a:srcRect l="8547" t="24107" r="33967" b="20011"/>
            <a:stretch/>
          </p:blipFill>
          <p:spPr>
            <a:xfrm rot="-5400000">
              <a:off x="506793" y="-93522"/>
              <a:ext cx="1536924" cy="2100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5"/>
            <p:cNvPicPr preferRelativeResize="0"/>
            <p:nvPr/>
          </p:nvPicPr>
          <p:blipFill rotWithShape="1">
            <a:blip r:embed="rId4">
              <a:alphaModFix/>
            </a:blip>
            <a:srcRect t="43788" r="35839"/>
            <a:stretch/>
          </p:blipFill>
          <p:spPr>
            <a:xfrm>
              <a:off x="7818836" y="185792"/>
              <a:ext cx="1101049" cy="13568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225250" y="186250"/>
            <a:ext cx="8693400" cy="477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2">
            <a:alphaModFix/>
          </a:blip>
          <a:srcRect t="28506" r="26927" b="8370"/>
          <a:stretch/>
        </p:blipFill>
        <p:spPr>
          <a:xfrm rot="10800000" flipH="1">
            <a:off x="6961085" y="2578923"/>
            <a:ext cx="1958802" cy="237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l="8547" t="24107" r="33967" b="20011"/>
          <a:stretch/>
        </p:blipFill>
        <p:spPr>
          <a:xfrm rot="-5400000">
            <a:off x="506793" y="-93522"/>
            <a:ext cx="1536924" cy="21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 t="43788" r="35839"/>
          <a:stretch/>
        </p:blipFill>
        <p:spPr>
          <a:xfrm>
            <a:off x="7818836" y="185792"/>
            <a:ext cx="1101049" cy="13568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720000" y="27474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720000" y="3257830"/>
            <a:ext cx="23364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 idx="2"/>
          </p:nvPr>
        </p:nvSpPr>
        <p:spPr>
          <a:xfrm>
            <a:off x="3403800" y="27474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3"/>
          </p:nvPr>
        </p:nvSpPr>
        <p:spPr>
          <a:xfrm>
            <a:off x="3403800" y="3257830"/>
            <a:ext cx="23364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 idx="4"/>
          </p:nvPr>
        </p:nvSpPr>
        <p:spPr>
          <a:xfrm>
            <a:off x="6087600" y="27474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5"/>
          </p:nvPr>
        </p:nvSpPr>
        <p:spPr>
          <a:xfrm>
            <a:off x="6087600" y="3257830"/>
            <a:ext cx="23364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7" r:id="rId9"/>
    <p:sldLayoutId id="2147483668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ctrTitle"/>
          </p:nvPr>
        </p:nvSpPr>
        <p:spPr>
          <a:xfrm>
            <a:off x="715100" y="1446900"/>
            <a:ext cx="7297200" cy="18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2"/>
                </a:solidFill>
              </a:rPr>
              <a:t>La ley general de educación</a:t>
            </a:r>
            <a:endParaRPr dirty="0">
              <a:solidFill>
                <a:schemeClr val="dk2"/>
              </a:solidFill>
            </a:endParaRPr>
          </a:p>
        </p:txBody>
      </p:sp>
      <p:cxnSp>
        <p:nvCxnSpPr>
          <p:cNvPr id="257" name="Google Shape;257;p33"/>
          <p:cNvCxnSpPr/>
          <p:nvPr/>
        </p:nvCxnSpPr>
        <p:spPr>
          <a:xfrm>
            <a:off x="502227" y="3276196"/>
            <a:ext cx="287797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ángulo 6"/>
          <p:cNvSpPr/>
          <p:nvPr/>
        </p:nvSpPr>
        <p:spPr>
          <a:xfrm>
            <a:off x="382905" y="219843"/>
            <a:ext cx="8378190" cy="94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</a:t>
            </a:r>
            <a:br>
              <a:rPr lang="es-MX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2021-2022</a:t>
            </a:r>
            <a:br>
              <a:rPr lang="es-MX" sz="1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4to semestre sección “C”</a:t>
            </a:r>
            <a:endParaRPr lang="es-419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" y="219843"/>
            <a:ext cx="1528093" cy="1060706"/>
          </a:xfrm>
          <a:prstGeom prst="rect">
            <a:avLst/>
          </a:prstGeom>
        </p:spPr>
      </p:pic>
      <p:sp>
        <p:nvSpPr>
          <p:cNvPr id="9" name="Cuadro de texto 36"/>
          <p:cNvSpPr txBox="1"/>
          <p:nvPr/>
        </p:nvSpPr>
        <p:spPr>
          <a:xfrm>
            <a:off x="1550670" y="3163180"/>
            <a:ext cx="7593330" cy="1669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u="sng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r>
              <a:rPr lang="es-MX" sz="18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Filosofía de la educación</a:t>
            </a:r>
            <a:endParaRPr lang="es-419" sz="1800" dirty="0">
              <a:solidFill>
                <a:schemeClr val="bg2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u="sng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Profesor:</a:t>
            </a:r>
            <a:r>
              <a:rPr lang="es-MX" sz="18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Roberto Acosta Robles</a:t>
            </a:r>
            <a:endParaRPr lang="es-419" sz="1800" dirty="0">
              <a:solidFill>
                <a:schemeClr val="bg2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u="sng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r>
              <a:rPr lang="es-ES" sz="18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Alison Lily Hernández Vega #10</a:t>
            </a:r>
            <a:endParaRPr lang="es-419" sz="1800" dirty="0">
              <a:solidFill>
                <a:schemeClr val="bg2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u="sng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lista: </a:t>
            </a:r>
            <a:r>
              <a:rPr lang="es-419" sz="1800" dirty="0" smtClean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N°10     </a:t>
            </a:r>
            <a:r>
              <a:rPr lang="es-419" sz="18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Cuarto Semestre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Sección: “C”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2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0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0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0121" y="4728002"/>
            <a:ext cx="87375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419" dirty="0"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</a:t>
            </a:r>
            <a:r>
              <a:rPr lang="es-419" dirty="0" smtClean="0"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s-419" dirty="0" smtClean="0"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419" dirty="0">
                <a:latin typeface="Showcard Gothic" panose="040209040201020206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marzo 2022</a:t>
            </a:r>
            <a:endParaRPr lang="es-419" sz="1200" dirty="0">
              <a:effectLst/>
              <a:latin typeface="Showcard Gothic" panose="040209040201020206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Ley general de educación</a:t>
            </a:r>
            <a:endParaRPr dirty="0"/>
          </a:p>
        </p:txBody>
      </p:sp>
      <p:cxnSp>
        <p:nvCxnSpPr>
          <p:cNvPr id="264" name="Google Shape;264;p34"/>
          <p:cNvCxnSpPr/>
          <p:nvPr/>
        </p:nvCxnSpPr>
        <p:spPr>
          <a:xfrm>
            <a:off x="816675" y="408325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62;p34"/>
          <p:cNvSpPr txBox="1">
            <a:spLocks/>
          </p:cNvSpPr>
          <p:nvPr/>
        </p:nvSpPr>
        <p:spPr>
          <a:xfrm>
            <a:off x="492257" y="105736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2400" dirty="0" smtClean="0"/>
              <a:t>Calidad</a:t>
            </a:r>
            <a:endParaRPr lang="es-419" sz="2400" dirty="0"/>
          </a:p>
        </p:txBody>
      </p:sp>
      <p:sp>
        <p:nvSpPr>
          <p:cNvPr id="3" name="Rectángulo 2"/>
          <p:cNvSpPr/>
          <p:nvPr/>
        </p:nvSpPr>
        <p:spPr>
          <a:xfrm>
            <a:off x="965771" y="1211456"/>
            <a:ext cx="5219272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individuo tiene derecho a recibir educación de calidad.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activa de los involucrados en el proceso educativo con responsabilidad social.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74689" y="3165862"/>
            <a:ext cx="7148292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Art.8 Fracción </a:t>
            </a:r>
            <a:r>
              <a:rPr lang="es-419" sz="1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es-419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de calidad: entendiéndose por ésta la congruencia entre los objetivos, resultados y procesos del sistema educativo conforme a las dimensiones de eficacia, eficiencia, pertinencia y equidad</a:t>
            </a:r>
          </a:p>
        </p:txBody>
      </p:sp>
      <p:pic>
        <p:nvPicPr>
          <p:cNvPr id="9" name="Picture 4" descr="ley general de educacion, ley 115- art 93 - Gobierno estudiantil leston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66" y="828361"/>
            <a:ext cx="2759716" cy="2526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title" idx="21"/>
          </p:nvPr>
        </p:nvSpPr>
        <p:spPr>
          <a:xfrm>
            <a:off x="617257" y="3261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Artículo 11</a:t>
            </a:r>
            <a:endParaRPr dirty="0"/>
          </a:p>
        </p:txBody>
      </p:sp>
      <p:cxnSp>
        <p:nvCxnSpPr>
          <p:cNvPr id="288" name="Google Shape;288;p35"/>
          <p:cNvCxnSpPr/>
          <p:nvPr/>
        </p:nvCxnSpPr>
        <p:spPr>
          <a:xfrm>
            <a:off x="816675" y="326132"/>
            <a:ext cx="1022399" cy="264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Rectángulo 19"/>
          <p:cNvSpPr/>
          <p:nvPr/>
        </p:nvSpPr>
        <p:spPr>
          <a:xfrm>
            <a:off x="390417" y="864284"/>
            <a:ext cx="8239873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Nacional para la Evaluación de la Educación, le corresponde: Evaluar la calidad, el desempeño y resultados del Sistema Educativo Nacional en la educación básica y media superior.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9320" y="1726700"/>
            <a:ext cx="8239873" cy="327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419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Art.32</a:t>
            </a:r>
            <a:r>
              <a:rPr lang="es-419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autoridades educativas tomarán medidas tendientes a establecer condiciones que permitan el ejercicio pleno del derecho a la calidad de cada individuo, una mayor equidad educativa, así como el logro de la efectiva igualdad en oportunidades de acceso y permanencia en los servicios educativos.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artículo transitorio décimo segundo, establece: A efecto de dar cumplimiento a la obligación de garantizar la calidad en la educación, las autoridades educativas deberán proveer lo necesario para revisar el modelo educativo en su conjunto, los planes y programas, los materiales y métodos educativos.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489070" y="157346"/>
            <a:ext cx="568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Evaluación</a:t>
            </a:r>
            <a:endParaRPr dirty="0"/>
          </a:p>
        </p:txBody>
      </p:sp>
      <p:cxnSp>
        <p:nvCxnSpPr>
          <p:cNvPr id="295" name="Google Shape;295;p36"/>
          <p:cNvCxnSpPr/>
          <p:nvPr/>
        </p:nvCxnSpPr>
        <p:spPr>
          <a:xfrm>
            <a:off x="406877" y="981150"/>
            <a:ext cx="77465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ángulo 3"/>
          <p:cNvSpPr/>
          <p:nvPr/>
        </p:nvSpPr>
        <p:spPr>
          <a:xfrm>
            <a:off x="406877" y="1089125"/>
            <a:ext cx="7329564" cy="363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21.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garantizar la calidad en la “educación obligatoria”, brindada por los particulares, las autoridades educativas evaluarán el desempeño de los maestros que prestan sus servicios en esas instituciones.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se debe de realizar hasta el nivel medio superior ya que es hasta donde comprende la “educación obligatoria”.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tal efecto se establecerán procedimientos análogos a los determinados por el Instituto Nacional para la Evaluación de la Educación, para evaluar el desempeño de los docentes en educación básica y media superior en instituciones públicas.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>
            <a:spLocks noGrp="1"/>
          </p:cNvSpPr>
          <p:nvPr>
            <p:ph type="title"/>
          </p:nvPr>
        </p:nvSpPr>
        <p:spPr>
          <a:xfrm>
            <a:off x="709725" y="4311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Evaluación</a:t>
            </a:r>
            <a:endParaRPr dirty="0"/>
          </a:p>
        </p:txBody>
      </p:sp>
      <p:cxnSp>
        <p:nvCxnSpPr>
          <p:cNvPr id="326" name="Google Shape;326;p39"/>
          <p:cNvCxnSpPr/>
          <p:nvPr/>
        </p:nvCxnSpPr>
        <p:spPr>
          <a:xfrm>
            <a:off x="781644" y="458971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ángulo 1"/>
          <p:cNvSpPr/>
          <p:nvPr/>
        </p:nvSpPr>
        <p:spPr>
          <a:xfrm>
            <a:off x="586436" y="1103590"/>
            <a:ext cx="8269888" cy="334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21.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Certificación de Docentes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mismo artículo 21, establece que las autoridades educativas –no el Instituto Nacional para la Evaluación de la Educación- otorgarán la certificación correspondiente a los maestros que obtengan resultados satisfactorios y ofrecerán cursos de capacitación y programas de regularización a los que presenten deficiencia, para lo cual las instituciones particulares otorgarán las facilidades necesarias a su personal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motivo de sanción no dar cumplimiento a este artículo.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720000" y="2644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Evaluación</a:t>
            </a:r>
            <a:endParaRPr dirty="0"/>
          </a:p>
        </p:txBody>
      </p:sp>
      <p:cxnSp>
        <p:nvCxnSpPr>
          <p:cNvPr id="353" name="Google Shape;353;p40"/>
          <p:cNvCxnSpPr/>
          <p:nvPr/>
        </p:nvCxnSpPr>
        <p:spPr>
          <a:xfrm>
            <a:off x="837223" y="264487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ángulo 1"/>
          <p:cNvSpPr/>
          <p:nvPr/>
        </p:nvSpPr>
        <p:spPr>
          <a:xfrm>
            <a:off x="138701" y="699227"/>
            <a:ext cx="8866598" cy="4352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29.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al Instituto Nacional para la Evaluación de la Educación, la evaluación del Sistema Educativo Nacional en la educación preescolar, primaria, secundaria y Media Superior.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Respecto a los servicios educativos diferentes a los antes mencionados, la Secretaría y demás autoridades competentes realizarán la evaluación correspondiente.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¿Evaluación de nivel superior?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419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s-419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29.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evaluación” sobre el tránsito de los educandos de un grado a otro, nivel o tipos educativos a otro.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certificación de egresados.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asignación de estímulos o cualquier otro tipo de decisiones sobre personas o instituciones en lo particular serán competencia de las autoridades educativas federales y locales, los organismos descentralizados y los particulares que impartan educación conforme a sus atribuciones.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artículo 9 de la Ley del Instituto Nacional para la Evaluación de la Educación.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Inspección y vigilancia </a:t>
            </a:r>
            <a:endParaRPr dirty="0"/>
          </a:p>
        </p:txBody>
      </p:sp>
      <p:cxnSp>
        <p:nvCxnSpPr>
          <p:cNvPr id="371" name="Google Shape;371;p41"/>
          <p:cNvCxnSpPr/>
          <p:nvPr/>
        </p:nvCxnSpPr>
        <p:spPr>
          <a:xfrm>
            <a:off x="816675" y="408325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ectángulo 7"/>
          <p:cNvSpPr/>
          <p:nvPr/>
        </p:nvSpPr>
        <p:spPr>
          <a:xfrm>
            <a:off x="3266373" y="1292479"/>
            <a:ext cx="5157627" cy="313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artículo 58, establece que las autoridades procurarán llevar a cabo una visita de inspección por lo menos una vez al año Aplica para todos los niveles y modalidades.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ello, la autoridad educativa deberá emitir la normativa correspondiente para realizar las tareas de inspección y vigilancia</a:t>
            </a:r>
          </a:p>
        </p:txBody>
      </p:sp>
      <p:pic>
        <p:nvPicPr>
          <p:cNvPr id="27" name="Picture 2" descr="Ley General de Educación Superior ¿ya mero? – OtrasVocesenEducacion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1769028"/>
            <a:ext cx="2868916" cy="25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>
            <a:spLocks noGrp="1"/>
          </p:cNvSpPr>
          <p:nvPr>
            <p:ph type="title" idx="8"/>
          </p:nvPr>
        </p:nvSpPr>
        <p:spPr>
          <a:xfrm>
            <a:off x="205484" y="332009"/>
            <a:ext cx="811577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Transparencia y rendición de cuentas</a:t>
            </a:r>
            <a:endParaRPr dirty="0"/>
          </a:p>
        </p:txBody>
      </p:sp>
      <p:cxnSp>
        <p:nvCxnSpPr>
          <p:cNvPr id="394" name="Google Shape;394;p42"/>
          <p:cNvCxnSpPr/>
          <p:nvPr/>
        </p:nvCxnSpPr>
        <p:spPr>
          <a:xfrm>
            <a:off x="344063" y="332009"/>
            <a:ext cx="3025860" cy="264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ángulo 10"/>
          <p:cNvSpPr/>
          <p:nvPr/>
        </p:nvSpPr>
        <p:spPr>
          <a:xfrm>
            <a:off x="1325367" y="1194033"/>
            <a:ext cx="6524090" cy="348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Instituto y las autoridades educativas darán a conocer a maestros, alumnos, padres de familia y a la sociedad en general, los resultados que permitan medir el desarrollo y los avances de la educación nacional y en cada entidad federativa.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publicarán -en el órgano informativo correspondiente- los nombres de los educadores que obtengan resultados suficientes, una vez que apliquen las evaluaciones.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se establece que las autoridades educativas deberán entregar a las escuelas particulares un reporte de los resultados que hayan obtenido sus docentes y alumnos en las citadas evaluaciones.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title"/>
          </p:nvPr>
        </p:nvSpPr>
        <p:spPr>
          <a:xfrm>
            <a:off x="719999" y="33964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Conclusión</a:t>
            </a:r>
            <a:endParaRPr dirty="0"/>
          </a:p>
        </p:txBody>
      </p:sp>
      <p:cxnSp>
        <p:nvCxnSpPr>
          <p:cNvPr id="432" name="Google Shape;432;p44"/>
          <p:cNvCxnSpPr/>
          <p:nvPr/>
        </p:nvCxnSpPr>
        <p:spPr>
          <a:xfrm>
            <a:off x="816675" y="346680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ángulo 2"/>
          <p:cNvSpPr/>
          <p:nvPr/>
        </p:nvSpPr>
        <p:spPr>
          <a:xfrm>
            <a:off x="318499" y="912342"/>
            <a:ext cx="8486454" cy="386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Estado Mexicano establece como eje fundamental de la educación, el tema de calidad. La política pública del gobierno federal y estatal deberá estar orientada en el corto y mediano plazo en este sentido.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 alumno tiene derecho.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Institución Educativa se obliga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 Estado Garantiza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Público, Responsabilidad Social, Transparencia y Rendición de Cuentas, se convierten en obligaciones jurídicas a cargo de las instituciones y autoridades educativas. Toda la argumentación e interpretación en materia educativa, regirán estos conceptos como parte integrante de un sistema de calidad.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color &amp; Shapes MK Plan by Slidesgo">
  <a:themeElements>
    <a:clrScheme name="Simple Light">
      <a:dk1>
        <a:srgbClr val="F9F6F2"/>
      </a:dk1>
      <a:lt1>
        <a:srgbClr val="FFFFFF"/>
      </a:lt1>
      <a:dk2>
        <a:srgbClr val="27262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26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582</Words>
  <Application>Microsoft Office PowerPoint</Application>
  <PresentationFormat>Presentación en pantalla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Showcard Gothic</vt:lpstr>
      <vt:lpstr>Berlin Sans FB Demi</vt:lpstr>
      <vt:lpstr>Calibri</vt:lpstr>
      <vt:lpstr>Century Gothic</vt:lpstr>
      <vt:lpstr>Arial Rounded MT Bold</vt:lpstr>
      <vt:lpstr>Fira Sans</vt:lpstr>
      <vt:lpstr>Arial</vt:lpstr>
      <vt:lpstr>Roboto Condensed Light</vt:lpstr>
      <vt:lpstr>Times New Roman</vt:lpstr>
      <vt:lpstr>Abril Fatface</vt:lpstr>
      <vt:lpstr>Watercolor &amp; Shapes MK Plan by Slidesgo</vt:lpstr>
      <vt:lpstr>La ley general de educación</vt:lpstr>
      <vt:lpstr>Ley general de educación</vt:lpstr>
      <vt:lpstr>Artículo 11</vt:lpstr>
      <vt:lpstr>Evaluación</vt:lpstr>
      <vt:lpstr>Evaluación</vt:lpstr>
      <vt:lpstr>Evaluación</vt:lpstr>
      <vt:lpstr>Inspección y vigilancia </vt:lpstr>
      <vt:lpstr>Transparencia y rendición de cuentas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ley general de educación</dc:title>
  <dc:creator>USUARIO</dc:creator>
  <cp:lastModifiedBy>USUARIO</cp:lastModifiedBy>
  <cp:revision>4</cp:revision>
  <dcterms:modified xsi:type="dcterms:W3CDTF">2022-05-26T21:35:37Z</dcterms:modified>
</cp:coreProperties>
</file>