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9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37A3B-8D0D-1A9C-7872-2F967EDD22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B0B683F-0BA0-C1C1-7D25-BE001E3BA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D98CC02-B512-36D2-53F8-DE7A8158CCC4}"/>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2BB059A5-D457-D3A2-8A1B-B332A8839F6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00D63FD-2369-5A93-F036-945578218D77}"/>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377993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EEF9D3-6551-2719-53A0-4A7FB48F19A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EFD3701-56A4-2BC3-1F86-F166EFC7F24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45FA30C-2AD7-9F77-9A29-1F54A3F04EB5}"/>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C403A3B3-54AF-0972-619D-51B5CD53FFB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80616D-65C6-83C4-10EE-06C9994D5D52}"/>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72392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7B2EAC1-E5B7-ECFC-3DB2-F0F4315A147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8B463E6-6EE5-068E-A38C-59E7F85D55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83EAF44-6CAF-FBDE-3E29-DA6248ED6311}"/>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A9669134-CED2-2D91-057B-352A9206A91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94E1530-61B5-384B-01EB-03454F8231B0}"/>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251356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F33DC6-13C5-CBEE-AC1E-57CAABEF1B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38AF8AF-31D1-6460-98BE-D49CF93A57E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EA47089-EE93-4DEF-2A79-23ED1C9CF7A5}"/>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09A1D35B-ABBC-7581-A12A-5813944BD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4A27C7D-4BAC-A32F-2B9A-97547900C408}"/>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136450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320EC-F587-4FDD-74B7-D25EB753CAD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B419B56-B843-09AB-E8AD-400500432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2CF26D4-A0D1-7F9B-4C5F-05CB879E600A}"/>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5BB1D6EE-0C14-ED3C-FF20-C2B66435E6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D51539-0A36-21B8-4967-243B520A15BC}"/>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293977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4ADEF-35A0-688E-94B4-0AE8466E68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7A2C423-7FC7-A4F6-9F49-FBD65C2EE16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6DE167A9-5D73-C279-B314-6A49F91A346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46669E1-F7D8-20DC-E48C-5FBCB9A63C01}"/>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6" name="Marcador de pie de página 5">
            <a:extLst>
              <a:ext uri="{FF2B5EF4-FFF2-40B4-BE49-F238E27FC236}">
                <a16:creationId xmlns:a16="http://schemas.microsoft.com/office/drawing/2014/main" id="{5737AA08-72B9-9783-AC1B-839B9911B12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0DC8025-FBB4-26C9-6208-4F68784D893E}"/>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359916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0F3C2-8A2A-4AB8-D36E-F1F944362BA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1913FDD-564F-7EDA-3FB1-898DF4ABA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1173C5C-2C2F-8202-D5C6-7EBE57BF85F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D00BBD14-392B-F966-3F7B-B676ACAE2E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F4DCC8A-A3A9-47A2-1E0F-C3477E5E1A8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19A3763-B320-9619-68DE-C76D006459D0}"/>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8" name="Marcador de pie de página 7">
            <a:extLst>
              <a:ext uri="{FF2B5EF4-FFF2-40B4-BE49-F238E27FC236}">
                <a16:creationId xmlns:a16="http://schemas.microsoft.com/office/drawing/2014/main" id="{FBB39029-185F-1CB8-0002-B6E65D58D75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88E8017-239E-A705-F19F-DB5E5DDFD3B2}"/>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202988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6FD49C-2CA9-732F-EC68-D9A66A11F4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C7F807F-4585-7C0A-36E0-994CEE6E6700}"/>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4" name="Marcador de pie de página 3">
            <a:extLst>
              <a:ext uri="{FF2B5EF4-FFF2-40B4-BE49-F238E27FC236}">
                <a16:creationId xmlns:a16="http://schemas.microsoft.com/office/drawing/2014/main" id="{FCDBE243-9CAE-12C6-8B06-5669AA29740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9518551-C829-9B1E-807D-EB0743DE4971}"/>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163990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4A7668C-F36B-463C-FE8A-096E2AD7EFED}"/>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3" name="Marcador de pie de página 2">
            <a:extLst>
              <a:ext uri="{FF2B5EF4-FFF2-40B4-BE49-F238E27FC236}">
                <a16:creationId xmlns:a16="http://schemas.microsoft.com/office/drawing/2014/main" id="{44FFBEAA-E704-3037-0D14-4D29B23C983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15B3CE7-9F59-3672-4934-783F9B300803}"/>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222840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8EB5C-F1BF-6A0B-B517-A294A4F7524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1BADE86-8A9C-36B6-F8B6-8839D2AC4F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07136AB-231F-3431-0818-374F67CDC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ED0B579-9046-9D3B-2645-C3E4ADEF5CAD}"/>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6" name="Marcador de pie de página 5">
            <a:extLst>
              <a:ext uri="{FF2B5EF4-FFF2-40B4-BE49-F238E27FC236}">
                <a16:creationId xmlns:a16="http://schemas.microsoft.com/office/drawing/2014/main" id="{2844550C-BCA5-C6A1-1A11-269E61C7533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D5A601D-E78D-75F6-181F-7DECB2FC8E16}"/>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18030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03CF46-1FA5-350C-70D6-6AD9479A0A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D5481B5-A8D7-933A-F181-1A7F35797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6ED8176-2DEF-F688-DC62-B2A8DE2F1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55BA42A-0C79-E9E9-E0DD-F3285EE48C4D}"/>
              </a:ext>
            </a:extLst>
          </p:cNvPr>
          <p:cNvSpPr>
            <a:spLocks noGrp="1"/>
          </p:cNvSpPr>
          <p:nvPr>
            <p:ph type="dt" sz="half" idx="10"/>
          </p:nvPr>
        </p:nvSpPr>
        <p:spPr/>
        <p:txBody>
          <a:bodyPr/>
          <a:lstStyle/>
          <a:p>
            <a:fld id="{838F9181-7D46-4C1D-9BED-25855F6B64FF}" type="datetimeFigureOut">
              <a:rPr lang="es-MX" smtClean="0"/>
              <a:t>31/05/2022</a:t>
            </a:fld>
            <a:endParaRPr lang="es-MX"/>
          </a:p>
        </p:txBody>
      </p:sp>
      <p:sp>
        <p:nvSpPr>
          <p:cNvPr id="6" name="Marcador de pie de página 5">
            <a:extLst>
              <a:ext uri="{FF2B5EF4-FFF2-40B4-BE49-F238E27FC236}">
                <a16:creationId xmlns:a16="http://schemas.microsoft.com/office/drawing/2014/main" id="{F2950525-109B-D265-708C-A4150E4AE45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E41FB2E-03A2-0C6C-0A2F-32FE574A7460}"/>
              </a:ext>
            </a:extLst>
          </p:cNvPr>
          <p:cNvSpPr>
            <a:spLocks noGrp="1"/>
          </p:cNvSpPr>
          <p:nvPr>
            <p:ph type="sldNum" sz="quarter" idx="12"/>
          </p:nvPr>
        </p:nvSpPr>
        <p:spPr/>
        <p:txBody>
          <a:bodyPr/>
          <a:lstStyle/>
          <a:p>
            <a:fld id="{3D2122CD-6477-4AEB-971A-2F967BBD16D6}" type="slidenum">
              <a:rPr lang="es-MX" smtClean="0"/>
              <a:t>‹Nº›</a:t>
            </a:fld>
            <a:endParaRPr lang="es-MX"/>
          </a:p>
        </p:txBody>
      </p:sp>
    </p:spTree>
    <p:extLst>
      <p:ext uri="{BB962C8B-B14F-4D97-AF65-F5344CB8AC3E}">
        <p14:creationId xmlns:p14="http://schemas.microsoft.com/office/powerpoint/2010/main" val="356838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8402539-58F3-89EA-93B9-181BB6D12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515D392-5D41-B39E-7B0D-EC5D0E82B6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232CA80-4097-E066-9929-E9C45004CA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F9181-7D46-4C1D-9BED-25855F6B64FF}" type="datetimeFigureOut">
              <a:rPr lang="es-MX" smtClean="0"/>
              <a:t>31/05/2022</a:t>
            </a:fld>
            <a:endParaRPr lang="es-MX"/>
          </a:p>
        </p:txBody>
      </p:sp>
      <p:sp>
        <p:nvSpPr>
          <p:cNvPr id="5" name="Marcador de pie de página 4">
            <a:extLst>
              <a:ext uri="{FF2B5EF4-FFF2-40B4-BE49-F238E27FC236}">
                <a16:creationId xmlns:a16="http://schemas.microsoft.com/office/drawing/2014/main" id="{C5BE93DC-3EF7-9DDD-A423-2B0AFCDD2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B1EF5FE-DB48-4C43-B7B3-76DDA9F55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122CD-6477-4AEB-971A-2F967BBD16D6}" type="slidenum">
              <a:rPr lang="es-MX" smtClean="0"/>
              <a:t>‹Nº›</a:t>
            </a:fld>
            <a:endParaRPr lang="es-MX"/>
          </a:p>
        </p:txBody>
      </p:sp>
    </p:spTree>
    <p:extLst>
      <p:ext uri="{BB962C8B-B14F-4D97-AF65-F5344CB8AC3E}">
        <p14:creationId xmlns:p14="http://schemas.microsoft.com/office/powerpoint/2010/main" val="407361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C573759-0D77-158F-47FF-EC494978E8A1}"/>
              </a:ext>
            </a:extLst>
          </p:cNvPr>
          <p:cNvSpPr>
            <a:spLocks noGrp="1"/>
          </p:cNvSpPr>
          <p:nvPr>
            <p:ph type="ctrTitle"/>
          </p:nvPr>
        </p:nvSpPr>
        <p:spPr>
          <a:xfrm>
            <a:off x="643468" y="643467"/>
            <a:ext cx="4620584" cy="4567137"/>
          </a:xfrm>
        </p:spPr>
        <p:txBody>
          <a:bodyPr>
            <a:normAutofit/>
          </a:bodyPr>
          <a:lstStyle/>
          <a:p>
            <a:r>
              <a:rPr lang="es-MX" b="1" dirty="0"/>
              <a:t>Ley general de educación	</a:t>
            </a:r>
          </a:p>
        </p:txBody>
      </p:sp>
      <p:sp>
        <p:nvSpPr>
          <p:cNvPr id="3" name="Subtítulo 2">
            <a:extLst>
              <a:ext uri="{FF2B5EF4-FFF2-40B4-BE49-F238E27FC236}">
                <a16:creationId xmlns:a16="http://schemas.microsoft.com/office/drawing/2014/main" id="{631FB462-5ABA-24C7-24F7-BBF260C5C425}"/>
              </a:ext>
            </a:extLst>
          </p:cNvPr>
          <p:cNvSpPr>
            <a:spLocks noGrp="1"/>
          </p:cNvSpPr>
          <p:nvPr>
            <p:ph type="subTitle" idx="1"/>
          </p:nvPr>
        </p:nvSpPr>
        <p:spPr>
          <a:xfrm>
            <a:off x="168877" y="5646555"/>
            <a:ext cx="5793909" cy="775494"/>
          </a:xfrm>
        </p:spPr>
        <p:txBody>
          <a:bodyPr>
            <a:normAutofit/>
          </a:bodyPr>
          <a:lstStyle/>
          <a:p>
            <a:r>
              <a:rPr lang="es-MX" dirty="0" err="1"/>
              <a:t>Angélyca</a:t>
            </a:r>
            <a:r>
              <a:rPr lang="es-MX" dirty="0"/>
              <a:t> Pamela Rodríguez de la Peña. </a:t>
            </a:r>
          </a:p>
        </p:txBody>
      </p:sp>
      <p:pic>
        <p:nvPicPr>
          <p:cNvPr id="6146" name="Picture 2" descr="Noticias del Congreso - Publica DOF, legislación secundaria en materia de  educación">
            <a:extLst>
              <a:ext uri="{FF2B5EF4-FFF2-40B4-BE49-F238E27FC236}">
                <a16:creationId xmlns:a16="http://schemas.microsoft.com/office/drawing/2014/main" id="{6636BEC2-CF59-1137-748F-3DCDE5601F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766"/>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47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ey General de Educación Superior ¿ya mero?">
            <a:extLst>
              <a:ext uri="{FF2B5EF4-FFF2-40B4-BE49-F238E27FC236}">
                <a16:creationId xmlns:a16="http://schemas.microsoft.com/office/drawing/2014/main" id="{15C83D0F-D93E-7DEB-95FE-DA1D0DA7DD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65" r="22955" b="-2"/>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EE6D3B25-4783-1D95-3997-EEC060B08352}"/>
              </a:ext>
            </a:extLst>
          </p:cNvPr>
          <p:cNvSpPr>
            <a:spLocks noGrp="1"/>
          </p:cNvSpPr>
          <p:nvPr>
            <p:ph idx="1"/>
          </p:nvPr>
        </p:nvSpPr>
        <p:spPr>
          <a:xfrm>
            <a:off x="7168897" y="1048512"/>
            <a:ext cx="4291582" cy="5054176"/>
          </a:xfrm>
        </p:spPr>
        <p:txBody>
          <a:bodyPr>
            <a:normAutofit lnSpcReduction="10000"/>
          </a:bodyPr>
          <a:lstStyle/>
          <a:p>
            <a:pPr marL="0" indent="0">
              <a:buNone/>
            </a:pPr>
            <a:r>
              <a:rPr lang="es-MX" sz="2400" dirty="0">
                <a:latin typeface="Century Gothic" panose="020B0502020202020204" pitchFamily="34" charset="0"/>
              </a:rPr>
              <a:t>Garantiza el derecho a la educación reconocido en el artículo 3o. de la Constitución Política de los Estados Unidos Mexicanos y en los Tratados Internacionales de los que el Estado Mexicano sea parte, cuyo ejercicio es necesario para alcanzar el bienestar de todas las personas. Sus disposiciones son de orden público, interés social y de observancia general en toda la República.</a:t>
            </a:r>
          </a:p>
        </p:txBody>
      </p:sp>
    </p:spTree>
    <p:extLst>
      <p:ext uri="{BB962C8B-B14F-4D97-AF65-F5344CB8AC3E}">
        <p14:creationId xmlns:p14="http://schemas.microsoft.com/office/powerpoint/2010/main" val="627468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Educación Híbrida y Resistencias desde Nuestra América –  OtrasVocesenEducacion.org">
            <a:extLst>
              <a:ext uri="{FF2B5EF4-FFF2-40B4-BE49-F238E27FC236}">
                <a16:creationId xmlns:a16="http://schemas.microsoft.com/office/drawing/2014/main" id="{E20B5C0A-2E72-F188-5FB8-61715C6F3D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829" r="11516" b="126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B376904-AEC5-8C81-0F23-DF6A3B88B348}"/>
              </a:ext>
            </a:extLst>
          </p:cNvPr>
          <p:cNvSpPr>
            <a:spLocks noGrp="1"/>
          </p:cNvSpPr>
          <p:nvPr>
            <p:ph idx="1"/>
          </p:nvPr>
        </p:nvSpPr>
        <p:spPr>
          <a:xfrm>
            <a:off x="594109" y="512064"/>
            <a:ext cx="6620505" cy="5382709"/>
          </a:xfrm>
        </p:spPr>
        <p:txBody>
          <a:bodyPr>
            <a:normAutofit/>
          </a:bodyPr>
          <a:lstStyle/>
          <a:p>
            <a:pPr marL="0" indent="0">
              <a:buNone/>
            </a:pPr>
            <a:r>
              <a:rPr lang="es-MX" sz="2400" dirty="0">
                <a:latin typeface="Century Gothic" panose="020B0502020202020204" pitchFamily="34" charset="0"/>
              </a:rPr>
              <a:t>Su objeto es regular la educación que imparta el Estado -Federación, Estados, Ciudad de México y municipios-, sus organismos descentralizados y los particulares con autorización o con reconocimiento de validez oficial de estudios, la cual se considera un servicio público y estará sujeta a la rectoría del Estado. La distribución de la función social educativa del Estado, se funda en la obligación de cada orden de gobierno de participar en el proceso educativo y de aplicar los recursos económicos que se asignan a esta materia por las autoridades competentes para cumplir los fines y criterios de la educación. </a:t>
            </a:r>
          </a:p>
        </p:txBody>
      </p:sp>
    </p:spTree>
    <p:extLst>
      <p:ext uri="{BB962C8B-B14F-4D97-AF65-F5344CB8AC3E}">
        <p14:creationId xmlns:p14="http://schemas.microsoft.com/office/powerpoint/2010/main" val="388221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C709F138-3176-6376-F094-F67E9DA97686}"/>
              </a:ext>
            </a:extLst>
          </p:cNvPr>
          <p:cNvSpPr>
            <a:spLocks noGrp="1"/>
          </p:cNvSpPr>
          <p:nvPr>
            <p:ph idx="1"/>
          </p:nvPr>
        </p:nvSpPr>
        <p:spPr>
          <a:xfrm>
            <a:off x="231648" y="548640"/>
            <a:ext cx="4057719" cy="5554048"/>
          </a:xfrm>
        </p:spPr>
        <p:txBody>
          <a:bodyPr>
            <a:normAutofit fontScale="92500" lnSpcReduction="20000"/>
          </a:bodyPr>
          <a:lstStyle/>
          <a:p>
            <a:pPr marL="0" indent="0">
              <a:buNone/>
            </a:pPr>
            <a:r>
              <a:rPr lang="es-MX" dirty="0">
                <a:latin typeface="Century Gothic" panose="020B0502020202020204" pitchFamily="34" charset="0"/>
              </a:rPr>
              <a:t>Toda persona tiene derecho a la educación, el cual es un medio para adquirir, actualizar, completar y ampliar sus conocimientos, capacidades, habilidades y aptitudes que le permitan alcanzar su desarrollo personal y profesional; como consecuencia de ello, contribuir a su bienestar, a la transformación y el mejoramiento de la sociedad de la que forma parte.</a:t>
            </a:r>
          </a:p>
        </p:txBody>
      </p:sp>
      <p:pic>
        <p:nvPicPr>
          <p:cNvPr id="3074" name="Picture 2" descr="Fundamental evaluación diagnóstica para una educación con igualdad de trato  y oportunidades: SEP – Alcanzando el Conocimiento">
            <a:extLst>
              <a:ext uri="{FF2B5EF4-FFF2-40B4-BE49-F238E27FC236}">
                <a16:creationId xmlns:a16="http://schemas.microsoft.com/office/drawing/2014/main" id="{402A599A-C59F-C548-EC7C-F271238F3D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45457" y="1448143"/>
            <a:ext cx="6155141" cy="3985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61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La evaluación del aprendizaje ante el actual escenario educativo a causa de  la pandemia - CETYS">
            <a:extLst>
              <a:ext uri="{FF2B5EF4-FFF2-40B4-BE49-F238E27FC236}">
                <a16:creationId xmlns:a16="http://schemas.microsoft.com/office/drawing/2014/main" id="{E725AC78-8382-606E-FAE4-2522A37524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53"/>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DAC977A3-C61C-945D-BD3F-6EFF6D23D443}"/>
              </a:ext>
            </a:extLst>
          </p:cNvPr>
          <p:cNvSpPr>
            <a:spLocks noGrp="1"/>
          </p:cNvSpPr>
          <p:nvPr>
            <p:ph idx="1"/>
          </p:nvPr>
        </p:nvSpPr>
        <p:spPr>
          <a:xfrm>
            <a:off x="7071360" y="365760"/>
            <a:ext cx="4620768" cy="6242304"/>
          </a:xfrm>
        </p:spPr>
        <p:txBody>
          <a:bodyPr>
            <a:normAutofit lnSpcReduction="10000"/>
          </a:bodyPr>
          <a:lstStyle/>
          <a:p>
            <a:pPr marL="0" indent="0">
              <a:buNone/>
            </a:pPr>
            <a:r>
              <a:rPr lang="es-MX" sz="2400" dirty="0">
                <a:latin typeface="Century Gothic" panose="020B0502020202020204" pitchFamily="34" charset="0"/>
              </a:rPr>
              <a:t>El Estado, a través de la nueva escuela mexicana, buscará la equidad, la excelencia y la mejora continua en la educación, para lo cual colocará al centro de la acción pública el máximo logro de aprendizaje de las niñas, niños, adolescentes y jóvenes. Tendrá como objetivos el desarrollo humano integral del educando, reorientar el Sistema Educativo Nacional, incidir en la cultura educativa mediante la corresponsabilidad e impulsar transformaciones sociales dentro de la escuela y en la comunidad.</a:t>
            </a:r>
          </a:p>
        </p:txBody>
      </p:sp>
    </p:spTree>
    <p:extLst>
      <p:ext uri="{BB962C8B-B14F-4D97-AF65-F5344CB8AC3E}">
        <p14:creationId xmlns:p14="http://schemas.microsoft.com/office/powerpoint/2010/main" val="303040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20 diferentes instrumentos e ideas para evaluar a los alumnos">
            <a:extLst>
              <a:ext uri="{FF2B5EF4-FFF2-40B4-BE49-F238E27FC236}">
                <a16:creationId xmlns:a16="http://schemas.microsoft.com/office/drawing/2014/main" id="{DCE7C587-02EE-69CD-0C6F-57770AA6B3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78" r="4433"/>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F02C8E15-9570-AEAF-8B1E-623C2BAF87D8}"/>
              </a:ext>
            </a:extLst>
          </p:cNvPr>
          <p:cNvSpPr>
            <a:spLocks noGrp="1"/>
          </p:cNvSpPr>
          <p:nvPr>
            <p:ph idx="1"/>
          </p:nvPr>
        </p:nvSpPr>
        <p:spPr>
          <a:xfrm>
            <a:off x="6116569" y="621792"/>
            <a:ext cx="5237229" cy="5555171"/>
          </a:xfrm>
        </p:spPr>
        <p:txBody>
          <a:bodyPr>
            <a:normAutofit fontScale="92500" lnSpcReduction="10000"/>
          </a:bodyPr>
          <a:lstStyle/>
          <a:p>
            <a:pPr marL="0" indent="0">
              <a:buNone/>
            </a:pPr>
            <a:r>
              <a:rPr lang="es-MX" sz="2400" dirty="0">
                <a:latin typeface="Century Gothic" panose="020B0502020202020204" pitchFamily="34" charset="0"/>
              </a:rPr>
              <a:t>La educación que imparta el Estado, sus organismos descentralizados y los particulares con autorización o con reconocimiento de validez oficial de estudios, se basará en los resultados del progreso científico; luchará contra la ignorancia, sus causas y efectos, las servidumbres, los fanatismos, los prejuicios, la formación de estereotipos, la discriminación y la violencia, especialmente la que se ejerce contra la niñez y las mujeres, así como personas con discapacidad o en situación de vulnerabilidad social, debiendo implementar políticas públicas orientadas a garantizar la transversalidad de estos criterios en los tres órdenes de gobierno.</a:t>
            </a:r>
          </a:p>
        </p:txBody>
      </p:sp>
    </p:spTree>
    <p:extLst>
      <p:ext uri="{BB962C8B-B14F-4D97-AF65-F5344CB8AC3E}">
        <p14:creationId xmlns:p14="http://schemas.microsoft.com/office/powerpoint/2010/main" val="17265931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441</Words>
  <Application>Microsoft Office PowerPoint</Application>
  <PresentationFormat>Panorámica</PresentationFormat>
  <Paragraphs>7</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Century Gothic</vt:lpstr>
      <vt:lpstr>Tema de Office</vt:lpstr>
      <vt:lpstr>Ley general de educación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general de educación </dc:title>
  <dc:creator>JOSE FRANCISCO RODRIGUEZ DE LA PENA</dc:creator>
  <cp:lastModifiedBy>JOSE FRANCISCO RODRIGUEZ DE LA PENA</cp:lastModifiedBy>
  <cp:revision>1</cp:revision>
  <dcterms:created xsi:type="dcterms:W3CDTF">2022-05-31T22:44:01Z</dcterms:created>
  <dcterms:modified xsi:type="dcterms:W3CDTF">2022-05-31T23:00:24Z</dcterms:modified>
</cp:coreProperties>
</file>