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68" d="100"/>
          <a:sy n="68" d="100"/>
        </p:scale>
        <p:origin x="55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ABD1-1243-4DB3-9035-0D8389094DE7}" type="datetimeFigureOut">
              <a:rPr lang="es-MX" smtClean="0"/>
              <a:t>29/05/2022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2AA5-D882-4A78-B065-8A1B89408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498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ABD1-1243-4DB3-9035-0D8389094DE7}" type="datetimeFigureOut">
              <a:rPr lang="es-MX" smtClean="0"/>
              <a:t>29/05/2022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2AA5-D882-4A78-B065-8A1B89408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383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ABD1-1243-4DB3-9035-0D8389094DE7}" type="datetimeFigureOut">
              <a:rPr lang="es-MX" smtClean="0"/>
              <a:t>29/05/2022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2AA5-D882-4A78-B065-8A1B89408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128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ABD1-1243-4DB3-9035-0D8389094DE7}" type="datetimeFigureOut">
              <a:rPr lang="es-MX" smtClean="0"/>
              <a:t>29/05/2022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2AA5-D882-4A78-B065-8A1B89408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551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ABD1-1243-4DB3-9035-0D8389094DE7}" type="datetimeFigureOut">
              <a:rPr lang="es-MX" smtClean="0"/>
              <a:t>29/05/2022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2AA5-D882-4A78-B065-8A1B89408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13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ABD1-1243-4DB3-9035-0D8389094DE7}" type="datetimeFigureOut">
              <a:rPr lang="es-MX" smtClean="0"/>
              <a:t>29/05/2022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2AA5-D882-4A78-B065-8A1B89408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863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ABD1-1243-4DB3-9035-0D8389094DE7}" type="datetimeFigureOut">
              <a:rPr lang="es-MX" smtClean="0"/>
              <a:t>29/05/2022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2AA5-D882-4A78-B065-8A1B89408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0720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ABD1-1243-4DB3-9035-0D8389094DE7}" type="datetimeFigureOut">
              <a:rPr lang="es-MX" smtClean="0"/>
              <a:t>29/05/2022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2AA5-D882-4A78-B065-8A1B89408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7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ABD1-1243-4DB3-9035-0D8389094DE7}" type="datetimeFigureOut">
              <a:rPr lang="es-MX" smtClean="0"/>
              <a:t>29/05/2022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2AA5-D882-4A78-B065-8A1B89408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8503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ABD1-1243-4DB3-9035-0D8389094DE7}" type="datetimeFigureOut">
              <a:rPr lang="es-MX" smtClean="0"/>
              <a:t>29/05/2022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2AA5-D882-4A78-B065-8A1B89408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829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ABD1-1243-4DB3-9035-0D8389094DE7}" type="datetimeFigureOut">
              <a:rPr lang="es-MX" smtClean="0"/>
              <a:t>29/05/2022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2AA5-D882-4A78-B065-8A1B89408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0094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9ABD1-1243-4DB3-9035-0D8389094DE7}" type="datetimeFigureOut">
              <a:rPr lang="es-MX" smtClean="0"/>
              <a:t>29/05/2022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72AA5-D882-4A78-B065-8A1B89408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631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5008"/>
            <a:ext cx="12320337" cy="70585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Elipse 4"/>
          <p:cNvSpPr/>
          <p:nvPr/>
        </p:nvSpPr>
        <p:spPr>
          <a:xfrm>
            <a:off x="4773827" y="2125362"/>
            <a:ext cx="2644346" cy="2607276"/>
          </a:xfrm>
          <a:prstGeom prst="ellipse">
            <a:avLst/>
          </a:prstGeom>
          <a:noFill/>
          <a:ln w="57150">
            <a:solidFill>
              <a:srgbClr val="FC85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Flecha abajo 5"/>
          <p:cNvSpPr/>
          <p:nvPr/>
        </p:nvSpPr>
        <p:spPr>
          <a:xfrm rot="10800000">
            <a:off x="5929183" y="1544594"/>
            <a:ext cx="333633" cy="395416"/>
          </a:xfrm>
          <a:prstGeom prst="downArrow">
            <a:avLst/>
          </a:prstGeom>
          <a:solidFill>
            <a:srgbClr val="FC85FF"/>
          </a:solidFill>
          <a:ln>
            <a:solidFill>
              <a:srgbClr val="FEC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Flecha abajo 6"/>
          <p:cNvSpPr/>
          <p:nvPr/>
        </p:nvSpPr>
        <p:spPr>
          <a:xfrm rot="13599004">
            <a:off x="7307455" y="2366956"/>
            <a:ext cx="333633" cy="395416"/>
          </a:xfrm>
          <a:prstGeom prst="downArrow">
            <a:avLst/>
          </a:prstGeom>
          <a:solidFill>
            <a:srgbClr val="FC85FF"/>
          </a:solidFill>
          <a:ln>
            <a:solidFill>
              <a:srgbClr val="FEC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 abajo 7"/>
          <p:cNvSpPr/>
          <p:nvPr/>
        </p:nvSpPr>
        <p:spPr>
          <a:xfrm rot="8441260">
            <a:off x="4546956" y="2326956"/>
            <a:ext cx="333633" cy="395416"/>
          </a:xfrm>
          <a:prstGeom prst="downArrow">
            <a:avLst/>
          </a:prstGeom>
          <a:solidFill>
            <a:srgbClr val="FC85FF"/>
          </a:solidFill>
          <a:ln>
            <a:solidFill>
              <a:srgbClr val="FEC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lecha abajo 8"/>
          <p:cNvSpPr/>
          <p:nvPr/>
        </p:nvSpPr>
        <p:spPr>
          <a:xfrm rot="17569050">
            <a:off x="7477873" y="3917092"/>
            <a:ext cx="333633" cy="395416"/>
          </a:xfrm>
          <a:prstGeom prst="downArrow">
            <a:avLst/>
          </a:prstGeom>
          <a:solidFill>
            <a:srgbClr val="FC85FF"/>
          </a:solidFill>
          <a:ln>
            <a:solidFill>
              <a:srgbClr val="FEC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 abajo 9"/>
          <p:cNvSpPr/>
          <p:nvPr/>
        </p:nvSpPr>
        <p:spPr>
          <a:xfrm rot="3861605">
            <a:off x="4356586" y="3922601"/>
            <a:ext cx="333633" cy="395416"/>
          </a:xfrm>
          <a:prstGeom prst="downArrow">
            <a:avLst/>
          </a:prstGeom>
          <a:solidFill>
            <a:srgbClr val="FC85FF"/>
          </a:solidFill>
          <a:ln>
            <a:solidFill>
              <a:srgbClr val="FEC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Flecha abajo 10"/>
          <p:cNvSpPr/>
          <p:nvPr/>
        </p:nvSpPr>
        <p:spPr>
          <a:xfrm>
            <a:off x="5966165" y="4947984"/>
            <a:ext cx="333633" cy="395416"/>
          </a:xfrm>
          <a:prstGeom prst="downArrow">
            <a:avLst>
              <a:gd name="adj1" fmla="val 50000"/>
              <a:gd name="adj2" fmla="val 62316"/>
            </a:avLst>
          </a:prstGeom>
          <a:solidFill>
            <a:srgbClr val="FC85FF"/>
          </a:solidFill>
          <a:ln>
            <a:solidFill>
              <a:srgbClr val="FEC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redondeado 11"/>
          <p:cNvSpPr/>
          <p:nvPr/>
        </p:nvSpPr>
        <p:spPr>
          <a:xfrm>
            <a:off x="655225" y="854291"/>
            <a:ext cx="3200400" cy="1473502"/>
          </a:xfrm>
          <a:prstGeom prst="roundRect">
            <a:avLst/>
          </a:prstGeom>
          <a:solidFill>
            <a:srgbClr val="FEC5FF"/>
          </a:solidFill>
          <a:ln>
            <a:solidFill>
              <a:srgbClr val="FC8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redondeado 12"/>
          <p:cNvSpPr/>
          <p:nvPr/>
        </p:nvSpPr>
        <p:spPr>
          <a:xfrm>
            <a:off x="4495799" y="5369388"/>
            <a:ext cx="3200400" cy="1589958"/>
          </a:xfrm>
          <a:prstGeom prst="roundRect">
            <a:avLst/>
          </a:prstGeom>
          <a:solidFill>
            <a:srgbClr val="FEC5FF"/>
          </a:solidFill>
          <a:ln>
            <a:solidFill>
              <a:srgbClr val="FC8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Rectángulo redondeado 13"/>
          <p:cNvSpPr/>
          <p:nvPr/>
        </p:nvSpPr>
        <p:spPr>
          <a:xfrm>
            <a:off x="8171607" y="4904218"/>
            <a:ext cx="3200400" cy="1823509"/>
          </a:xfrm>
          <a:prstGeom prst="roundRect">
            <a:avLst/>
          </a:prstGeom>
          <a:solidFill>
            <a:srgbClr val="FEC5FF"/>
          </a:solidFill>
          <a:ln>
            <a:solidFill>
              <a:srgbClr val="FC8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 redondeado 14"/>
          <p:cNvSpPr/>
          <p:nvPr/>
        </p:nvSpPr>
        <p:spPr>
          <a:xfrm>
            <a:off x="4459448" y="-51916"/>
            <a:ext cx="3200400" cy="1521060"/>
          </a:xfrm>
          <a:prstGeom prst="roundRect">
            <a:avLst/>
          </a:prstGeom>
          <a:solidFill>
            <a:srgbClr val="FEC5FF"/>
          </a:solidFill>
          <a:ln>
            <a:solidFill>
              <a:srgbClr val="FC8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redondeado 15"/>
          <p:cNvSpPr/>
          <p:nvPr/>
        </p:nvSpPr>
        <p:spPr>
          <a:xfrm>
            <a:off x="8199870" y="541520"/>
            <a:ext cx="3200400" cy="1473502"/>
          </a:xfrm>
          <a:prstGeom prst="roundRect">
            <a:avLst/>
          </a:prstGeom>
          <a:solidFill>
            <a:srgbClr val="FEC5FF"/>
          </a:solidFill>
          <a:ln>
            <a:solidFill>
              <a:srgbClr val="FC8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Rectángulo redondeado 16"/>
          <p:cNvSpPr/>
          <p:nvPr/>
        </p:nvSpPr>
        <p:spPr>
          <a:xfrm>
            <a:off x="8199870" y="2912338"/>
            <a:ext cx="3200400" cy="1473502"/>
          </a:xfrm>
          <a:prstGeom prst="roundRect">
            <a:avLst/>
          </a:prstGeom>
          <a:solidFill>
            <a:srgbClr val="FEC5FF"/>
          </a:solidFill>
          <a:ln>
            <a:solidFill>
              <a:srgbClr val="FC8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40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726440" y="292849"/>
            <a:ext cx="297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30"/>
              </a:spcBef>
              <a:spcAft>
                <a:spcPts val="0"/>
              </a:spcAft>
              <a:buSzPts val="950"/>
              <a:tabLst>
                <a:tab pos="810260" algn="l"/>
              </a:tabLst>
            </a:pPr>
            <a:r>
              <a:rPr lang="es-ES" sz="2800" b="1" dirty="0" smtClean="0">
                <a:latin typeface="Verdana" panose="020B0604030504040204" pitchFamily="34" charset="0"/>
                <a:ea typeface="Arial MT"/>
                <a:cs typeface="Arial MT"/>
              </a:rPr>
              <a:t>Capitulo 1</a:t>
            </a:r>
            <a:endParaRPr lang="en-US" sz="2800" b="1" dirty="0">
              <a:latin typeface="Verdana" panose="020B0604030504040204" pitchFamily="34" charset="0"/>
              <a:ea typeface="Arial MT"/>
              <a:cs typeface="Arial MT"/>
            </a:endParaRPr>
          </a:p>
        </p:txBody>
      </p:sp>
      <p:sp>
        <p:nvSpPr>
          <p:cNvPr id="27" name="Rectángulo redondeado 26"/>
          <p:cNvSpPr/>
          <p:nvPr/>
        </p:nvSpPr>
        <p:spPr>
          <a:xfrm>
            <a:off x="663270" y="4974827"/>
            <a:ext cx="3200400" cy="1590666"/>
          </a:xfrm>
          <a:prstGeom prst="roundRect">
            <a:avLst/>
          </a:prstGeom>
          <a:solidFill>
            <a:srgbClr val="FEC5FF"/>
          </a:solidFill>
          <a:ln>
            <a:solidFill>
              <a:srgbClr val="FC8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30" name="Grupo 29"/>
          <p:cNvGrpSpPr/>
          <p:nvPr/>
        </p:nvGrpSpPr>
        <p:grpSpPr>
          <a:xfrm>
            <a:off x="85883" y="275019"/>
            <a:ext cx="598662" cy="707886"/>
            <a:chOff x="85883" y="275019"/>
            <a:chExt cx="598662" cy="707886"/>
          </a:xfrm>
        </p:grpSpPr>
        <p:sp>
          <p:nvSpPr>
            <p:cNvPr id="2" name="Elipse 1"/>
            <p:cNvSpPr/>
            <p:nvPr/>
          </p:nvSpPr>
          <p:spPr>
            <a:xfrm>
              <a:off x="85883" y="350469"/>
              <a:ext cx="598662" cy="556987"/>
            </a:xfrm>
            <a:prstGeom prst="ellipse">
              <a:avLst/>
            </a:prstGeom>
            <a:solidFill>
              <a:srgbClr val="FC85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" name="CuadroTexto 2"/>
            <p:cNvSpPr txBox="1"/>
            <p:nvPr/>
          </p:nvSpPr>
          <p:spPr>
            <a:xfrm>
              <a:off x="159759" y="275019"/>
              <a:ext cx="4743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4000" b="1" dirty="0" smtClean="0">
                  <a:solidFill>
                    <a:srgbClr val="FEE5FF"/>
                  </a:solidFill>
                </a:rPr>
                <a:t>1</a:t>
              </a:r>
              <a:endParaRPr lang="es-MX" sz="4000" b="1" dirty="0">
                <a:solidFill>
                  <a:srgbClr val="FEE5FF"/>
                </a:solidFill>
              </a:endParaRPr>
            </a:p>
          </p:txBody>
        </p:sp>
      </p:grpSp>
      <p:grpSp>
        <p:nvGrpSpPr>
          <p:cNvPr id="31" name="Grupo 30"/>
          <p:cNvGrpSpPr/>
          <p:nvPr/>
        </p:nvGrpSpPr>
        <p:grpSpPr>
          <a:xfrm>
            <a:off x="3880743" y="-71576"/>
            <a:ext cx="598662" cy="707886"/>
            <a:chOff x="85883" y="275019"/>
            <a:chExt cx="598662" cy="707886"/>
          </a:xfrm>
        </p:grpSpPr>
        <p:sp>
          <p:nvSpPr>
            <p:cNvPr id="32" name="Elipse 31"/>
            <p:cNvSpPr/>
            <p:nvPr/>
          </p:nvSpPr>
          <p:spPr>
            <a:xfrm>
              <a:off x="85883" y="350469"/>
              <a:ext cx="598662" cy="556987"/>
            </a:xfrm>
            <a:prstGeom prst="ellipse">
              <a:avLst/>
            </a:prstGeom>
            <a:solidFill>
              <a:srgbClr val="FC85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3" name="CuadroTexto 32"/>
            <p:cNvSpPr txBox="1"/>
            <p:nvPr/>
          </p:nvSpPr>
          <p:spPr>
            <a:xfrm>
              <a:off x="159759" y="275019"/>
              <a:ext cx="4743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4000" b="1" dirty="0">
                  <a:solidFill>
                    <a:srgbClr val="FEE5FF"/>
                  </a:solidFill>
                </a:rPr>
                <a:t>2</a:t>
              </a:r>
            </a:p>
          </p:txBody>
        </p:sp>
      </p:grpSp>
      <p:grpSp>
        <p:nvGrpSpPr>
          <p:cNvPr id="34" name="Grupo 33"/>
          <p:cNvGrpSpPr/>
          <p:nvPr/>
        </p:nvGrpSpPr>
        <p:grpSpPr>
          <a:xfrm>
            <a:off x="7761508" y="173500"/>
            <a:ext cx="598662" cy="707886"/>
            <a:chOff x="85883" y="275019"/>
            <a:chExt cx="598662" cy="707886"/>
          </a:xfrm>
        </p:grpSpPr>
        <p:sp>
          <p:nvSpPr>
            <p:cNvPr id="35" name="Elipse 34"/>
            <p:cNvSpPr/>
            <p:nvPr/>
          </p:nvSpPr>
          <p:spPr>
            <a:xfrm>
              <a:off x="85883" y="350469"/>
              <a:ext cx="598662" cy="556987"/>
            </a:xfrm>
            <a:prstGeom prst="ellipse">
              <a:avLst/>
            </a:prstGeom>
            <a:solidFill>
              <a:srgbClr val="FC85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6" name="CuadroTexto 35"/>
            <p:cNvSpPr txBox="1"/>
            <p:nvPr/>
          </p:nvSpPr>
          <p:spPr>
            <a:xfrm>
              <a:off x="159759" y="275019"/>
              <a:ext cx="4743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4000" b="1" dirty="0">
                  <a:solidFill>
                    <a:srgbClr val="FEE5FF"/>
                  </a:solidFill>
                </a:rPr>
                <a:t>3</a:t>
              </a:r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7900539" y="2676568"/>
            <a:ext cx="598662" cy="707886"/>
            <a:chOff x="85883" y="275019"/>
            <a:chExt cx="598662" cy="707886"/>
          </a:xfrm>
        </p:grpSpPr>
        <p:sp>
          <p:nvSpPr>
            <p:cNvPr id="38" name="Elipse 37"/>
            <p:cNvSpPr/>
            <p:nvPr/>
          </p:nvSpPr>
          <p:spPr>
            <a:xfrm>
              <a:off x="85883" y="350469"/>
              <a:ext cx="598662" cy="556987"/>
            </a:xfrm>
            <a:prstGeom prst="ellipse">
              <a:avLst/>
            </a:prstGeom>
            <a:solidFill>
              <a:srgbClr val="FC85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9" name="CuadroTexto 38"/>
            <p:cNvSpPr txBox="1"/>
            <p:nvPr/>
          </p:nvSpPr>
          <p:spPr>
            <a:xfrm>
              <a:off x="159759" y="275019"/>
              <a:ext cx="4743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4000" b="1" dirty="0">
                  <a:solidFill>
                    <a:srgbClr val="FEE5FF"/>
                  </a:solidFill>
                </a:rPr>
                <a:t>4</a:t>
              </a:r>
            </a:p>
          </p:txBody>
        </p:sp>
      </p:grpSp>
      <p:grpSp>
        <p:nvGrpSpPr>
          <p:cNvPr id="40" name="Grupo 39"/>
          <p:cNvGrpSpPr/>
          <p:nvPr/>
        </p:nvGrpSpPr>
        <p:grpSpPr>
          <a:xfrm>
            <a:off x="4196468" y="4979657"/>
            <a:ext cx="598662" cy="707886"/>
            <a:chOff x="85883" y="275019"/>
            <a:chExt cx="598662" cy="707886"/>
          </a:xfrm>
        </p:grpSpPr>
        <p:sp>
          <p:nvSpPr>
            <p:cNvPr id="41" name="Elipse 40"/>
            <p:cNvSpPr/>
            <p:nvPr/>
          </p:nvSpPr>
          <p:spPr>
            <a:xfrm>
              <a:off x="85883" y="350469"/>
              <a:ext cx="598662" cy="556987"/>
            </a:xfrm>
            <a:prstGeom prst="ellipse">
              <a:avLst/>
            </a:prstGeom>
            <a:solidFill>
              <a:srgbClr val="FC85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2" name="CuadroTexto 41"/>
            <p:cNvSpPr txBox="1"/>
            <p:nvPr/>
          </p:nvSpPr>
          <p:spPr>
            <a:xfrm>
              <a:off x="159759" y="275019"/>
              <a:ext cx="4743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4000" b="1" dirty="0">
                  <a:solidFill>
                    <a:srgbClr val="FEE5FF"/>
                  </a:solidFill>
                </a:rPr>
                <a:t>6</a:t>
              </a:r>
            </a:p>
          </p:txBody>
        </p:sp>
      </p:grpSp>
      <p:grpSp>
        <p:nvGrpSpPr>
          <p:cNvPr id="43" name="Grupo 42"/>
          <p:cNvGrpSpPr/>
          <p:nvPr/>
        </p:nvGrpSpPr>
        <p:grpSpPr>
          <a:xfrm>
            <a:off x="7748242" y="4905192"/>
            <a:ext cx="598662" cy="707886"/>
            <a:chOff x="85883" y="275019"/>
            <a:chExt cx="598662" cy="707886"/>
          </a:xfrm>
        </p:grpSpPr>
        <p:sp>
          <p:nvSpPr>
            <p:cNvPr id="44" name="Elipse 43"/>
            <p:cNvSpPr/>
            <p:nvPr/>
          </p:nvSpPr>
          <p:spPr>
            <a:xfrm>
              <a:off x="85883" y="350469"/>
              <a:ext cx="598662" cy="556987"/>
            </a:xfrm>
            <a:prstGeom prst="ellipse">
              <a:avLst/>
            </a:prstGeom>
            <a:solidFill>
              <a:srgbClr val="FC85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5" name="CuadroTexto 44"/>
            <p:cNvSpPr txBox="1"/>
            <p:nvPr/>
          </p:nvSpPr>
          <p:spPr>
            <a:xfrm>
              <a:off x="159759" y="275019"/>
              <a:ext cx="4743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4000" b="1" dirty="0">
                  <a:solidFill>
                    <a:srgbClr val="FEE5FF"/>
                  </a:solidFill>
                </a:rPr>
                <a:t>5</a:t>
              </a:r>
            </a:p>
          </p:txBody>
        </p:sp>
      </p:grpSp>
      <p:grpSp>
        <p:nvGrpSpPr>
          <p:cNvPr id="46" name="Grupo 45"/>
          <p:cNvGrpSpPr/>
          <p:nvPr/>
        </p:nvGrpSpPr>
        <p:grpSpPr>
          <a:xfrm>
            <a:off x="159759" y="4551249"/>
            <a:ext cx="598662" cy="707886"/>
            <a:chOff x="85883" y="275019"/>
            <a:chExt cx="598662" cy="707886"/>
          </a:xfrm>
        </p:grpSpPr>
        <p:sp>
          <p:nvSpPr>
            <p:cNvPr id="47" name="Elipse 46"/>
            <p:cNvSpPr/>
            <p:nvPr/>
          </p:nvSpPr>
          <p:spPr>
            <a:xfrm>
              <a:off x="85883" y="350469"/>
              <a:ext cx="598662" cy="556987"/>
            </a:xfrm>
            <a:prstGeom prst="ellipse">
              <a:avLst/>
            </a:prstGeom>
            <a:solidFill>
              <a:srgbClr val="FC85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8" name="CuadroTexto 47"/>
            <p:cNvSpPr txBox="1"/>
            <p:nvPr/>
          </p:nvSpPr>
          <p:spPr>
            <a:xfrm>
              <a:off x="159759" y="275019"/>
              <a:ext cx="4743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4000" b="1" dirty="0">
                  <a:solidFill>
                    <a:srgbClr val="FEE5FF"/>
                  </a:solidFill>
                </a:rPr>
                <a:t>7</a:t>
              </a:r>
            </a:p>
          </p:txBody>
        </p:sp>
      </p:grpSp>
      <p:sp>
        <p:nvSpPr>
          <p:cNvPr id="50" name="CuadroTexto 49"/>
          <p:cNvSpPr txBox="1"/>
          <p:nvPr/>
        </p:nvSpPr>
        <p:spPr>
          <a:xfrm>
            <a:off x="751803" y="922636"/>
            <a:ext cx="25533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accent2"/>
                </a:solidFill>
              </a:rPr>
              <a:t>Disposiciones generales</a:t>
            </a:r>
            <a:endParaRPr lang="es-MX" sz="28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Lupa - Aplicaciones en Google Pla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953" y="1280991"/>
            <a:ext cx="1405556" cy="1405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70 estrategias de Marketing Digital para mejorar tu proyecto onlin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6038" b="67013" l="41707" r="59767">
                        <a14:foregroundMark x1="42118" y1="38898" x2="42015" y2="56629"/>
                        <a14:foregroundMark x1="42255" y1="38339" x2="41947" y2="34984"/>
                        <a14:foregroundMark x1="42255" y1="35543" x2="42358" y2="58307"/>
                        <a14:foregroundMark x1="43043" y1="62700" x2="43043" y2="45847"/>
                        <a14:foregroundMark x1="46025" y1="29473" x2="51611" y2="31230"/>
                        <a14:foregroundMark x1="51679" y1="32268" x2="56820" y2="32268"/>
                        <a14:foregroundMark x1="56032" y1="45128" x2="55620" y2="60623"/>
                        <a14:foregroundMark x1="56271" y1="58946" x2="56032" y2="47923"/>
                        <a14:foregroundMark x1="56032" y1="47923" x2="57162" y2="63179"/>
                        <a14:foregroundMark x1="57162" y1="62700" x2="57745" y2="41214"/>
                        <a14:foregroundMark x1="57334" y1="48962" x2="57642" y2="58946"/>
                        <a14:foregroundMark x1="55552" y1="55751" x2="54935" y2="46885"/>
                        <a14:foregroundMark x1="55620" y1="53275" x2="58739" y2="47604"/>
                        <a14:foregroundMark x1="59664" y1="48003" x2="59767" y2="52875"/>
                        <a14:foregroundMark x1="50206" y1="28435" x2="56271" y2="28674"/>
                        <a14:foregroundMark x1="57162" y1="33546" x2="56648" y2="29393"/>
                        <a14:foregroundMark x1="57300" y1="29872" x2="57745" y2="32428"/>
                        <a14:foregroundMark x1="57882" y1="32987" x2="58328" y2="34026"/>
                        <a14:foregroundMark x1="58293" y1="33466" x2="57300" y2="31949"/>
                        <a14:foregroundMark x1="57437" y1="33706" x2="57882" y2="30351"/>
                        <a14:foregroundMark x1="49417" y1="29073" x2="45236" y2="28594"/>
                        <a14:foregroundMark x1="48938" y1="28914" x2="47293" y2="2603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635" t="25663" r="39624" b="28383"/>
          <a:stretch/>
        </p:blipFill>
        <p:spPr bwMode="auto">
          <a:xfrm>
            <a:off x="7113558" y="971093"/>
            <a:ext cx="881972" cy="94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XPECTATIVAS, UN EJERCICIO DE RESPONSABILIDAD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0"/>
          <a:stretch/>
        </p:blipFill>
        <p:spPr bwMode="auto">
          <a:xfrm>
            <a:off x="10445750" y="599470"/>
            <a:ext cx="1746250" cy="114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VALORES MORALES - ÉTICA VIRTUAL YESENIA SÁNCHEZ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0683" y="3073486"/>
            <a:ext cx="1477337" cy="140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Pin en Dibujos"/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628"/>
          <a:stretch/>
        </p:blipFill>
        <p:spPr bwMode="auto">
          <a:xfrm>
            <a:off x="10050268" y="5866051"/>
            <a:ext cx="2165962" cy="109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Programa de educación preescolar 200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9836">
            <a:off x="6591472" y="4700541"/>
            <a:ext cx="1208563" cy="906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CuadroTexto 57"/>
          <p:cNvSpPr txBox="1"/>
          <p:nvPr/>
        </p:nvSpPr>
        <p:spPr>
          <a:xfrm>
            <a:off x="8346904" y="3072204"/>
            <a:ext cx="3162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chemeClr val="accent2"/>
                </a:solidFill>
              </a:rPr>
              <a:t>Del proceso educativo </a:t>
            </a:r>
            <a:endParaRPr lang="es-MX" sz="2400" b="1" dirty="0" smtClean="0">
              <a:solidFill>
                <a:schemeClr val="accent2"/>
              </a:solidFill>
            </a:endParaRPr>
          </a:p>
        </p:txBody>
      </p:sp>
      <p:sp>
        <p:nvSpPr>
          <p:cNvPr id="63" name="Rectángulo 62"/>
          <p:cNvSpPr/>
          <p:nvPr/>
        </p:nvSpPr>
        <p:spPr>
          <a:xfrm>
            <a:off x="4751303" y="2985676"/>
            <a:ext cx="26754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C85FF"/>
                </a:solidFill>
              </a:rPr>
              <a:t>LEY GENERAL DE EDUCACIÓN</a:t>
            </a:r>
            <a:endParaRPr lang="en-US" sz="2400" b="1" dirty="0">
              <a:solidFill>
                <a:srgbClr val="FC85FF"/>
              </a:solidFill>
            </a:endParaRPr>
          </a:p>
        </p:txBody>
      </p:sp>
      <p:sp>
        <p:nvSpPr>
          <p:cNvPr id="62" name="CuadroTexto 61"/>
          <p:cNvSpPr txBox="1"/>
          <p:nvPr/>
        </p:nvSpPr>
        <p:spPr>
          <a:xfrm>
            <a:off x="3635150" y="1380460"/>
            <a:ext cx="297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30"/>
              </a:spcBef>
              <a:spcAft>
                <a:spcPts val="0"/>
              </a:spcAft>
              <a:buSzPts val="950"/>
              <a:tabLst>
                <a:tab pos="810260" algn="l"/>
              </a:tabLst>
            </a:pPr>
            <a:r>
              <a:rPr lang="es-ES" sz="2800" b="1" dirty="0" smtClean="0">
                <a:latin typeface="Verdana" panose="020B0604030504040204" pitchFamily="34" charset="0"/>
                <a:ea typeface="Arial MT"/>
                <a:cs typeface="Arial MT"/>
              </a:rPr>
              <a:t>Capitulo 2</a:t>
            </a:r>
            <a:endParaRPr lang="en-US" sz="2800" b="1" dirty="0">
              <a:latin typeface="Verdana" panose="020B0604030504040204" pitchFamily="34" charset="0"/>
              <a:ea typeface="Arial MT"/>
              <a:cs typeface="Arial MT"/>
            </a:endParaRPr>
          </a:p>
        </p:txBody>
      </p:sp>
      <p:sp>
        <p:nvSpPr>
          <p:cNvPr id="64" name="CuadroTexto 63"/>
          <p:cNvSpPr txBox="1"/>
          <p:nvPr/>
        </p:nvSpPr>
        <p:spPr>
          <a:xfrm>
            <a:off x="8388195" y="-31898"/>
            <a:ext cx="297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30"/>
              </a:spcBef>
              <a:spcAft>
                <a:spcPts val="0"/>
              </a:spcAft>
              <a:buSzPts val="950"/>
              <a:tabLst>
                <a:tab pos="810260" algn="l"/>
              </a:tabLst>
            </a:pPr>
            <a:r>
              <a:rPr lang="es-ES" sz="2800" b="1" dirty="0" smtClean="0">
                <a:latin typeface="Verdana" panose="020B0604030504040204" pitchFamily="34" charset="0"/>
                <a:ea typeface="Arial MT"/>
                <a:cs typeface="Arial MT"/>
              </a:rPr>
              <a:t>Capitulo 3</a:t>
            </a:r>
            <a:endParaRPr lang="en-US" sz="2800" b="1" dirty="0">
              <a:latin typeface="Verdana" panose="020B0604030504040204" pitchFamily="34" charset="0"/>
              <a:ea typeface="Arial MT"/>
              <a:cs typeface="Arial MT"/>
            </a:endParaRPr>
          </a:p>
        </p:txBody>
      </p:sp>
      <p:sp>
        <p:nvSpPr>
          <p:cNvPr id="65" name="CuadroTexto 64"/>
          <p:cNvSpPr txBox="1"/>
          <p:nvPr/>
        </p:nvSpPr>
        <p:spPr>
          <a:xfrm>
            <a:off x="8413502" y="2404123"/>
            <a:ext cx="297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30"/>
              </a:spcBef>
              <a:spcAft>
                <a:spcPts val="0"/>
              </a:spcAft>
              <a:buSzPts val="950"/>
              <a:tabLst>
                <a:tab pos="810260" algn="l"/>
              </a:tabLst>
            </a:pPr>
            <a:r>
              <a:rPr lang="es-ES" sz="2800" b="1" dirty="0" smtClean="0">
                <a:latin typeface="Verdana" panose="020B0604030504040204" pitchFamily="34" charset="0"/>
                <a:ea typeface="Arial MT"/>
                <a:cs typeface="Arial MT"/>
              </a:rPr>
              <a:t>Capitulo 4</a:t>
            </a:r>
            <a:endParaRPr lang="en-US" sz="2800" b="1" dirty="0">
              <a:latin typeface="Verdana" panose="020B0604030504040204" pitchFamily="34" charset="0"/>
              <a:ea typeface="Arial MT"/>
              <a:cs typeface="Arial MT"/>
            </a:endParaRPr>
          </a:p>
        </p:txBody>
      </p:sp>
      <p:sp>
        <p:nvSpPr>
          <p:cNvPr id="66" name="CuadroTexto 65"/>
          <p:cNvSpPr txBox="1"/>
          <p:nvPr/>
        </p:nvSpPr>
        <p:spPr>
          <a:xfrm>
            <a:off x="8324429" y="4407224"/>
            <a:ext cx="297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30"/>
              </a:spcBef>
              <a:spcAft>
                <a:spcPts val="0"/>
              </a:spcAft>
              <a:buSzPts val="950"/>
              <a:tabLst>
                <a:tab pos="810260" algn="l"/>
              </a:tabLst>
            </a:pPr>
            <a:r>
              <a:rPr lang="es-ES" sz="2800" b="1" dirty="0" smtClean="0">
                <a:latin typeface="Verdana" panose="020B0604030504040204" pitchFamily="34" charset="0"/>
                <a:ea typeface="Arial MT"/>
                <a:cs typeface="Arial MT"/>
              </a:rPr>
              <a:t>Capitulo 5</a:t>
            </a:r>
            <a:endParaRPr lang="en-US" sz="2800" b="1" dirty="0">
              <a:latin typeface="Verdana" panose="020B0604030504040204" pitchFamily="34" charset="0"/>
              <a:ea typeface="Arial MT"/>
              <a:cs typeface="Arial MT"/>
            </a:endParaRPr>
          </a:p>
        </p:txBody>
      </p:sp>
      <p:sp>
        <p:nvSpPr>
          <p:cNvPr id="67" name="CuadroTexto 66"/>
          <p:cNvSpPr txBox="1"/>
          <p:nvPr/>
        </p:nvSpPr>
        <p:spPr>
          <a:xfrm>
            <a:off x="1906163" y="6469538"/>
            <a:ext cx="297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30"/>
              </a:spcBef>
              <a:spcAft>
                <a:spcPts val="0"/>
              </a:spcAft>
              <a:buSzPts val="950"/>
              <a:tabLst>
                <a:tab pos="810260" algn="l"/>
              </a:tabLst>
            </a:pPr>
            <a:r>
              <a:rPr lang="es-ES" sz="2800" b="1" dirty="0" smtClean="0">
                <a:latin typeface="Verdana" panose="020B0604030504040204" pitchFamily="34" charset="0"/>
                <a:ea typeface="Arial MT"/>
                <a:cs typeface="Arial MT"/>
              </a:rPr>
              <a:t>Capitulo 6</a:t>
            </a:r>
            <a:endParaRPr lang="en-US" sz="2800" b="1" dirty="0">
              <a:latin typeface="Verdana" panose="020B0604030504040204" pitchFamily="34" charset="0"/>
              <a:ea typeface="Arial MT"/>
              <a:cs typeface="Arial MT"/>
            </a:endParaRPr>
          </a:p>
        </p:txBody>
      </p:sp>
      <p:sp>
        <p:nvSpPr>
          <p:cNvPr id="68" name="CuadroTexto 67"/>
          <p:cNvSpPr txBox="1"/>
          <p:nvPr/>
        </p:nvSpPr>
        <p:spPr>
          <a:xfrm>
            <a:off x="684545" y="4431740"/>
            <a:ext cx="297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30"/>
              </a:spcBef>
              <a:spcAft>
                <a:spcPts val="0"/>
              </a:spcAft>
              <a:buSzPts val="950"/>
              <a:tabLst>
                <a:tab pos="810260" algn="l"/>
              </a:tabLst>
            </a:pPr>
            <a:r>
              <a:rPr lang="es-ES" sz="2800" b="1" dirty="0" smtClean="0">
                <a:latin typeface="Verdana" panose="020B0604030504040204" pitchFamily="34" charset="0"/>
                <a:ea typeface="Arial MT"/>
                <a:cs typeface="Arial MT"/>
              </a:rPr>
              <a:t>Capitulo 7</a:t>
            </a:r>
            <a:endParaRPr lang="en-US" sz="2800" b="1" dirty="0">
              <a:latin typeface="Verdana" panose="020B0604030504040204" pitchFamily="34" charset="0"/>
              <a:ea typeface="Arial MT"/>
              <a:cs typeface="Arial MT"/>
            </a:endParaRPr>
          </a:p>
        </p:txBody>
      </p:sp>
      <p:sp>
        <p:nvSpPr>
          <p:cNvPr id="71" name="Rectángulo redondeado 70"/>
          <p:cNvSpPr/>
          <p:nvPr/>
        </p:nvSpPr>
        <p:spPr>
          <a:xfrm>
            <a:off x="751239" y="2816996"/>
            <a:ext cx="3200400" cy="1590666"/>
          </a:xfrm>
          <a:prstGeom prst="roundRect">
            <a:avLst/>
          </a:prstGeom>
          <a:solidFill>
            <a:srgbClr val="FEC5FF"/>
          </a:solidFill>
          <a:ln>
            <a:solidFill>
              <a:srgbClr val="FC8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9" name="CuadroTexto 68"/>
          <p:cNvSpPr txBox="1"/>
          <p:nvPr/>
        </p:nvSpPr>
        <p:spPr>
          <a:xfrm>
            <a:off x="770111" y="2384753"/>
            <a:ext cx="297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630"/>
              </a:spcBef>
              <a:spcAft>
                <a:spcPts val="0"/>
              </a:spcAft>
              <a:buSzPts val="950"/>
              <a:tabLst>
                <a:tab pos="810260" algn="l"/>
              </a:tabLst>
            </a:pPr>
            <a:r>
              <a:rPr lang="es-ES" sz="2800" b="1" dirty="0" smtClean="0">
                <a:latin typeface="Verdana" panose="020B0604030504040204" pitchFamily="34" charset="0"/>
                <a:ea typeface="Arial MT"/>
                <a:cs typeface="Arial MT"/>
              </a:rPr>
              <a:t>Capitulo 8</a:t>
            </a:r>
            <a:endParaRPr lang="en-US" sz="2800" b="1" dirty="0">
              <a:latin typeface="Verdana" panose="020B0604030504040204" pitchFamily="34" charset="0"/>
              <a:ea typeface="Arial MT"/>
              <a:cs typeface="Arial MT"/>
            </a:endParaRPr>
          </a:p>
        </p:txBody>
      </p:sp>
      <p:grpSp>
        <p:nvGrpSpPr>
          <p:cNvPr id="72" name="Grupo 71"/>
          <p:cNvGrpSpPr/>
          <p:nvPr/>
        </p:nvGrpSpPr>
        <p:grpSpPr>
          <a:xfrm>
            <a:off x="94264" y="2310810"/>
            <a:ext cx="598662" cy="707886"/>
            <a:chOff x="85883" y="275019"/>
            <a:chExt cx="598662" cy="707886"/>
          </a:xfrm>
        </p:grpSpPr>
        <p:sp>
          <p:nvSpPr>
            <p:cNvPr id="73" name="Elipse 72"/>
            <p:cNvSpPr/>
            <p:nvPr/>
          </p:nvSpPr>
          <p:spPr>
            <a:xfrm>
              <a:off x="85883" y="350469"/>
              <a:ext cx="598662" cy="556987"/>
            </a:xfrm>
            <a:prstGeom prst="ellipse">
              <a:avLst/>
            </a:prstGeom>
            <a:solidFill>
              <a:srgbClr val="FC85F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4" name="CuadroTexto 73"/>
            <p:cNvSpPr txBox="1"/>
            <p:nvPr/>
          </p:nvSpPr>
          <p:spPr>
            <a:xfrm>
              <a:off x="159759" y="275019"/>
              <a:ext cx="47432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4000" b="1" dirty="0">
                  <a:solidFill>
                    <a:srgbClr val="FEE5FF"/>
                  </a:solidFill>
                </a:rPr>
                <a:t>8</a:t>
              </a:r>
              <a:endParaRPr lang="es-MX" sz="4000" b="1" dirty="0">
                <a:solidFill>
                  <a:srgbClr val="FEE5FF"/>
                </a:solidFill>
              </a:endParaRPr>
            </a:p>
          </p:txBody>
        </p:sp>
      </p:grpSp>
      <p:sp>
        <p:nvSpPr>
          <p:cNvPr id="75" name="CuadroTexto 74"/>
          <p:cNvSpPr txBox="1"/>
          <p:nvPr/>
        </p:nvSpPr>
        <p:spPr>
          <a:xfrm>
            <a:off x="4502823" y="35355"/>
            <a:ext cx="31739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accent2"/>
                </a:solidFill>
              </a:rPr>
              <a:t>Del federalismo educativo</a:t>
            </a:r>
            <a:endParaRPr lang="es-MX" sz="2800" b="1" dirty="0">
              <a:solidFill>
                <a:schemeClr val="accent2"/>
              </a:solidFill>
            </a:endParaRPr>
          </a:p>
        </p:txBody>
      </p:sp>
      <p:sp>
        <p:nvSpPr>
          <p:cNvPr id="76" name="CuadroTexto 75"/>
          <p:cNvSpPr txBox="1"/>
          <p:nvPr/>
        </p:nvSpPr>
        <p:spPr>
          <a:xfrm>
            <a:off x="8309712" y="573391"/>
            <a:ext cx="20988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accent2"/>
                </a:solidFill>
              </a:rPr>
              <a:t>De la equidad en la educación </a:t>
            </a:r>
            <a:endParaRPr lang="es-MX" sz="2800" b="1" dirty="0">
              <a:solidFill>
                <a:schemeClr val="accent2"/>
              </a:solidFill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8296446" y="5013576"/>
            <a:ext cx="31739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accent2"/>
                </a:solidFill>
              </a:rPr>
              <a:t>De la educación que imparten los particulares</a:t>
            </a:r>
            <a:endParaRPr lang="es-MX" sz="2800" b="1" dirty="0">
              <a:solidFill>
                <a:schemeClr val="accent2"/>
              </a:solidFill>
            </a:endParaRPr>
          </a:p>
        </p:txBody>
      </p:sp>
      <p:sp>
        <p:nvSpPr>
          <p:cNvPr id="78" name="CuadroTexto 77"/>
          <p:cNvSpPr txBox="1"/>
          <p:nvPr/>
        </p:nvSpPr>
        <p:spPr>
          <a:xfrm>
            <a:off x="4582615" y="5359547"/>
            <a:ext cx="31739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accent2"/>
                </a:solidFill>
              </a:rPr>
              <a:t>De la validez oficial de estudios y de la certificación de conocimientos</a:t>
            </a:r>
            <a:endParaRPr lang="es-MX" sz="2400" b="1" dirty="0">
              <a:solidFill>
                <a:schemeClr val="accent2"/>
              </a:solidFill>
            </a:endParaRPr>
          </a:p>
        </p:txBody>
      </p:sp>
      <p:sp>
        <p:nvSpPr>
          <p:cNvPr id="79" name="CuadroTexto 78"/>
          <p:cNvSpPr txBox="1"/>
          <p:nvPr/>
        </p:nvSpPr>
        <p:spPr>
          <a:xfrm>
            <a:off x="789502" y="2992318"/>
            <a:ext cx="31739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accent2"/>
                </a:solidFill>
              </a:rPr>
              <a:t>De las infracciones, las sanciones y el recurso administrativo</a:t>
            </a:r>
            <a:endParaRPr lang="es-MX" sz="2400" b="1" dirty="0">
              <a:solidFill>
                <a:schemeClr val="accent2"/>
              </a:solidFill>
            </a:endParaRPr>
          </a:p>
        </p:txBody>
      </p:sp>
      <p:sp>
        <p:nvSpPr>
          <p:cNvPr id="81" name="CuadroTexto 80"/>
          <p:cNvSpPr txBox="1"/>
          <p:nvPr/>
        </p:nvSpPr>
        <p:spPr>
          <a:xfrm>
            <a:off x="878840" y="5215926"/>
            <a:ext cx="31739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accent2"/>
                </a:solidFill>
              </a:rPr>
              <a:t>De la participación social en la educación</a:t>
            </a:r>
            <a:endParaRPr lang="es-MX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98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0" y="5008"/>
            <a:ext cx="12320337" cy="70585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4074554" y="2759808"/>
            <a:ext cx="4767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u="sng" dirty="0" smtClean="0">
                <a:solidFill>
                  <a:schemeClr val="accent1"/>
                </a:solidFill>
              </a:rPr>
              <a:t>https://youtu.be/RtaHOqPcsWI</a:t>
            </a:r>
            <a:endParaRPr lang="es-MX" sz="2800" u="sng" dirty="0">
              <a:solidFill>
                <a:schemeClr val="accent1"/>
              </a:solidFill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2542084" y="1747486"/>
            <a:ext cx="7831954" cy="805385"/>
          </a:xfrm>
          <a:prstGeom prst="roundRect">
            <a:avLst/>
          </a:prstGeom>
          <a:solidFill>
            <a:srgbClr val="FEC5FF"/>
          </a:solidFill>
          <a:ln>
            <a:solidFill>
              <a:srgbClr val="FC8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4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066019" y="1747486"/>
            <a:ext cx="8784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accent2"/>
                </a:solidFill>
              </a:rPr>
              <a:t>Link de vídeo con la explicación de cada capitulo </a:t>
            </a:r>
            <a:endParaRPr lang="es-MX" sz="28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Grupo De Dibujos Animados De Los Niños Que Están Sonriendo Y Mirando Hacia  Arriba. Ilustraciones Svg, Vectoriales, Clip Art Vectorizado Libre De  Derechos. Image 46515247.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287" y="3489965"/>
            <a:ext cx="5866051" cy="350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6938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90</Words>
  <Application>Microsoft Office PowerPoint</Application>
  <PresentationFormat>Panorámica</PresentationFormat>
  <Paragraphs>27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MT</vt:lpstr>
      <vt:lpstr>Calibri</vt:lpstr>
      <vt:lpstr>Calibri Light</vt:lpstr>
      <vt:lpstr>Verdana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4</cp:revision>
  <dcterms:created xsi:type="dcterms:W3CDTF">2022-05-29T16:07:04Z</dcterms:created>
  <dcterms:modified xsi:type="dcterms:W3CDTF">2022-05-29T16:20:15Z</dcterms:modified>
</cp:coreProperties>
</file>