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05" r:id="rId5"/>
    <p:sldId id="311" r:id="rId6"/>
    <p:sldId id="312" r:id="rId7"/>
    <p:sldId id="314" r:id="rId8"/>
    <p:sldId id="313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FF"/>
    <a:srgbClr val="FFFF99"/>
    <a:srgbClr val="FF99CC"/>
    <a:srgbClr val="CCFF99"/>
    <a:srgbClr val="FF9966"/>
    <a:srgbClr val="CCCCFF"/>
    <a:srgbClr val="FFCC99"/>
    <a:srgbClr val="FFFF71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48049-91F8-4029-8CEA-85132A78B3D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B336E01-C8B4-4A90-87DF-3F2EE44BF99B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Todo individuo tiene derecho a recibir educación </a:t>
          </a:r>
          <a:endParaRPr lang="es-MX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08FCB4FE-C6A8-4676-BCBB-25A843ADB245}" type="parTrans" cxnId="{9B4FBB34-2E4E-4141-94B1-7453473D412A}">
      <dgm:prSet/>
      <dgm:spPr/>
      <dgm:t>
        <a:bodyPr/>
        <a:lstStyle/>
        <a:p>
          <a:endParaRPr lang="es-MX"/>
        </a:p>
      </dgm:t>
    </dgm:pt>
    <dgm:pt modelId="{28FEA904-FA4E-4B5E-9C34-B47DBDFFE2E7}" type="sibTrans" cxnId="{9B4FBB34-2E4E-4141-94B1-7453473D412A}">
      <dgm:prSet/>
      <dgm:spPr/>
      <dgm:t>
        <a:bodyPr/>
        <a:lstStyle/>
        <a:p>
          <a:endParaRPr lang="es-MX"/>
        </a:p>
      </dgm:t>
    </dgm:pt>
    <dgm:pt modelId="{A49E46FA-8C8E-4028-945C-DBF9F2F1E1B7}">
      <dgm:prSet phldrT="[Texto]"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2000" b="1" dirty="0">
              <a:solidFill>
                <a:schemeClr val="accent2">
                  <a:lumMod val="50000"/>
                </a:schemeClr>
              </a:solidFill>
            </a:rPr>
            <a:t>Todos pueden cursas la educación preescolar, primaria y secundaria </a:t>
          </a:r>
          <a:endParaRPr lang="es-MX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F261730B-5D3B-43E4-B50D-2E5743B8007D}" type="parTrans" cxnId="{4ABA5800-A444-483D-971F-7BE9376BEC9C}">
      <dgm:prSet/>
      <dgm:spPr/>
      <dgm:t>
        <a:bodyPr/>
        <a:lstStyle/>
        <a:p>
          <a:endParaRPr lang="es-MX"/>
        </a:p>
      </dgm:t>
    </dgm:pt>
    <dgm:pt modelId="{D0A32052-B89B-4A79-87A3-76BA85F99E71}" type="sibTrans" cxnId="{4ABA5800-A444-483D-971F-7BE9376BEC9C}">
      <dgm:prSet/>
      <dgm:spPr/>
      <dgm:t>
        <a:bodyPr/>
        <a:lstStyle/>
        <a:p>
          <a:endParaRPr lang="es-MX"/>
        </a:p>
      </dgm:t>
    </dgm:pt>
    <dgm:pt modelId="{882EF9BC-75DE-4927-89EC-E36EF2518C8B}">
      <dgm:prSet phldrT="[Texto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s-ES" sz="2000" b="1" dirty="0">
              <a:solidFill>
                <a:schemeClr val="accent3">
                  <a:lumMod val="50000"/>
                </a:schemeClr>
              </a:solidFill>
            </a:rPr>
            <a:t>Educación gratuita </a:t>
          </a:r>
          <a:endParaRPr lang="es-MX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BE5D23EF-FF8F-442E-9CD7-64AB58E2B7DE}" type="parTrans" cxnId="{41D9CB4B-AC46-4B3E-9D13-F894B9316A09}">
      <dgm:prSet/>
      <dgm:spPr/>
      <dgm:t>
        <a:bodyPr/>
        <a:lstStyle/>
        <a:p>
          <a:endParaRPr lang="es-MX"/>
        </a:p>
      </dgm:t>
    </dgm:pt>
    <dgm:pt modelId="{E79FA7E6-D9B4-4D62-8EB6-4D69CD8B6E00}" type="sibTrans" cxnId="{41D9CB4B-AC46-4B3E-9D13-F894B9316A09}">
      <dgm:prSet/>
      <dgm:spPr/>
      <dgm:t>
        <a:bodyPr/>
        <a:lstStyle/>
        <a:p>
          <a:endParaRPr lang="es-MX"/>
        </a:p>
      </dgm:t>
    </dgm:pt>
    <dgm:pt modelId="{08788F19-621F-45EE-B7E6-CC0312FE4EA5}">
      <dgm:prSet phldrT="[Texto]"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s-ES" sz="2000" b="1" dirty="0">
              <a:solidFill>
                <a:schemeClr val="accent4">
                  <a:lumMod val="50000"/>
                </a:schemeClr>
              </a:solidFill>
            </a:rPr>
            <a:t>Educación laica </a:t>
          </a:r>
          <a:endParaRPr lang="es-MX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A0C65E15-5A0A-4F9E-9F85-9B87887BAAD0}" type="parTrans" cxnId="{C111F757-2FA7-4D11-9D14-8856A45E3669}">
      <dgm:prSet/>
      <dgm:spPr/>
      <dgm:t>
        <a:bodyPr/>
        <a:lstStyle/>
        <a:p>
          <a:endParaRPr lang="es-MX"/>
        </a:p>
      </dgm:t>
    </dgm:pt>
    <dgm:pt modelId="{50D1C506-6EA9-4EFE-932A-C241CDA25F36}" type="sibTrans" cxnId="{C111F757-2FA7-4D11-9D14-8856A45E3669}">
      <dgm:prSet/>
      <dgm:spPr/>
      <dgm:t>
        <a:bodyPr/>
        <a:lstStyle/>
        <a:p>
          <a:endParaRPr lang="es-MX"/>
        </a:p>
      </dgm:t>
    </dgm:pt>
    <dgm:pt modelId="{F9E72BE1-128E-4C54-9F38-D331FF586031}">
      <dgm:prSet phldrT="[Texto]" phldr="1"/>
      <dgm:spPr>
        <a:noFill/>
        <a:ln>
          <a:noFill/>
        </a:ln>
      </dgm:spPr>
      <dgm:t>
        <a:bodyPr/>
        <a:lstStyle/>
        <a:p>
          <a:endParaRPr lang="es-MX" dirty="0"/>
        </a:p>
      </dgm:t>
    </dgm:pt>
    <dgm:pt modelId="{2030A35C-DF86-4DD4-B40E-7EF8842C176F}" type="sibTrans" cxnId="{A44C3ECD-EEF9-4712-9807-574E97F3105F}">
      <dgm:prSet/>
      <dgm:spPr/>
      <dgm:t>
        <a:bodyPr/>
        <a:lstStyle/>
        <a:p>
          <a:endParaRPr lang="es-MX"/>
        </a:p>
      </dgm:t>
    </dgm:pt>
    <dgm:pt modelId="{0042FF17-9CB0-4762-8662-6F4E2F49E6A6}" type="parTrans" cxnId="{A44C3ECD-EEF9-4712-9807-574E97F3105F}">
      <dgm:prSet/>
      <dgm:spPr/>
      <dgm:t>
        <a:bodyPr/>
        <a:lstStyle/>
        <a:p>
          <a:endParaRPr lang="es-MX"/>
        </a:p>
      </dgm:t>
    </dgm:pt>
    <dgm:pt modelId="{C7FD39DE-D0FE-4C4C-AD92-9DA74D19BEE5}" type="pres">
      <dgm:prSet presAssocID="{B6448049-91F8-4029-8CEA-85132A78B3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97C0A0-BB4B-4FDC-9BC3-203C3313E8FC}" type="pres">
      <dgm:prSet presAssocID="{F9E72BE1-128E-4C54-9F38-D331FF586031}" presName="centerShape" presStyleLbl="node0" presStyleIdx="0" presStyleCnt="1" custLinFactNeighborX="-1886" custLinFactNeighborY="210"/>
      <dgm:spPr/>
    </dgm:pt>
    <dgm:pt modelId="{0588719D-AAB3-49EA-A784-E1957DDA900F}" type="pres">
      <dgm:prSet presAssocID="{FB336E01-C8B4-4A90-87DF-3F2EE44BF99B}" presName="node" presStyleLbl="node1" presStyleIdx="0" presStyleCnt="4" custScaleX="134290" custScaleY="114530">
        <dgm:presLayoutVars>
          <dgm:bulletEnabled val="1"/>
        </dgm:presLayoutVars>
      </dgm:prSet>
      <dgm:spPr/>
    </dgm:pt>
    <dgm:pt modelId="{445889D1-E41E-4278-9781-139928C34956}" type="pres">
      <dgm:prSet presAssocID="{FB336E01-C8B4-4A90-87DF-3F2EE44BF99B}" presName="dummy" presStyleCnt="0"/>
      <dgm:spPr/>
    </dgm:pt>
    <dgm:pt modelId="{34161353-B088-4FB5-AED7-25B827F58922}" type="pres">
      <dgm:prSet presAssocID="{28FEA904-FA4E-4B5E-9C34-B47DBDFFE2E7}" presName="sibTrans" presStyleLbl="sibTrans2D1" presStyleIdx="0" presStyleCnt="4"/>
      <dgm:spPr/>
    </dgm:pt>
    <dgm:pt modelId="{E4763603-1990-4047-BA48-5C50A0B7E78D}" type="pres">
      <dgm:prSet presAssocID="{A49E46FA-8C8E-4028-945C-DBF9F2F1E1B7}" presName="node" presStyleLbl="node1" presStyleIdx="1" presStyleCnt="4" custScaleX="148863" custScaleY="146992">
        <dgm:presLayoutVars>
          <dgm:bulletEnabled val="1"/>
        </dgm:presLayoutVars>
      </dgm:prSet>
      <dgm:spPr/>
    </dgm:pt>
    <dgm:pt modelId="{CDFD309F-3BC7-45D3-AD60-A712DE397DED}" type="pres">
      <dgm:prSet presAssocID="{A49E46FA-8C8E-4028-945C-DBF9F2F1E1B7}" presName="dummy" presStyleCnt="0"/>
      <dgm:spPr/>
    </dgm:pt>
    <dgm:pt modelId="{2B1A4415-8141-464B-BBCE-90F0D07E1FC9}" type="pres">
      <dgm:prSet presAssocID="{D0A32052-B89B-4A79-87A3-76BA85F99E71}" presName="sibTrans" presStyleLbl="sibTrans2D1" presStyleIdx="1" presStyleCnt="4"/>
      <dgm:spPr/>
    </dgm:pt>
    <dgm:pt modelId="{DE49CC27-F09F-49C8-8E4B-F2B913BFCCDF}" type="pres">
      <dgm:prSet presAssocID="{882EF9BC-75DE-4927-89EC-E36EF2518C8B}" presName="node" presStyleLbl="node1" presStyleIdx="2" presStyleCnt="4" custScaleX="142709" custScaleY="111813">
        <dgm:presLayoutVars>
          <dgm:bulletEnabled val="1"/>
        </dgm:presLayoutVars>
      </dgm:prSet>
      <dgm:spPr/>
    </dgm:pt>
    <dgm:pt modelId="{6D6DB5FC-0B4B-4C17-9260-5C8832C615F2}" type="pres">
      <dgm:prSet presAssocID="{882EF9BC-75DE-4927-89EC-E36EF2518C8B}" presName="dummy" presStyleCnt="0"/>
      <dgm:spPr/>
    </dgm:pt>
    <dgm:pt modelId="{FAAE24DD-0C83-4E94-B764-478187404F8B}" type="pres">
      <dgm:prSet presAssocID="{E79FA7E6-D9B4-4D62-8EB6-4D69CD8B6E00}" presName="sibTrans" presStyleLbl="sibTrans2D1" presStyleIdx="2" presStyleCnt="4"/>
      <dgm:spPr/>
    </dgm:pt>
    <dgm:pt modelId="{BF22E5FD-AF87-4261-AC07-82155FE33246}" type="pres">
      <dgm:prSet presAssocID="{08788F19-621F-45EE-B7E6-CC0312FE4EA5}" presName="node" presStyleLbl="node1" presStyleIdx="3" presStyleCnt="4" custScaleX="134998" custScaleY="114157">
        <dgm:presLayoutVars>
          <dgm:bulletEnabled val="1"/>
        </dgm:presLayoutVars>
      </dgm:prSet>
      <dgm:spPr/>
    </dgm:pt>
    <dgm:pt modelId="{E28926EB-A03B-4C08-8C00-1BEDFEE026E7}" type="pres">
      <dgm:prSet presAssocID="{08788F19-621F-45EE-B7E6-CC0312FE4EA5}" presName="dummy" presStyleCnt="0"/>
      <dgm:spPr/>
    </dgm:pt>
    <dgm:pt modelId="{E7A3EE64-0312-4B1D-B69F-CB7A68EEEBF9}" type="pres">
      <dgm:prSet presAssocID="{50D1C506-6EA9-4EFE-932A-C241CDA25F36}" presName="sibTrans" presStyleLbl="sibTrans2D1" presStyleIdx="3" presStyleCnt="4"/>
      <dgm:spPr/>
    </dgm:pt>
  </dgm:ptLst>
  <dgm:cxnLst>
    <dgm:cxn modelId="{4ABA5800-A444-483D-971F-7BE9376BEC9C}" srcId="{F9E72BE1-128E-4C54-9F38-D331FF586031}" destId="{A49E46FA-8C8E-4028-945C-DBF9F2F1E1B7}" srcOrd="1" destOrd="0" parTransId="{F261730B-5D3B-43E4-B50D-2E5743B8007D}" sibTransId="{D0A32052-B89B-4A79-87A3-76BA85F99E71}"/>
    <dgm:cxn modelId="{BE18EB2A-2DDB-4D30-8654-BD434E99DFD7}" type="presOf" srcId="{50D1C506-6EA9-4EFE-932A-C241CDA25F36}" destId="{E7A3EE64-0312-4B1D-B69F-CB7A68EEEBF9}" srcOrd="0" destOrd="0" presId="urn:microsoft.com/office/officeart/2005/8/layout/radial6"/>
    <dgm:cxn modelId="{7481A32B-50A1-43DE-8E37-A5C440323CEC}" type="presOf" srcId="{882EF9BC-75DE-4927-89EC-E36EF2518C8B}" destId="{DE49CC27-F09F-49C8-8E4B-F2B913BFCCDF}" srcOrd="0" destOrd="0" presId="urn:microsoft.com/office/officeart/2005/8/layout/radial6"/>
    <dgm:cxn modelId="{5268662C-C999-4F9D-9B63-AF8470238258}" type="presOf" srcId="{28FEA904-FA4E-4B5E-9C34-B47DBDFFE2E7}" destId="{34161353-B088-4FB5-AED7-25B827F58922}" srcOrd="0" destOrd="0" presId="urn:microsoft.com/office/officeart/2005/8/layout/radial6"/>
    <dgm:cxn modelId="{9B4FBB34-2E4E-4141-94B1-7453473D412A}" srcId="{F9E72BE1-128E-4C54-9F38-D331FF586031}" destId="{FB336E01-C8B4-4A90-87DF-3F2EE44BF99B}" srcOrd="0" destOrd="0" parTransId="{08FCB4FE-C6A8-4676-BCBB-25A843ADB245}" sibTransId="{28FEA904-FA4E-4B5E-9C34-B47DBDFFE2E7}"/>
    <dgm:cxn modelId="{41D9CB4B-AC46-4B3E-9D13-F894B9316A09}" srcId="{F9E72BE1-128E-4C54-9F38-D331FF586031}" destId="{882EF9BC-75DE-4927-89EC-E36EF2518C8B}" srcOrd="2" destOrd="0" parTransId="{BE5D23EF-FF8F-442E-9CD7-64AB58E2B7DE}" sibTransId="{E79FA7E6-D9B4-4D62-8EB6-4D69CD8B6E00}"/>
    <dgm:cxn modelId="{E3B78970-8A0D-4529-832D-6F3852637AFF}" type="presOf" srcId="{A49E46FA-8C8E-4028-945C-DBF9F2F1E1B7}" destId="{E4763603-1990-4047-BA48-5C50A0B7E78D}" srcOrd="0" destOrd="0" presId="urn:microsoft.com/office/officeart/2005/8/layout/radial6"/>
    <dgm:cxn modelId="{C111F757-2FA7-4D11-9D14-8856A45E3669}" srcId="{F9E72BE1-128E-4C54-9F38-D331FF586031}" destId="{08788F19-621F-45EE-B7E6-CC0312FE4EA5}" srcOrd="3" destOrd="0" parTransId="{A0C65E15-5A0A-4F9E-9F85-9B87887BAAD0}" sibTransId="{50D1C506-6EA9-4EFE-932A-C241CDA25F36}"/>
    <dgm:cxn modelId="{5C4A3F7A-4B50-49FE-8947-FDAE6DE2EAA7}" type="presOf" srcId="{08788F19-621F-45EE-B7E6-CC0312FE4EA5}" destId="{BF22E5FD-AF87-4261-AC07-82155FE33246}" srcOrd="0" destOrd="0" presId="urn:microsoft.com/office/officeart/2005/8/layout/radial6"/>
    <dgm:cxn modelId="{95C89582-BBF2-41D4-8D96-173B9F84E1FB}" type="presOf" srcId="{FB336E01-C8B4-4A90-87DF-3F2EE44BF99B}" destId="{0588719D-AAB3-49EA-A784-E1957DDA900F}" srcOrd="0" destOrd="0" presId="urn:microsoft.com/office/officeart/2005/8/layout/radial6"/>
    <dgm:cxn modelId="{55846B86-7C73-4D83-BEB0-F61192055873}" type="presOf" srcId="{E79FA7E6-D9B4-4D62-8EB6-4D69CD8B6E00}" destId="{FAAE24DD-0C83-4E94-B764-478187404F8B}" srcOrd="0" destOrd="0" presId="urn:microsoft.com/office/officeart/2005/8/layout/radial6"/>
    <dgm:cxn modelId="{130368AA-D65C-4FBD-AEF0-C1069A31782E}" type="presOf" srcId="{F9E72BE1-128E-4C54-9F38-D331FF586031}" destId="{A097C0A0-BB4B-4FDC-9BC3-203C3313E8FC}" srcOrd="0" destOrd="0" presId="urn:microsoft.com/office/officeart/2005/8/layout/radial6"/>
    <dgm:cxn modelId="{F74803BC-0551-4C54-A26C-2BF1262283DE}" type="presOf" srcId="{B6448049-91F8-4029-8CEA-85132A78B3D6}" destId="{C7FD39DE-D0FE-4C4C-AD92-9DA74D19BEE5}" srcOrd="0" destOrd="0" presId="urn:microsoft.com/office/officeart/2005/8/layout/radial6"/>
    <dgm:cxn modelId="{A44C3ECD-EEF9-4712-9807-574E97F3105F}" srcId="{B6448049-91F8-4029-8CEA-85132A78B3D6}" destId="{F9E72BE1-128E-4C54-9F38-D331FF586031}" srcOrd="0" destOrd="0" parTransId="{0042FF17-9CB0-4762-8662-6F4E2F49E6A6}" sibTransId="{2030A35C-DF86-4DD4-B40E-7EF8842C176F}"/>
    <dgm:cxn modelId="{E43D73EB-72A7-44D6-B012-4541F67C2A6D}" type="presOf" srcId="{D0A32052-B89B-4A79-87A3-76BA85F99E71}" destId="{2B1A4415-8141-464B-BBCE-90F0D07E1FC9}" srcOrd="0" destOrd="0" presId="urn:microsoft.com/office/officeart/2005/8/layout/radial6"/>
    <dgm:cxn modelId="{1AB04727-1228-4763-B0C1-9CEB52A3A628}" type="presParOf" srcId="{C7FD39DE-D0FE-4C4C-AD92-9DA74D19BEE5}" destId="{A097C0A0-BB4B-4FDC-9BC3-203C3313E8FC}" srcOrd="0" destOrd="0" presId="urn:microsoft.com/office/officeart/2005/8/layout/radial6"/>
    <dgm:cxn modelId="{6E31FD25-FDD2-4549-9CE4-8AD3EAB0267C}" type="presParOf" srcId="{C7FD39DE-D0FE-4C4C-AD92-9DA74D19BEE5}" destId="{0588719D-AAB3-49EA-A784-E1957DDA900F}" srcOrd="1" destOrd="0" presId="urn:microsoft.com/office/officeart/2005/8/layout/radial6"/>
    <dgm:cxn modelId="{0C62B833-E497-4046-9490-3025B18BE2C9}" type="presParOf" srcId="{C7FD39DE-D0FE-4C4C-AD92-9DA74D19BEE5}" destId="{445889D1-E41E-4278-9781-139928C34956}" srcOrd="2" destOrd="0" presId="urn:microsoft.com/office/officeart/2005/8/layout/radial6"/>
    <dgm:cxn modelId="{EEFDD787-6C49-4D65-8C94-49456E8F7104}" type="presParOf" srcId="{C7FD39DE-D0FE-4C4C-AD92-9DA74D19BEE5}" destId="{34161353-B088-4FB5-AED7-25B827F58922}" srcOrd="3" destOrd="0" presId="urn:microsoft.com/office/officeart/2005/8/layout/radial6"/>
    <dgm:cxn modelId="{A249DE40-2C81-4E09-BC7C-A4975FAA30BF}" type="presParOf" srcId="{C7FD39DE-D0FE-4C4C-AD92-9DA74D19BEE5}" destId="{E4763603-1990-4047-BA48-5C50A0B7E78D}" srcOrd="4" destOrd="0" presId="urn:microsoft.com/office/officeart/2005/8/layout/radial6"/>
    <dgm:cxn modelId="{E4696F53-A4F3-4383-9A5C-17D413868334}" type="presParOf" srcId="{C7FD39DE-D0FE-4C4C-AD92-9DA74D19BEE5}" destId="{CDFD309F-3BC7-45D3-AD60-A712DE397DED}" srcOrd="5" destOrd="0" presId="urn:microsoft.com/office/officeart/2005/8/layout/radial6"/>
    <dgm:cxn modelId="{C0343CDC-D458-4C6A-A4A0-CDC901242702}" type="presParOf" srcId="{C7FD39DE-D0FE-4C4C-AD92-9DA74D19BEE5}" destId="{2B1A4415-8141-464B-BBCE-90F0D07E1FC9}" srcOrd="6" destOrd="0" presId="urn:microsoft.com/office/officeart/2005/8/layout/radial6"/>
    <dgm:cxn modelId="{EC3B3E54-270D-447C-9C99-D1C36006A479}" type="presParOf" srcId="{C7FD39DE-D0FE-4C4C-AD92-9DA74D19BEE5}" destId="{DE49CC27-F09F-49C8-8E4B-F2B913BFCCDF}" srcOrd="7" destOrd="0" presId="urn:microsoft.com/office/officeart/2005/8/layout/radial6"/>
    <dgm:cxn modelId="{61107040-E9A7-439F-B373-0039F6B9336F}" type="presParOf" srcId="{C7FD39DE-D0FE-4C4C-AD92-9DA74D19BEE5}" destId="{6D6DB5FC-0B4B-4C17-9260-5C8832C615F2}" srcOrd="8" destOrd="0" presId="urn:microsoft.com/office/officeart/2005/8/layout/radial6"/>
    <dgm:cxn modelId="{BF1832B8-3A6A-499D-AE87-911F06F99EE7}" type="presParOf" srcId="{C7FD39DE-D0FE-4C4C-AD92-9DA74D19BEE5}" destId="{FAAE24DD-0C83-4E94-B764-478187404F8B}" srcOrd="9" destOrd="0" presId="urn:microsoft.com/office/officeart/2005/8/layout/radial6"/>
    <dgm:cxn modelId="{EE9A731F-70CC-4CE6-A691-CBC9E7125AEA}" type="presParOf" srcId="{C7FD39DE-D0FE-4C4C-AD92-9DA74D19BEE5}" destId="{BF22E5FD-AF87-4261-AC07-82155FE33246}" srcOrd="10" destOrd="0" presId="urn:microsoft.com/office/officeart/2005/8/layout/radial6"/>
    <dgm:cxn modelId="{727C52C3-6AD5-469F-9477-6EDDB4683B45}" type="presParOf" srcId="{C7FD39DE-D0FE-4C4C-AD92-9DA74D19BEE5}" destId="{E28926EB-A03B-4C08-8C00-1BEDFEE026E7}" srcOrd="11" destOrd="0" presId="urn:microsoft.com/office/officeart/2005/8/layout/radial6"/>
    <dgm:cxn modelId="{06C1B2B3-26DF-4B1C-9D10-0910247E9EB1}" type="presParOf" srcId="{C7FD39DE-D0FE-4C4C-AD92-9DA74D19BEE5}" destId="{E7A3EE64-0312-4B1D-B69F-CB7A68EEEBF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1565D-6C93-4887-9967-D22C6C1B81E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D20833E-A2AB-4918-A551-651477174670}">
      <dgm:prSet phldrT="[Texto]"/>
      <dgm:spPr>
        <a:solidFill>
          <a:srgbClr val="FFFF99"/>
        </a:solidFill>
        <a:ln>
          <a:noFill/>
        </a:ln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Infracciones a quienes prestan servicio educativo </a:t>
          </a:r>
        </a:p>
      </dgm:t>
    </dgm:pt>
    <dgm:pt modelId="{D0F235D0-4838-4462-9874-B28C1DDF1937}" type="parTrans" cxnId="{68677B07-8CF2-4FAA-BBCB-3E7E75CED1F6}">
      <dgm:prSet/>
      <dgm:spPr/>
      <dgm:t>
        <a:bodyPr/>
        <a:lstStyle/>
        <a:p>
          <a:endParaRPr lang="es-MX"/>
        </a:p>
      </dgm:t>
    </dgm:pt>
    <dgm:pt modelId="{4227FEA5-1680-4BCD-816C-0860A20A72AC}" type="sibTrans" cxnId="{68677B07-8CF2-4FAA-BBCB-3E7E75CED1F6}">
      <dgm:prSet/>
      <dgm:spPr/>
      <dgm:t>
        <a:bodyPr/>
        <a:lstStyle/>
        <a:p>
          <a:endParaRPr lang="es-MX"/>
        </a:p>
      </dgm:t>
    </dgm:pt>
    <dgm:pt modelId="{6B3C3CC5-782E-4DFB-B000-0D7298A84B2D}">
      <dgm:prSet phldrT="[Texto]" custT="1"/>
      <dgm:spPr>
        <a:solidFill>
          <a:srgbClr val="CCCCFF"/>
        </a:solidFill>
        <a:ln>
          <a:noFill/>
        </a:ln>
      </dgm:spPr>
      <dgm:t>
        <a:bodyPr/>
        <a:lstStyle/>
        <a:p>
          <a:r>
            <a:rPr lang="es-MX" sz="1800" b="1" dirty="0">
              <a:solidFill>
                <a:schemeClr val="bg1"/>
              </a:solidFill>
            </a:rPr>
            <a:t>suspender clases</a:t>
          </a:r>
          <a:r>
            <a:rPr lang="es-ES" sz="1800" b="1" dirty="0">
              <a:solidFill>
                <a:schemeClr val="bg1"/>
              </a:solidFill>
            </a:rPr>
            <a:t>,</a:t>
          </a:r>
          <a:r>
            <a:rPr lang="es-MX" sz="1800" b="1" dirty="0">
              <a:solidFill>
                <a:schemeClr val="bg1"/>
              </a:solidFill>
            </a:rPr>
            <a:t>no autoriza</a:t>
          </a:r>
          <a:r>
            <a:rPr lang="es-ES" sz="1800" b="1" dirty="0">
              <a:solidFill>
                <a:schemeClr val="bg1"/>
              </a:solidFill>
            </a:rPr>
            <a:t>da</a:t>
          </a:r>
          <a:endParaRPr lang="es-MX" sz="1800" b="1" dirty="0">
            <a:solidFill>
              <a:schemeClr val="bg1"/>
            </a:solidFill>
          </a:endParaRPr>
        </a:p>
      </dgm:t>
    </dgm:pt>
    <dgm:pt modelId="{F2BE69BD-E5FC-4474-8AA6-9868BF54CDE4}" type="parTrans" cxnId="{E6FE10AF-1829-4E67-A91E-160958C2BB60}">
      <dgm:prSet/>
      <dgm:spPr/>
      <dgm:t>
        <a:bodyPr/>
        <a:lstStyle/>
        <a:p>
          <a:endParaRPr lang="es-MX"/>
        </a:p>
      </dgm:t>
    </dgm:pt>
    <dgm:pt modelId="{3B25FDB1-DBCB-4C62-8D78-370216D59DB2}" type="sibTrans" cxnId="{E6FE10AF-1829-4E67-A91E-160958C2BB60}">
      <dgm:prSet/>
      <dgm:spPr>
        <a:solidFill>
          <a:srgbClr val="FF3399"/>
        </a:solidFill>
      </dgm:spPr>
      <dgm:t>
        <a:bodyPr/>
        <a:lstStyle/>
        <a:p>
          <a:endParaRPr lang="es-MX"/>
        </a:p>
      </dgm:t>
    </dgm:pt>
    <dgm:pt modelId="{419D1DBB-6287-4F7D-907E-BDFB20D42F37}">
      <dgm:prSet phldrT="[Texto]" custT="1"/>
      <dgm:spPr>
        <a:solidFill>
          <a:srgbClr val="FF9966"/>
        </a:solidFill>
        <a:ln>
          <a:noFill/>
        </a:ln>
      </dgm:spPr>
      <dgm:t>
        <a:bodyPr/>
        <a:lstStyle/>
        <a:p>
          <a:r>
            <a:rPr lang="es-MX" sz="1800" b="1" dirty="0">
              <a:solidFill>
                <a:schemeClr val="bg1"/>
              </a:solidFill>
            </a:rPr>
            <a:t>utilizar libros de texto</a:t>
          </a:r>
          <a:r>
            <a:rPr lang="es-ES" sz="1800" b="1" dirty="0">
              <a:solidFill>
                <a:schemeClr val="bg1"/>
              </a:solidFill>
            </a:rPr>
            <a:t>,</a:t>
          </a:r>
          <a:r>
            <a:rPr lang="es-MX" sz="1800" b="1" dirty="0">
              <a:solidFill>
                <a:schemeClr val="bg1"/>
              </a:solidFill>
            </a:rPr>
            <a:t>que la Secretaría no autorice </a:t>
          </a:r>
        </a:p>
      </dgm:t>
    </dgm:pt>
    <dgm:pt modelId="{E0B5DA4D-8D06-4636-92A8-6198A56728A3}" type="parTrans" cxnId="{A655FBD5-B73B-4789-8C53-D80F76AF4B50}">
      <dgm:prSet/>
      <dgm:spPr/>
      <dgm:t>
        <a:bodyPr/>
        <a:lstStyle/>
        <a:p>
          <a:endParaRPr lang="es-MX"/>
        </a:p>
      </dgm:t>
    </dgm:pt>
    <dgm:pt modelId="{7E2FE906-F2B0-4BE7-A7DF-EAD167917835}" type="sibTrans" cxnId="{A655FBD5-B73B-4789-8C53-D80F76AF4B50}">
      <dgm:prSet/>
      <dgm:spPr>
        <a:solidFill>
          <a:srgbClr val="FF3399"/>
        </a:solidFill>
      </dgm:spPr>
      <dgm:t>
        <a:bodyPr/>
        <a:lstStyle/>
        <a:p>
          <a:endParaRPr lang="es-MX"/>
        </a:p>
      </dgm:t>
    </dgm:pt>
    <dgm:pt modelId="{5BB35345-98F7-4AFB-A061-48BB8E8600C7}">
      <dgm:prSet phldrT="[Texto]" custT="1"/>
      <dgm:spPr>
        <a:solidFill>
          <a:srgbClr val="CCFF99"/>
        </a:solidFill>
        <a:ln>
          <a:noFill/>
        </a:ln>
      </dgm:spPr>
      <dgm:t>
        <a:bodyPr/>
        <a:lstStyle/>
        <a:p>
          <a:pPr>
            <a:buNone/>
          </a:pPr>
          <a:r>
            <a:rPr lang="es-MX" sz="1800" b="1" dirty="0">
              <a:solidFill>
                <a:schemeClr val="bg1"/>
              </a:solidFill>
            </a:rPr>
            <a:t>Sanciones</a:t>
          </a:r>
          <a:r>
            <a:rPr lang="es-ES" sz="1800" b="1" dirty="0">
              <a:solidFill>
                <a:schemeClr val="bg1"/>
              </a:solidFill>
            </a:rPr>
            <a:t>:</a:t>
          </a:r>
        </a:p>
        <a:p>
          <a:pPr>
            <a:buFont typeface="Arial" panose="020B0604020202020204" pitchFamily="34" charset="0"/>
            <a:buChar char="•"/>
          </a:pPr>
          <a:r>
            <a:rPr lang="es-MX" sz="1800" b="1" dirty="0">
              <a:solidFill>
                <a:schemeClr val="bg1"/>
              </a:solidFill>
            </a:rPr>
            <a:t>- retiro del reconocimiento de validez oficial </a:t>
          </a:r>
          <a:endParaRPr lang="es-ES" sz="1800" b="1" dirty="0">
            <a:solidFill>
              <a:schemeClr val="bg1"/>
            </a:solidFill>
          </a:endParaRPr>
        </a:p>
        <a:p>
          <a:pPr>
            <a:buNone/>
          </a:pPr>
          <a:r>
            <a:rPr lang="es-MX" sz="1800" b="1" dirty="0">
              <a:solidFill>
                <a:schemeClr val="bg1"/>
              </a:solidFill>
            </a:rPr>
            <a:t>- multa hasta por el equivalente a 5000 veces el salario mínimo </a:t>
          </a:r>
        </a:p>
      </dgm:t>
    </dgm:pt>
    <dgm:pt modelId="{854960C1-4D31-4497-BC9A-4A838F73E5C3}" type="parTrans" cxnId="{524EA335-53BB-4FDE-B09E-BFDB5A877C6E}">
      <dgm:prSet/>
      <dgm:spPr/>
      <dgm:t>
        <a:bodyPr/>
        <a:lstStyle/>
        <a:p>
          <a:endParaRPr lang="es-MX"/>
        </a:p>
      </dgm:t>
    </dgm:pt>
    <dgm:pt modelId="{A4F5965A-E05A-4B96-9AAF-BB783C1834D1}" type="sibTrans" cxnId="{524EA335-53BB-4FDE-B09E-BFDB5A877C6E}">
      <dgm:prSet/>
      <dgm:spPr>
        <a:solidFill>
          <a:srgbClr val="FF3399"/>
        </a:solidFill>
      </dgm:spPr>
      <dgm:t>
        <a:bodyPr/>
        <a:lstStyle/>
        <a:p>
          <a:endParaRPr lang="es-MX"/>
        </a:p>
      </dgm:t>
    </dgm:pt>
    <dgm:pt modelId="{5C78794F-5916-40D4-ADFF-9C875C7209B7}">
      <dgm:prSet phldrT="[Texto]" custT="1"/>
      <dgm:spPr>
        <a:solidFill>
          <a:srgbClr val="FF99CC"/>
        </a:solidFill>
        <a:ln>
          <a:noFill/>
        </a:ln>
      </dgm:spPr>
      <dgm:t>
        <a:bodyPr/>
        <a:lstStyle/>
        <a:p>
          <a:r>
            <a:rPr lang="es-MX" sz="1800" b="1" dirty="0">
              <a:solidFill>
                <a:schemeClr val="bg1"/>
              </a:solidFill>
            </a:rPr>
            <a:t>expedir certificados</a:t>
          </a:r>
          <a:r>
            <a:rPr lang="es-ES" sz="1800" b="1" dirty="0">
              <a:solidFill>
                <a:schemeClr val="bg1"/>
              </a:solidFill>
            </a:rPr>
            <a:t>,</a:t>
          </a:r>
          <a:r>
            <a:rPr lang="es-MX" sz="1800" b="1" dirty="0">
              <a:solidFill>
                <a:schemeClr val="bg1"/>
              </a:solidFill>
            </a:rPr>
            <a:t>a quienes no cumplan los requisitos aplicable</a:t>
          </a:r>
          <a:r>
            <a:rPr lang="es-ES" sz="1800" b="1" dirty="0">
              <a:solidFill>
                <a:schemeClr val="bg1"/>
              </a:solidFill>
            </a:rPr>
            <a:t>s</a:t>
          </a:r>
          <a:endParaRPr lang="es-MX" sz="1800" b="1" dirty="0">
            <a:solidFill>
              <a:schemeClr val="bg1"/>
            </a:solidFill>
          </a:endParaRPr>
        </a:p>
      </dgm:t>
    </dgm:pt>
    <dgm:pt modelId="{2EC9EF91-07F2-4959-8351-44C9BD5A32BC}" type="parTrans" cxnId="{E3C080D7-9D9B-4D2F-90E1-D51E6867021B}">
      <dgm:prSet/>
      <dgm:spPr/>
      <dgm:t>
        <a:bodyPr/>
        <a:lstStyle/>
        <a:p>
          <a:endParaRPr lang="es-MX"/>
        </a:p>
      </dgm:t>
    </dgm:pt>
    <dgm:pt modelId="{E9A9962A-7A9D-49AE-8BB1-606104139458}" type="sibTrans" cxnId="{E3C080D7-9D9B-4D2F-90E1-D51E6867021B}">
      <dgm:prSet/>
      <dgm:spPr>
        <a:solidFill>
          <a:srgbClr val="FF3399"/>
        </a:solidFill>
      </dgm:spPr>
      <dgm:t>
        <a:bodyPr/>
        <a:lstStyle/>
        <a:p>
          <a:endParaRPr lang="es-MX"/>
        </a:p>
      </dgm:t>
    </dgm:pt>
    <dgm:pt modelId="{F7DF2514-502E-47ED-B255-CD130FE3BA9F}" type="pres">
      <dgm:prSet presAssocID="{1CA1565D-6C93-4887-9967-D22C6C1B81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FEF4E5-5F38-4D93-B6BD-05F6543D5406}" type="pres">
      <dgm:prSet presAssocID="{0D20833E-A2AB-4918-A551-651477174670}" presName="centerShape" presStyleLbl="node0" presStyleIdx="0" presStyleCnt="1" custScaleX="89183" custScaleY="83601"/>
      <dgm:spPr/>
    </dgm:pt>
    <dgm:pt modelId="{F88AB6A7-D5F9-4F85-AAD6-BEFB3C791B1E}" type="pres">
      <dgm:prSet presAssocID="{6B3C3CC5-782E-4DFB-B000-0D7298A84B2D}" presName="node" presStyleLbl="node1" presStyleIdx="0" presStyleCnt="4" custScaleX="117860" custScaleY="100043">
        <dgm:presLayoutVars>
          <dgm:bulletEnabled val="1"/>
        </dgm:presLayoutVars>
      </dgm:prSet>
      <dgm:spPr/>
    </dgm:pt>
    <dgm:pt modelId="{78E39FB6-900A-4803-AC14-BC91A2B6B102}" type="pres">
      <dgm:prSet presAssocID="{6B3C3CC5-782E-4DFB-B000-0D7298A84B2D}" presName="dummy" presStyleCnt="0"/>
      <dgm:spPr/>
    </dgm:pt>
    <dgm:pt modelId="{3B5923D1-313E-48A3-959D-23EB76928AAD}" type="pres">
      <dgm:prSet presAssocID="{3B25FDB1-DBCB-4C62-8D78-370216D59DB2}" presName="sibTrans" presStyleLbl="sibTrans2D1" presStyleIdx="0" presStyleCnt="4"/>
      <dgm:spPr/>
    </dgm:pt>
    <dgm:pt modelId="{686F2980-5CB0-4D9A-89EE-0099CD7D3060}" type="pres">
      <dgm:prSet presAssocID="{419D1DBB-6287-4F7D-907E-BDFB20D42F37}" presName="node" presStyleLbl="node1" presStyleIdx="1" presStyleCnt="4" custScaleX="118499" custScaleY="101829">
        <dgm:presLayoutVars>
          <dgm:bulletEnabled val="1"/>
        </dgm:presLayoutVars>
      </dgm:prSet>
      <dgm:spPr/>
    </dgm:pt>
    <dgm:pt modelId="{C0B04E5C-4B32-4937-AA32-4098DB0E99E0}" type="pres">
      <dgm:prSet presAssocID="{419D1DBB-6287-4F7D-907E-BDFB20D42F37}" presName="dummy" presStyleCnt="0"/>
      <dgm:spPr/>
    </dgm:pt>
    <dgm:pt modelId="{85DA7ED8-8C5E-45B9-AA5D-78B66E588F8C}" type="pres">
      <dgm:prSet presAssocID="{7E2FE906-F2B0-4BE7-A7DF-EAD167917835}" presName="sibTrans" presStyleLbl="sibTrans2D1" presStyleIdx="1" presStyleCnt="4"/>
      <dgm:spPr/>
    </dgm:pt>
    <dgm:pt modelId="{5F8ED620-9DE4-4162-9363-34D501766FBE}" type="pres">
      <dgm:prSet presAssocID="{5BB35345-98F7-4AFB-A061-48BB8E8600C7}" presName="node" presStyleLbl="node1" presStyleIdx="2" presStyleCnt="4" custScaleX="227104" custScaleY="109977">
        <dgm:presLayoutVars>
          <dgm:bulletEnabled val="1"/>
        </dgm:presLayoutVars>
      </dgm:prSet>
      <dgm:spPr/>
    </dgm:pt>
    <dgm:pt modelId="{1786E3F8-9AC6-40D1-A765-C8F64F920057}" type="pres">
      <dgm:prSet presAssocID="{5BB35345-98F7-4AFB-A061-48BB8E8600C7}" presName="dummy" presStyleCnt="0"/>
      <dgm:spPr/>
    </dgm:pt>
    <dgm:pt modelId="{C5B35DAB-592D-4B88-95E4-929B97886E36}" type="pres">
      <dgm:prSet presAssocID="{A4F5965A-E05A-4B96-9AAF-BB783C1834D1}" presName="sibTrans" presStyleLbl="sibTrans2D1" presStyleIdx="2" presStyleCnt="4"/>
      <dgm:spPr/>
    </dgm:pt>
    <dgm:pt modelId="{6811D9E6-FE19-4273-8BAD-B6037DBEF894}" type="pres">
      <dgm:prSet presAssocID="{5C78794F-5916-40D4-ADFF-9C875C7209B7}" presName="node" presStyleLbl="node1" presStyleIdx="3" presStyleCnt="4" custScaleX="134265" custScaleY="126806">
        <dgm:presLayoutVars>
          <dgm:bulletEnabled val="1"/>
        </dgm:presLayoutVars>
      </dgm:prSet>
      <dgm:spPr/>
    </dgm:pt>
    <dgm:pt modelId="{70069D01-A994-48FA-B859-FAD4FBE286F8}" type="pres">
      <dgm:prSet presAssocID="{5C78794F-5916-40D4-ADFF-9C875C7209B7}" presName="dummy" presStyleCnt="0"/>
      <dgm:spPr/>
    </dgm:pt>
    <dgm:pt modelId="{E3D82B08-4FB8-419B-B442-95C13AC224D8}" type="pres">
      <dgm:prSet presAssocID="{E9A9962A-7A9D-49AE-8BB1-606104139458}" presName="sibTrans" presStyleLbl="sibTrans2D1" presStyleIdx="3" presStyleCnt="4"/>
      <dgm:spPr/>
    </dgm:pt>
  </dgm:ptLst>
  <dgm:cxnLst>
    <dgm:cxn modelId="{68677B07-8CF2-4FAA-BBCB-3E7E75CED1F6}" srcId="{1CA1565D-6C93-4887-9967-D22C6C1B81E7}" destId="{0D20833E-A2AB-4918-A551-651477174670}" srcOrd="0" destOrd="0" parTransId="{D0F235D0-4838-4462-9874-B28C1DDF1937}" sibTransId="{4227FEA5-1680-4BCD-816C-0860A20A72AC}"/>
    <dgm:cxn modelId="{3AA13129-01B5-4D88-A11F-19D936A42251}" type="presOf" srcId="{3B25FDB1-DBCB-4C62-8D78-370216D59DB2}" destId="{3B5923D1-313E-48A3-959D-23EB76928AAD}" srcOrd="0" destOrd="0" presId="urn:microsoft.com/office/officeart/2005/8/layout/radial6"/>
    <dgm:cxn modelId="{BA062931-F85C-4E64-B031-00B25CF97AF9}" type="presOf" srcId="{5C78794F-5916-40D4-ADFF-9C875C7209B7}" destId="{6811D9E6-FE19-4273-8BAD-B6037DBEF894}" srcOrd="0" destOrd="0" presId="urn:microsoft.com/office/officeart/2005/8/layout/radial6"/>
    <dgm:cxn modelId="{524EA335-53BB-4FDE-B09E-BFDB5A877C6E}" srcId="{0D20833E-A2AB-4918-A551-651477174670}" destId="{5BB35345-98F7-4AFB-A061-48BB8E8600C7}" srcOrd="2" destOrd="0" parTransId="{854960C1-4D31-4497-BC9A-4A838F73E5C3}" sibTransId="{A4F5965A-E05A-4B96-9AAF-BB783C1834D1}"/>
    <dgm:cxn modelId="{CCAD6847-FDE2-42F7-9AEC-9EC4990BD042}" type="presOf" srcId="{419D1DBB-6287-4F7D-907E-BDFB20D42F37}" destId="{686F2980-5CB0-4D9A-89EE-0099CD7D3060}" srcOrd="0" destOrd="0" presId="urn:microsoft.com/office/officeart/2005/8/layout/radial6"/>
    <dgm:cxn modelId="{F2CAC884-1BF1-41D3-95DD-CD78639B4752}" type="presOf" srcId="{7E2FE906-F2B0-4BE7-A7DF-EAD167917835}" destId="{85DA7ED8-8C5E-45B9-AA5D-78B66E588F8C}" srcOrd="0" destOrd="0" presId="urn:microsoft.com/office/officeart/2005/8/layout/radial6"/>
    <dgm:cxn modelId="{85FC8598-940A-4351-BC95-7D32905F0514}" type="presOf" srcId="{1CA1565D-6C93-4887-9967-D22C6C1B81E7}" destId="{F7DF2514-502E-47ED-B255-CD130FE3BA9F}" srcOrd="0" destOrd="0" presId="urn:microsoft.com/office/officeart/2005/8/layout/radial6"/>
    <dgm:cxn modelId="{E6FE10AF-1829-4E67-A91E-160958C2BB60}" srcId="{0D20833E-A2AB-4918-A551-651477174670}" destId="{6B3C3CC5-782E-4DFB-B000-0D7298A84B2D}" srcOrd="0" destOrd="0" parTransId="{F2BE69BD-E5FC-4474-8AA6-9868BF54CDE4}" sibTransId="{3B25FDB1-DBCB-4C62-8D78-370216D59DB2}"/>
    <dgm:cxn modelId="{EC6879B8-8927-4A92-BCFF-B07F1398D3BA}" type="presOf" srcId="{E9A9962A-7A9D-49AE-8BB1-606104139458}" destId="{E3D82B08-4FB8-419B-B442-95C13AC224D8}" srcOrd="0" destOrd="0" presId="urn:microsoft.com/office/officeart/2005/8/layout/radial6"/>
    <dgm:cxn modelId="{95AE77C8-F2A2-4419-84BC-7971C2BE4AF0}" type="presOf" srcId="{6B3C3CC5-782E-4DFB-B000-0D7298A84B2D}" destId="{F88AB6A7-D5F9-4F85-AAD6-BEFB3C791B1E}" srcOrd="0" destOrd="0" presId="urn:microsoft.com/office/officeart/2005/8/layout/radial6"/>
    <dgm:cxn modelId="{A655FBD5-B73B-4789-8C53-D80F76AF4B50}" srcId="{0D20833E-A2AB-4918-A551-651477174670}" destId="{419D1DBB-6287-4F7D-907E-BDFB20D42F37}" srcOrd="1" destOrd="0" parTransId="{E0B5DA4D-8D06-4636-92A8-6198A56728A3}" sibTransId="{7E2FE906-F2B0-4BE7-A7DF-EAD167917835}"/>
    <dgm:cxn modelId="{E3C080D7-9D9B-4D2F-90E1-D51E6867021B}" srcId="{0D20833E-A2AB-4918-A551-651477174670}" destId="{5C78794F-5916-40D4-ADFF-9C875C7209B7}" srcOrd="3" destOrd="0" parTransId="{2EC9EF91-07F2-4959-8351-44C9BD5A32BC}" sibTransId="{E9A9962A-7A9D-49AE-8BB1-606104139458}"/>
    <dgm:cxn modelId="{9A8C0CE7-DB70-4BFC-878A-DCE614835F91}" type="presOf" srcId="{0D20833E-A2AB-4918-A551-651477174670}" destId="{09FEF4E5-5F38-4D93-B6BD-05F6543D5406}" srcOrd="0" destOrd="0" presId="urn:microsoft.com/office/officeart/2005/8/layout/radial6"/>
    <dgm:cxn modelId="{BCDD53F4-696B-4312-BC0F-1A7EFD85813C}" type="presOf" srcId="{5BB35345-98F7-4AFB-A061-48BB8E8600C7}" destId="{5F8ED620-9DE4-4162-9363-34D501766FBE}" srcOrd="0" destOrd="0" presId="urn:microsoft.com/office/officeart/2005/8/layout/radial6"/>
    <dgm:cxn modelId="{7F4737F7-648A-4D11-B57A-B8EC760EE452}" type="presOf" srcId="{A4F5965A-E05A-4B96-9AAF-BB783C1834D1}" destId="{C5B35DAB-592D-4B88-95E4-929B97886E36}" srcOrd="0" destOrd="0" presId="urn:microsoft.com/office/officeart/2005/8/layout/radial6"/>
    <dgm:cxn modelId="{E7F9F488-5277-4378-9AA1-6F43FC1B8C00}" type="presParOf" srcId="{F7DF2514-502E-47ED-B255-CD130FE3BA9F}" destId="{09FEF4E5-5F38-4D93-B6BD-05F6543D5406}" srcOrd="0" destOrd="0" presId="urn:microsoft.com/office/officeart/2005/8/layout/radial6"/>
    <dgm:cxn modelId="{348CD815-5926-4544-8F8F-2485360484C8}" type="presParOf" srcId="{F7DF2514-502E-47ED-B255-CD130FE3BA9F}" destId="{F88AB6A7-D5F9-4F85-AAD6-BEFB3C791B1E}" srcOrd="1" destOrd="0" presId="urn:microsoft.com/office/officeart/2005/8/layout/radial6"/>
    <dgm:cxn modelId="{07E588DA-F6D9-4DF5-9A76-395D96A5B7C3}" type="presParOf" srcId="{F7DF2514-502E-47ED-B255-CD130FE3BA9F}" destId="{78E39FB6-900A-4803-AC14-BC91A2B6B102}" srcOrd="2" destOrd="0" presId="urn:microsoft.com/office/officeart/2005/8/layout/radial6"/>
    <dgm:cxn modelId="{1CEEA40A-9E81-4304-9CF1-2BB31A6FB4E7}" type="presParOf" srcId="{F7DF2514-502E-47ED-B255-CD130FE3BA9F}" destId="{3B5923D1-313E-48A3-959D-23EB76928AAD}" srcOrd="3" destOrd="0" presId="urn:microsoft.com/office/officeart/2005/8/layout/radial6"/>
    <dgm:cxn modelId="{D2D1B1B7-36D9-49A7-9BA8-E07128952699}" type="presParOf" srcId="{F7DF2514-502E-47ED-B255-CD130FE3BA9F}" destId="{686F2980-5CB0-4D9A-89EE-0099CD7D3060}" srcOrd="4" destOrd="0" presId="urn:microsoft.com/office/officeart/2005/8/layout/radial6"/>
    <dgm:cxn modelId="{135072F1-A047-4557-8990-2EA9154FC878}" type="presParOf" srcId="{F7DF2514-502E-47ED-B255-CD130FE3BA9F}" destId="{C0B04E5C-4B32-4937-AA32-4098DB0E99E0}" srcOrd="5" destOrd="0" presId="urn:microsoft.com/office/officeart/2005/8/layout/radial6"/>
    <dgm:cxn modelId="{6CEBAD2C-B503-462E-9DBE-9D482D6702F7}" type="presParOf" srcId="{F7DF2514-502E-47ED-B255-CD130FE3BA9F}" destId="{85DA7ED8-8C5E-45B9-AA5D-78B66E588F8C}" srcOrd="6" destOrd="0" presId="urn:microsoft.com/office/officeart/2005/8/layout/radial6"/>
    <dgm:cxn modelId="{D47E42CE-F814-467C-BEDF-DBE92C39840A}" type="presParOf" srcId="{F7DF2514-502E-47ED-B255-CD130FE3BA9F}" destId="{5F8ED620-9DE4-4162-9363-34D501766FBE}" srcOrd="7" destOrd="0" presId="urn:microsoft.com/office/officeart/2005/8/layout/radial6"/>
    <dgm:cxn modelId="{DC3690A5-2D63-48B8-BB17-BDEABE741B29}" type="presParOf" srcId="{F7DF2514-502E-47ED-B255-CD130FE3BA9F}" destId="{1786E3F8-9AC6-40D1-A765-C8F64F920057}" srcOrd="8" destOrd="0" presId="urn:microsoft.com/office/officeart/2005/8/layout/radial6"/>
    <dgm:cxn modelId="{AE48C509-34A2-4394-A2F4-7A64D4A14832}" type="presParOf" srcId="{F7DF2514-502E-47ED-B255-CD130FE3BA9F}" destId="{C5B35DAB-592D-4B88-95E4-929B97886E36}" srcOrd="9" destOrd="0" presId="urn:microsoft.com/office/officeart/2005/8/layout/radial6"/>
    <dgm:cxn modelId="{A18CC562-18E1-4C07-AF33-0CC0260D50A4}" type="presParOf" srcId="{F7DF2514-502E-47ED-B255-CD130FE3BA9F}" destId="{6811D9E6-FE19-4273-8BAD-B6037DBEF894}" srcOrd="10" destOrd="0" presId="urn:microsoft.com/office/officeart/2005/8/layout/radial6"/>
    <dgm:cxn modelId="{ABB0BDAB-8968-4A40-8B40-A1F09C7F7EA6}" type="presParOf" srcId="{F7DF2514-502E-47ED-B255-CD130FE3BA9F}" destId="{70069D01-A994-48FA-B859-FAD4FBE286F8}" srcOrd="11" destOrd="0" presId="urn:microsoft.com/office/officeart/2005/8/layout/radial6"/>
    <dgm:cxn modelId="{0037CBAA-F0EA-4693-9334-8BD910626B1D}" type="presParOf" srcId="{F7DF2514-502E-47ED-B255-CD130FE3BA9F}" destId="{E3D82B08-4FB8-419B-B442-95C13AC224D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3EE64-0312-4B1D-B69F-CB7A68EEEBF9}">
      <dsp:nvSpPr>
        <dsp:cNvPr id="0" name=""/>
        <dsp:cNvSpPr/>
      </dsp:nvSpPr>
      <dsp:spPr>
        <a:xfrm>
          <a:off x="2534539" y="753812"/>
          <a:ext cx="4963013" cy="4963013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E24DD-0C83-4E94-B764-478187404F8B}">
      <dsp:nvSpPr>
        <dsp:cNvPr id="0" name=""/>
        <dsp:cNvSpPr/>
      </dsp:nvSpPr>
      <dsp:spPr>
        <a:xfrm>
          <a:off x="2534539" y="753812"/>
          <a:ext cx="4963013" cy="4963013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A4415-8141-464B-BBCE-90F0D07E1FC9}">
      <dsp:nvSpPr>
        <dsp:cNvPr id="0" name=""/>
        <dsp:cNvSpPr/>
      </dsp:nvSpPr>
      <dsp:spPr>
        <a:xfrm>
          <a:off x="2534539" y="753812"/>
          <a:ext cx="4963013" cy="4963013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61353-B088-4FB5-AED7-25B827F58922}">
      <dsp:nvSpPr>
        <dsp:cNvPr id="0" name=""/>
        <dsp:cNvSpPr/>
      </dsp:nvSpPr>
      <dsp:spPr>
        <a:xfrm>
          <a:off x="2534539" y="753812"/>
          <a:ext cx="4963013" cy="4963013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7C0A0-BB4B-4FDC-9BC3-203C3313E8FC}">
      <dsp:nvSpPr>
        <dsp:cNvPr id="0" name=""/>
        <dsp:cNvSpPr/>
      </dsp:nvSpPr>
      <dsp:spPr>
        <a:xfrm>
          <a:off x="3783044" y="2103929"/>
          <a:ext cx="2283140" cy="2283140"/>
        </a:xfrm>
        <a:prstGeom prst="ellipse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400" kern="1200" dirty="0"/>
        </a:p>
      </dsp:txBody>
      <dsp:txXfrm>
        <a:off x="4117402" y="2438287"/>
        <a:ext cx="1614424" cy="1614424"/>
      </dsp:txXfrm>
    </dsp:sp>
    <dsp:sp modelId="{0588719D-AAB3-49EA-A784-E1957DDA900F}">
      <dsp:nvSpPr>
        <dsp:cNvPr id="0" name=""/>
        <dsp:cNvSpPr/>
      </dsp:nvSpPr>
      <dsp:spPr>
        <a:xfrm>
          <a:off x="3942936" y="-103860"/>
          <a:ext cx="2146220" cy="183041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Todo individuo tiene derecho a recibir educación </a:t>
          </a:r>
          <a:endParaRPr lang="es-MX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257243" y="164198"/>
        <a:ext cx="1517606" cy="1294300"/>
      </dsp:txXfrm>
    </dsp:sp>
    <dsp:sp modelId="{E4763603-1990-4047-BA48-5C50A0B7E78D}">
      <dsp:nvSpPr>
        <dsp:cNvPr id="0" name=""/>
        <dsp:cNvSpPr/>
      </dsp:nvSpPr>
      <dsp:spPr>
        <a:xfrm>
          <a:off x="6250455" y="2060706"/>
          <a:ext cx="2379125" cy="234922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2">
                  <a:lumMod val="50000"/>
                </a:schemeClr>
              </a:solidFill>
            </a:rPr>
            <a:t>Todos pueden cursas la educación preescolar, primaria y secundaria </a:t>
          </a:r>
          <a:endParaRPr lang="es-MX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598870" y="2404742"/>
        <a:ext cx="1682295" cy="1661151"/>
      </dsp:txXfrm>
    </dsp:sp>
    <dsp:sp modelId="{DE49CC27-F09F-49C8-8E4B-F2B913BFCCDF}">
      <dsp:nvSpPr>
        <dsp:cNvPr id="0" name=""/>
        <dsp:cNvSpPr/>
      </dsp:nvSpPr>
      <dsp:spPr>
        <a:xfrm>
          <a:off x="3875660" y="4765793"/>
          <a:ext cx="2280772" cy="1786993"/>
        </a:xfrm>
        <a:prstGeom prst="ellipse">
          <a:avLst/>
        </a:prstGeom>
        <a:solidFill>
          <a:schemeClr val="accent3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3">
                  <a:lumMod val="50000"/>
                </a:schemeClr>
              </a:solidFill>
            </a:rPr>
            <a:t>Educación gratuita </a:t>
          </a:r>
          <a:endParaRPr lang="es-MX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209671" y="5027492"/>
        <a:ext cx="1612750" cy="1263595"/>
      </dsp:txXfrm>
    </dsp:sp>
    <dsp:sp modelId="{BF22E5FD-AF87-4261-AC07-82155FE33246}">
      <dsp:nvSpPr>
        <dsp:cNvPr id="0" name=""/>
        <dsp:cNvSpPr/>
      </dsp:nvSpPr>
      <dsp:spPr>
        <a:xfrm>
          <a:off x="1513307" y="2323091"/>
          <a:ext cx="2157535" cy="182445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4">
                  <a:lumMod val="50000"/>
                </a:schemeClr>
              </a:solidFill>
            </a:rPr>
            <a:t>Educación laica </a:t>
          </a:r>
          <a:endParaRPr lang="es-MX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829271" y="2590276"/>
        <a:ext cx="1525607" cy="1290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82B08-4FB8-419B-B442-95C13AC224D8}">
      <dsp:nvSpPr>
        <dsp:cNvPr id="0" name=""/>
        <dsp:cNvSpPr/>
      </dsp:nvSpPr>
      <dsp:spPr>
        <a:xfrm>
          <a:off x="2063061" y="714011"/>
          <a:ext cx="5044429" cy="5044429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35DAB-592D-4B88-95E4-929B97886E36}">
      <dsp:nvSpPr>
        <dsp:cNvPr id="0" name=""/>
        <dsp:cNvSpPr/>
      </dsp:nvSpPr>
      <dsp:spPr>
        <a:xfrm>
          <a:off x="2063061" y="714011"/>
          <a:ext cx="5044429" cy="5044429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A7ED8-8C5E-45B9-AA5D-78B66E588F8C}">
      <dsp:nvSpPr>
        <dsp:cNvPr id="0" name=""/>
        <dsp:cNvSpPr/>
      </dsp:nvSpPr>
      <dsp:spPr>
        <a:xfrm>
          <a:off x="2063061" y="714011"/>
          <a:ext cx="5044429" cy="5044429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923D1-313E-48A3-959D-23EB76928AAD}">
      <dsp:nvSpPr>
        <dsp:cNvPr id="0" name=""/>
        <dsp:cNvSpPr/>
      </dsp:nvSpPr>
      <dsp:spPr>
        <a:xfrm>
          <a:off x="2063061" y="714011"/>
          <a:ext cx="5044429" cy="5044429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rgbClr val="FF3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EF4E5-5F38-4D93-B6BD-05F6543D5406}">
      <dsp:nvSpPr>
        <dsp:cNvPr id="0" name=""/>
        <dsp:cNvSpPr/>
      </dsp:nvSpPr>
      <dsp:spPr>
        <a:xfrm>
          <a:off x="3549677" y="2265445"/>
          <a:ext cx="2071197" cy="1941560"/>
        </a:xfrm>
        <a:prstGeom prst="ellipse">
          <a:avLst/>
        </a:prstGeom>
        <a:solidFill>
          <a:srgbClr val="FFFF99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bg1"/>
              </a:solidFill>
            </a:rPr>
            <a:t>Infracciones a quienes prestan servicio educativo </a:t>
          </a:r>
        </a:p>
      </dsp:txBody>
      <dsp:txXfrm>
        <a:off x="3852997" y="2549780"/>
        <a:ext cx="1464557" cy="1372890"/>
      </dsp:txXfrm>
    </dsp:sp>
    <dsp:sp modelId="{F88AB6A7-D5F9-4F85-AAD6-BEFB3C791B1E}">
      <dsp:nvSpPr>
        <dsp:cNvPr id="0" name=""/>
        <dsp:cNvSpPr/>
      </dsp:nvSpPr>
      <dsp:spPr>
        <a:xfrm>
          <a:off x="3627257" y="-40658"/>
          <a:ext cx="1916037" cy="1626388"/>
        </a:xfrm>
        <a:prstGeom prst="ellipse">
          <a:avLst/>
        </a:prstGeom>
        <a:solidFill>
          <a:srgbClr val="CCCCFF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suspender clases</a:t>
          </a:r>
          <a:r>
            <a:rPr lang="es-ES" sz="1800" b="1" kern="1200" dirty="0">
              <a:solidFill>
                <a:schemeClr val="bg1"/>
              </a:solidFill>
            </a:rPr>
            <a:t>,</a:t>
          </a:r>
          <a:r>
            <a:rPr lang="es-MX" sz="1800" b="1" kern="1200" dirty="0">
              <a:solidFill>
                <a:schemeClr val="bg1"/>
              </a:solidFill>
            </a:rPr>
            <a:t>no autoriza</a:t>
          </a:r>
          <a:r>
            <a:rPr lang="es-ES" sz="1800" b="1" kern="1200" dirty="0">
              <a:solidFill>
                <a:schemeClr val="bg1"/>
              </a:solidFill>
            </a:rPr>
            <a:t>da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3907854" y="197521"/>
        <a:ext cx="1354843" cy="1150030"/>
      </dsp:txXfrm>
    </dsp:sp>
    <dsp:sp modelId="{686F2980-5CB0-4D9A-89EE-0099CD7D3060}">
      <dsp:nvSpPr>
        <dsp:cNvPr id="0" name=""/>
        <dsp:cNvSpPr/>
      </dsp:nvSpPr>
      <dsp:spPr>
        <a:xfrm>
          <a:off x="6085753" y="2408514"/>
          <a:ext cx="1926425" cy="1655423"/>
        </a:xfrm>
        <a:prstGeom prst="ellipse">
          <a:avLst/>
        </a:prstGeom>
        <a:solidFill>
          <a:srgbClr val="FF9966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utilizar libros de texto</a:t>
          </a:r>
          <a:r>
            <a:rPr lang="es-ES" sz="1800" b="1" kern="1200" dirty="0">
              <a:solidFill>
                <a:schemeClr val="bg1"/>
              </a:solidFill>
            </a:rPr>
            <a:t>,</a:t>
          </a:r>
          <a:r>
            <a:rPr lang="es-MX" sz="1800" b="1" kern="1200" dirty="0">
              <a:solidFill>
                <a:schemeClr val="bg1"/>
              </a:solidFill>
            </a:rPr>
            <a:t>que la Secretaría no autorice </a:t>
          </a:r>
        </a:p>
      </dsp:txBody>
      <dsp:txXfrm>
        <a:off x="6367871" y="2650945"/>
        <a:ext cx="1362189" cy="1170561"/>
      </dsp:txXfrm>
    </dsp:sp>
    <dsp:sp modelId="{5F8ED620-9DE4-4162-9363-34D501766FBE}">
      <dsp:nvSpPr>
        <dsp:cNvPr id="0" name=""/>
        <dsp:cNvSpPr/>
      </dsp:nvSpPr>
      <dsp:spPr>
        <a:xfrm>
          <a:off x="2739273" y="4805973"/>
          <a:ext cx="3692005" cy="1787884"/>
        </a:xfrm>
        <a:prstGeom prst="ellipse">
          <a:avLst/>
        </a:prstGeom>
        <a:solidFill>
          <a:srgbClr val="CCFF99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Sanciones</a:t>
          </a:r>
          <a:r>
            <a:rPr lang="es-ES" sz="1800" b="1" kern="1200" dirty="0">
              <a:solidFill>
                <a:schemeClr val="bg1"/>
              </a:solidFill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800" b="1" kern="1200" dirty="0">
              <a:solidFill>
                <a:schemeClr val="bg1"/>
              </a:solidFill>
            </a:rPr>
            <a:t>- retiro del reconocimiento de validez oficial </a:t>
          </a:r>
          <a:endParaRPr lang="es-ES" sz="18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- multa hasta por el equivalente a 5000 veces el salario mínimo </a:t>
          </a:r>
        </a:p>
      </dsp:txBody>
      <dsp:txXfrm>
        <a:off x="3279955" y="5067803"/>
        <a:ext cx="2610641" cy="1264224"/>
      </dsp:txXfrm>
    </dsp:sp>
    <dsp:sp modelId="{6811D9E6-FE19-4273-8BAD-B6037DBEF894}">
      <dsp:nvSpPr>
        <dsp:cNvPr id="0" name=""/>
        <dsp:cNvSpPr/>
      </dsp:nvSpPr>
      <dsp:spPr>
        <a:xfrm>
          <a:off x="1030220" y="2205490"/>
          <a:ext cx="2182731" cy="2061471"/>
        </a:xfrm>
        <a:prstGeom prst="ellipse">
          <a:avLst/>
        </a:prstGeom>
        <a:solidFill>
          <a:srgbClr val="FF99CC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bg1"/>
              </a:solidFill>
            </a:rPr>
            <a:t>expedir certificados</a:t>
          </a:r>
          <a:r>
            <a:rPr lang="es-ES" sz="1800" b="1" kern="1200" dirty="0">
              <a:solidFill>
                <a:schemeClr val="bg1"/>
              </a:solidFill>
            </a:rPr>
            <a:t>,</a:t>
          </a:r>
          <a:r>
            <a:rPr lang="es-MX" sz="1800" b="1" kern="1200" dirty="0">
              <a:solidFill>
                <a:schemeClr val="bg1"/>
              </a:solidFill>
            </a:rPr>
            <a:t>a quienes no cumplan los requisitos aplicable</a:t>
          </a:r>
          <a:r>
            <a:rPr lang="es-ES" sz="1800" b="1" kern="1200" dirty="0">
              <a:solidFill>
                <a:schemeClr val="bg1"/>
              </a:solidFill>
            </a:rPr>
            <a:t>s</a:t>
          </a:r>
          <a:endParaRPr lang="es-MX" sz="1800" b="1" kern="1200" dirty="0">
            <a:solidFill>
              <a:schemeClr val="bg1"/>
            </a:solidFill>
          </a:endParaRPr>
        </a:p>
      </dsp:txBody>
      <dsp:txXfrm>
        <a:off x="1349874" y="2507385"/>
        <a:ext cx="1543423" cy="1457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A1A00-0DB1-4509-8CB4-AB4B841F4B89}" type="datetime1">
              <a:rPr lang="es-ES" smtClean="0"/>
              <a:t>29/05/2022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FEAC8-304B-462C-A233-CC7703D6F2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3430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4B582-7B57-420E-9118-CD1E9389AF7C}" type="datetime1">
              <a:rPr lang="es-ES" smtClean="0"/>
              <a:t>29/05/2022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34C28-DDE3-4862-81B8-C50E9E09DF8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9726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818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197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34C28-DDE3-4862-81B8-C50E9E09DF80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703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8E88A6-A0F4-4F3F-8886-043CEEF92AA3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5ABD2-E0E8-48C9-BE68-90A2759872C1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BB4F6C-0D31-4C75-B304-4F23E13B0537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9CF878-6068-45DE-B0AC-284E36A9D3DF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CBDCA-8503-4A6B-AC01-08CFA53CBD63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13D774-9BDA-4705-8043-6020C8F3BE9E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FE546-2C0A-4360-9661-C471E7FE73BD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219250-FE8E-4C0D-A38C-4A0BB9336840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9C8A25-7E48-4820-A5CB-ADD2216177A3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383C00-C1E0-4B9E-89C4-5972993A3AD3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66A44A-7F50-4256-87C4-21485FD59CFC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BD1E62-B0D1-4D6A-8FBC-B294429C8562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B13F1-46AB-46D7-A0E1-0F126D48BD68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4B6BE-3C46-42B6-984C-12757AD9BF90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CD4B36-7091-4648-89BC-530D505FB2A5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97BECC-210C-451A-95F6-6BDC3A2E1F4B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9559D4-D859-4E57-A1F2-11C644F2E9F9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F53B7C01-13B8-49C7-B04C-32548464F873}" type="datetime1">
              <a:rPr lang="es-ES" noProof="0" smtClean="0"/>
              <a:t>29/05/2022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orma libre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49" y="2285384"/>
            <a:ext cx="4368800" cy="2287229"/>
          </a:xfrm>
        </p:spPr>
        <p:txBody>
          <a:bodyPr rtlCol="0">
            <a:normAutofit/>
          </a:bodyPr>
          <a:lstStyle/>
          <a:p>
            <a:r>
              <a:rPr lang="es-ES" sz="4400" b="1" dirty="0"/>
              <a:t>LEY GENERAL DE EDUCACION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E57B19-7BC8-C136-C2C9-FF00A5D97A3F}"/>
              </a:ext>
            </a:extLst>
          </p:cNvPr>
          <p:cNvSpPr txBox="1"/>
          <p:nvPr/>
        </p:nvSpPr>
        <p:spPr>
          <a:xfrm>
            <a:off x="103127" y="6187440"/>
            <a:ext cx="4654298" cy="461665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s-ES" sz="2400" dirty="0"/>
              <a:t>Sara Gabriela Vargas Rangel #24 2C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E27E17-2F70-5D93-3818-54F64070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15" y="1817836"/>
            <a:ext cx="5791805" cy="4604083"/>
          </a:xfrm>
          <a:ln w="38100">
            <a:solidFill>
              <a:srgbClr val="CCFFCC"/>
            </a:solidFill>
          </a:ln>
        </p:spPr>
        <p:txBody>
          <a:bodyPr>
            <a:normAutofit/>
          </a:bodyPr>
          <a:lstStyle/>
          <a:p>
            <a:r>
              <a:rPr lang="es-MX" dirty="0"/>
              <a:t>Adaptaciones para responder las características lingüísticas y culturales de grupos indígenas del país y grupos migratorios </a:t>
            </a:r>
          </a:p>
          <a:p>
            <a:r>
              <a:rPr lang="es-MX" dirty="0"/>
              <a:t>La educación especial está destinada a personas con discapacidad</a:t>
            </a:r>
            <a:r>
              <a:rPr lang="es-ES" dirty="0"/>
              <a:t>,</a:t>
            </a:r>
            <a:r>
              <a:rPr lang="es-MX" dirty="0"/>
              <a:t>transitoria o definitiva</a:t>
            </a:r>
            <a:r>
              <a:rPr lang="es-ES" dirty="0"/>
              <a:t>,</a:t>
            </a:r>
            <a:r>
              <a:rPr lang="es-MX" dirty="0"/>
              <a:t>atenderá a los educandos para que haya una equidad social </a:t>
            </a:r>
          </a:p>
          <a:p>
            <a:r>
              <a:rPr lang="es-MX" dirty="0"/>
              <a:t>La educación para adultos se dará a personas de 15 años o más que no hayan concluido la educación básica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A890ED2-D42A-088F-5031-3C6B8385083C}"/>
              </a:ext>
            </a:extLst>
          </p:cNvPr>
          <p:cNvSpPr txBox="1">
            <a:spLocks/>
          </p:cNvSpPr>
          <p:nvPr/>
        </p:nvSpPr>
        <p:spPr>
          <a:xfrm>
            <a:off x="6228080" y="1817836"/>
            <a:ext cx="5791805" cy="4604083"/>
          </a:xfrm>
          <a:prstGeom prst="rect">
            <a:avLst/>
          </a:prstGeom>
          <a:ln w="38100">
            <a:solidFill>
              <a:srgbClr val="FF99CC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s-MX" dirty="0"/>
              <a:t>Los contenidos de la educación serán definidos con planes y programas de estudio </a:t>
            </a:r>
            <a:r>
              <a:rPr lang="es-ES" dirty="0"/>
              <a:t>. </a:t>
            </a:r>
            <a:r>
              <a:rPr lang="es-MX" dirty="0"/>
              <a:t>Este proceso se basa en</a:t>
            </a:r>
            <a:r>
              <a:rPr lang="es-ES" dirty="0"/>
              <a:t>: </a:t>
            </a:r>
          </a:p>
          <a:p>
            <a:pPr algn="ctr"/>
            <a:r>
              <a:rPr lang="es-MX" dirty="0"/>
              <a:t>Libertad </a:t>
            </a:r>
            <a:endParaRPr lang="es-ES" dirty="0"/>
          </a:p>
          <a:p>
            <a:pPr algn="ctr"/>
            <a:r>
              <a:rPr lang="es-MX" dirty="0"/>
              <a:t>Responsabilidad </a:t>
            </a:r>
            <a:endParaRPr lang="es-ES" dirty="0"/>
          </a:p>
          <a:p>
            <a:pPr algn="ctr"/>
            <a:r>
              <a:rPr lang="es-MX" dirty="0"/>
              <a:t>Comunicación </a:t>
            </a:r>
            <a:endParaRPr lang="es-ES" dirty="0"/>
          </a:p>
          <a:p>
            <a:pPr algn="ctr"/>
            <a:r>
              <a:rPr lang="es-MX" dirty="0"/>
              <a:t>Dialogo </a:t>
            </a:r>
            <a:endParaRPr lang="es-ES" dirty="0"/>
          </a:p>
          <a:p>
            <a:pPr algn="ctr"/>
            <a:r>
              <a:rPr lang="es-MX" dirty="0"/>
              <a:t>Armonía </a:t>
            </a:r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00D6B23F-9816-D9AA-0F08-F5ED64B864F7}"/>
              </a:ext>
            </a:extLst>
          </p:cNvPr>
          <p:cNvSpPr/>
          <p:nvPr/>
        </p:nvSpPr>
        <p:spPr>
          <a:xfrm>
            <a:off x="363086" y="180742"/>
            <a:ext cx="5027061" cy="1175886"/>
          </a:xfrm>
          <a:prstGeom prst="wedgeRectCallout">
            <a:avLst>
              <a:gd name="adj1" fmla="val -20679"/>
              <a:gd name="adj2" fmla="val 80008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DE LOS TIPOS Y MODALIDADES DE EDUCACION </a:t>
            </a:r>
            <a:endParaRPr lang="es-MX" sz="2400" b="1" dirty="0">
              <a:solidFill>
                <a:srgbClr val="00B050"/>
              </a:solidFill>
            </a:endParaRPr>
          </a:p>
        </p:txBody>
      </p:sp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F1B5D499-659B-5D9A-321D-035168E3EBD3}"/>
              </a:ext>
            </a:extLst>
          </p:cNvPr>
          <p:cNvSpPr/>
          <p:nvPr/>
        </p:nvSpPr>
        <p:spPr>
          <a:xfrm>
            <a:off x="6610451" y="180742"/>
            <a:ext cx="5027061" cy="1175886"/>
          </a:xfrm>
          <a:prstGeom prst="wedgeRectCallout">
            <a:avLst>
              <a:gd name="adj1" fmla="val -21152"/>
              <a:gd name="adj2" fmla="val 77507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0066"/>
                </a:solidFill>
              </a:rPr>
              <a:t>DE LOS PLANES Y PROGRAMAS DE ESTUDIO </a:t>
            </a:r>
            <a:endParaRPr lang="es-MX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F51705-6A00-66FC-C5F7-D459ACD8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399" y="2929891"/>
            <a:ext cx="10353762" cy="2221230"/>
          </a:xfrm>
          <a:ln w="38100">
            <a:solidFill>
              <a:srgbClr val="AFE1FF"/>
            </a:solidFill>
          </a:ln>
        </p:spPr>
        <p:txBody>
          <a:bodyPr>
            <a:normAutofit/>
          </a:bodyPr>
          <a:lstStyle/>
          <a:p>
            <a:r>
              <a:rPr lang="es-MX" sz="2400" dirty="0"/>
              <a:t>Determinan calendario escolar en toda la República</a:t>
            </a:r>
            <a:r>
              <a:rPr lang="es-ES" sz="2400" dirty="0"/>
              <a:t>,</a:t>
            </a:r>
            <a:r>
              <a:rPr lang="es-MX" sz="2400" dirty="0"/>
              <a:t>tienen que tener 200 días de clases </a:t>
            </a:r>
            <a:endParaRPr lang="es-ES" sz="2400" dirty="0"/>
          </a:p>
          <a:p>
            <a:r>
              <a:rPr lang="es-MX" sz="2400" dirty="0"/>
              <a:t>las actividades no previstas o suspensión de clases sólo podrán ser autorizadas por la autoridad </a:t>
            </a: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890CEF89-0E3D-A0A0-F463-0BD269B06F9F}"/>
              </a:ext>
            </a:extLst>
          </p:cNvPr>
          <p:cNvSpPr/>
          <p:nvPr/>
        </p:nvSpPr>
        <p:spPr>
          <a:xfrm>
            <a:off x="2804160" y="195714"/>
            <a:ext cx="6705600" cy="2009006"/>
          </a:xfrm>
          <a:prstGeom prst="wedgeRectCallout">
            <a:avLst>
              <a:gd name="adj1" fmla="val -21393"/>
              <a:gd name="adj2" fmla="val 71097"/>
            </a:avLst>
          </a:prstGeom>
          <a:solidFill>
            <a:srgbClr val="A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DEL CALENDARIO ESCOLAR 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2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2F49D-A23B-7FA6-B073-90CB5D66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rgbClr val="FF99FF"/>
                </a:solidFill>
              </a:rPr>
              <a:t>Capitulo 5. artículos 54 al 59 </a:t>
            </a:r>
            <a:endParaRPr lang="es-MX" sz="6600" b="1" dirty="0">
              <a:solidFill>
                <a:srgbClr val="FF99FF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61CE6E4-0D3C-6E17-A30B-4F6C9DC9EB2C}"/>
              </a:ext>
            </a:extLst>
          </p:cNvPr>
          <p:cNvSpPr/>
          <p:nvPr/>
        </p:nvSpPr>
        <p:spPr>
          <a:xfrm>
            <a:off x="8188961" y="1584960"/>
            <a:ext cx="3444240" cy="23622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cuando tengan las condiciones higiénicas de seguridad y pedagógicas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F90362C-5831-F052-223D-D19A52A67591}"/>
              </a:ext>
            </a:extLst>
          </p:cNvPr>
          <p:cNvSpPr/>
          <p:nvPr/>
        </p:nvSpPr>
        <p:spPr>
          <a:xfrm>
            <a:off x="8188961" y="4155440"/>
            <a:ext cx="3444240" cy="23622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el personal acredita la preparación adecuada para impartirla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353209E-12D4-2507-AA3C-7445437D3777}"/>
              </a:ext>
            </a:extLst>
          </p:cNvPr>
          <p:cNvSpPr/>
          <p:nvPr/>
        </p:nvSpPr>
        <p:spPr>
          <a:xfrm>
            <a:off x="4368801" y="1559560"/>
            <a:ext cx="3444240" cy="2362200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Las autorizaciones y los reconocimientos de validez oficial de estudios se otorgarán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s-MX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B656B07-90E0-4DE8-C3BA-434B83E4A318}"/>
              </a:ext>
            </a:extLst>
          </p:cNvPr>
          <p:cNvSpPr/>
          <p:nvPr/>
        </p:nvSpPr>
        <p:spPr>
          <a:xfrm>
            <a:off x="4368801" y="4130040"/>
            <a:ext cx="3444240" cy="23622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colaborar con actividades de evaluación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inspección y vigilancia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0556BD1-9C36-4159-617C-1EFF622AABF1}"/>
              </a:ext>
            </a:extLst>
          </p:cNvPr>
          <p:cNvSpPr/>
          <p:nvPr/>
        </p:nvSpPr>
        <p:spPr>
          <a:xfrm>
            <a:off x="548641" y="1559560"/>
            <a:ext cx="3444240" cy="23622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Los particulares que se impartan estudios sin reconocimiento de validez oficial deberán mencionarlo en su correspondiente documentación y publicidad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D7B7528-E629-A2D4-65B1-9E53731D1911}"/>
              </a:ext>
            </a:extLst>
          </p:cNvPr>
          <p:cNvSpPr/>
          <p:nvPr/>
        </p:nvSpPr>
        <p:spPr>
          <a:xfrm>
            <a:off x="548641" y="4130040"/>
            <a:ext cx="3444240" cy="23622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Proporcionar un mínimo de becas </a:t>
            </a:r>
          </a:p>
        </p:txBody>
      </p:sp>
    </p:spTree>
    <p:extLst>
      <p:ext uri="{BB962C8B-B14F-4D97-AF65-F5344CB8AC3E}">
        <p14:creationId xmlns:p14="http://schemas.microsoft.com/office/powerpoint/2010/main" val="220744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3ECCA-C9FE-3961-E8FB-7713CA8C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rgbClr val="7030A0"/>
                </a:solidFill>
              </a:rPr>
              <a:t>Capitulo 6. artículos 60 al 64</a:t>
            </a:r>
            <a:endParaRPr lang="es-MX" sz="6600" b="1" dirty="0">
              <a:solidFill>
                <a:srgbClr val="7030A0"/>
              </a:solidFill>
            </a:endParaRPr>
          </a:p>
        </p:txBody>
      </p:sp>
      <p:sp>
        <p:nvSpPr>
          <p:cNvPr id="4" name="Rectángulo: esquinas superiores, una redondeada y la otra cortada 3">
            <a:extLst>
              <a:ext uri="{FF2B5EF4-FFF2-40B4-BE49-F238E27FC236}">
                <a16:creationId xmlns:a16="http://schemas.microsoft.com/office/drawing/2014/main" id="{EE6EDD36-52D0-CAD9-45FA-2CD177486E3D}"/>
              </a:ext>
            </a:extLst>
          </p:cNvPr>
          <p:cNvSpPr/>
          <p:nvPr/>
        </p:nvSpPr>
        <p:spPr>
          <a:xfrm>
            <a:off x="913795" y="1656080"/>
            <a:ext cx="2713325" cy="4541520"/>
          </a:xfrm>
          <a:prstGeom prst="snip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7030A0"/>
                </a:solidFill>
              </a:rPr>
              <a:t>Los estudios realizados en el sistema educativo nacional tendrán validez en toda la República y la Secretaría promoverá que sean reconocidos en el extranjero </a:t>
            </a:r>
          </a:p>
        </p:txBody>
      </p:sp>
      <p:sp>
        <p:nvSpPr>
          <p:cNvPr id="5" name="Rectángulo: esquinas superiores, una redondeada y la otra cortada 4">
            <a:extLst>
              <a:ext uri="{FF2B5EF4-FFF2-40B4-BE49-F238E27FC236}">
                <a16:creationId xmlns:a16="http://schemas.microsoft.com/office/drawing/2014/main" id="{0C22D2C0-4E42-2C7D-850C-C4E2D8DB1523}"/>
              </a:ext>
            </a:extLst>
          </p:cNvPr>
          <p:cNvSpPr/>
          <p:nvPr/>
        </p:nvSpPr>
        <p:spPr>
          <a:xfrm>
            <a:off x="4479955" y="1656080"/>
            <a:ext cx="2713325" cy="4541520"/>
          </a:xfrm>
          <a:prstGeom prst="snipRound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7030A0"/>
                </a:solidFill>
              </a:rPr>
              <a:t>Los estudios realizados fuera del sistema educativo nacional podrán adquirir validez oficial con la revalidación </a:t>
            </a:r>
          </a:p>
        </p:txBody>
      </p:sp>
      <p:sp>
        <p:nvSpPr>
          <p:cNvPr id="6" name="Rectángulo: esquinas superiores, una redondeada y la otra cortada 5">
            <a:extLst>
              <a:ext uri="{FF2B5EF4-FFF2-40B4-BE49-F238E27FC236}">
                <a16:creationId xmlns:a16="http://schemas.microsoft.com/office/drawing/2014/main" id="{10CB3014-B63A-3D21-5B51-510960947282}"/>
              </a:ext>
            </a:extLst>
          </p:cNvPr>
          <p:cNvSpPr/>
          <p:nvPr/>
        </p:nvSpPr>
        <p:spPr>
          <a:xfrm>
            <a:off x="8046115" y="1656080"/>
            <a:ext cx="2713325" cy="4541520"/>
          </a:xfrm>
          <a:prstGeom prst="snip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7030A0"/>
                </a:solidFill>
              </a:rPr>
              <a:t>La Secretaría otorga certificados</a:t>
            </a:r>
            <a:r>
              <a:rPr lang="es-ES" sz="2400" b="1" dirty="0">
                <a:solidFill>
                  <a:srgbClr val="7030A0"/>
                </a:solidFill>
              </a:rPr>
              <a:t>,</a:t>
            </a:r>
            <a:r>
              <a:rPr lang="es-MX" sz="2400" b="1" dirty="0">
                <a:solidFill>
                  <a:srgbClr val="7030A0"/>
                </a:solidFill>
              </a:rPr>
              <a:t> constancias o diplomados a quienes acrediten conocimientos adquiridos en forma autodidacta </a:t>
            </a:r>
          </a:p>
        </p:txBody>
      </p:sp>
    </p:spTree>
    <p:extLst>
      <p:ext uri="{BB962C8B-B14F-4D97-AF65-F5344CB8AC3E}">
        <p14:creationId xmlns:p14="http://schemas.microsoft.com/office/powerpoint/2010/main" val="387045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EDA15-494C-419A-9CE3-F158B480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66900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rgbClr val="FFFF71"/>
                </a:solidFill>
              </a:rPr>
              <a:t>Capitulo 7. artículos 65 al 74.</a:t>
            </a:r>
            <a:br>
              <a:rPr lang="es-ES" dirty="0"/>
            </a:br>
            <a:r>
              <a:rPr lang="es-ES" sz="5400" b="1" dirty="0">
                <a:solidFill>
                  <a:srgbClr val="FFFF71"/>
                </a:solidFill>
              </a:rPr>
              <a:t>Se divide en 3 secciones </a:t>
            </a:r>
            <a:endParaRPr lang="es-MX" b="1" dirty="0">
              <a:solidFill>
                <a:srgbClr val="FFFF71"/>
              </a:solidFill>
            </a:endParaRP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517E2448-EB0E-4903-77ED-9BD80A92FFCA}"/>
              </a:ext>
            </a:extLst>
          </p:cNvPr>
          <p:cNvSpPr/>
          <p:nvPr/>
        </p:nvSpPr>
        <p:spPr>
          <a:xfrm>
            <a:off x="213360" y="2844800"/>
            <a:ext cx="3728720" cy="2418080"/>
          </a:xfrm>
          <a:prstGeom prst="wedgeRectCallou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6"/>
                </a:solidFill>
              </a:rPr>
              <a:t>DE LOS PADRES DE FAMILIA </a:t>
            </a:r>
            <a:endParaRPr lang="es-MX" sz="2400" b="1" dirty="0">
              <a:solidFill>
                <a:schemeClr val="accent6"/>
              </a:solidFill>
            </a:endParaRPr>
          </a:p>
        </p:txBody>
      </p: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C40BC21C-8810-F7A8-AA24-2B33F21A33FD}"/>
              </a:ext>
            </a:extLst>
          </p:cNvPr>
          <p:cNvSpPr/>
          <p:nvPr/>
        </p:nvSpPr>
        <p:spPr>
          <a:xfrm>
            <a:off x="4236720" y="2821940"/>
            <a:ext cx="3728720" cy="2418080"/>
          </a:xfrm>
          <a:prstGeom prst="wedgeRectCallou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6"/>
                </a:solidFill>
              </a:rPr>
              <a:t>DE LOS CONSEJOS DE PARTICIPACION SOCIAL </a:t>
            </a:r>
            <a:endParaRPr lang="es-MX" sz="2400" b="1" dirty="0">
              <a:solidFill>
                <a:schemeClr val="accent6"/>
              </a:solidFill>
            </a:endParaRPr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2015A48C-2F58-22FF-E7BF-BCA0207A1EAE}"/>
              </a:ext>
            </a:extLst>
          </p:cNvPr>
          <p:cNvSpPr/>
          <p:nvPr/>
        </p:nvSpPr>
        <p:spPr>
          <a:xfrm>
            <a:off x="8260080" y="2821940"/>
            <a:ext cx="3728720" cy="2418080"/>
          </a:xfrm>
          <a:prstGeom prst="wedgeRectCallou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6"/>
                </a:solidFill>
              </a:rPr>
              <a:t>DE LOS MEDIOS DE COMUNICION </a:t>
            </a:r>
            <a:endParaRPr lang="es-MX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2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6F074-F773-63D6-BB5C-5028E7B0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28" y="2012282"/>
            <a:ext cx="5743678" cy="4436644"/>
          </a:xfrm>
          <a:ln w="38100">
            <a:solidFill>
              <a:srgbClr val="FFFF99"/>
            </a:solidFill>
          </a:ln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s-ES" dirty="0"/>
              <a:t>DERECHO DE QUIENES EJERCEN LA PATRIA POTESTAD O TUTELA.</a:t>
            </a:r>
          </a:p>
          <a:p>
            <a:r>
              <a:rPr lang="es-MX" dirty="0"/>
              <a:t>Obtener inscripción en escuelas públicas para que sus hijos e hijas reciban educación </a:t>
            </a:r>
            <a:endParaRPr lang="es-ES" dirty="0"/>
          </a:p>
          <a:p>
            <a:r>
              <a:rPr lang="es-MX" dirty="0"/>
              <a:t>colaborar con las autoridades escolares para la superación de los educandos </a:t>
            </a:r>
            <a:endParaRPr lang="es-ES" dirty="0"/>
          </a:p>
          <a:p>
            <a:r>
              <a:rPr lang="es-MX" dirty="0"/>
              <a:t>formar parte de las asociaciones de padres de familia y de los consejos de participación social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15F8E5D-2E6A-422E-7B1C-E9B5D75EB2CD}"/>
              </a:ext>
            </a:extLst>
          </p:cNvPr>
          <p:cNvSpPr txBox="1">
            <a:spLocks/>
          </p:cNvSpPr>
          <p:nvPr/>
        </p:nvSpPr>
        <p:spPr>
          <a:xfrm>
            <a:off x="6208296" y="2012282"/>
            <a:ext cx="5743678" cy="4436644"/>
          </a:xfrm>
          <a:prstGeom prst="rect">
            <a:avLst/>
          </a:prstGeom>
          <a:ln w="38100">
            <a:solidFill>
              <a:srgbClr val="FFFF99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s-ES" dirty="0"/>
              <a:t>OBLIGACIONES DE QUIENES EJERCEN LA PATRIA POTESTAD O TUTELA.</a:t>
            </a:r>
          </a:p>
          <a:p>
            <a:r>
              <a:rPr lang="es-MX" dirty="0"/>
              <a:t>Hacer que sus hijas e hijos menores de edad reciban la educación apoyar el proceso educativo de sus hijas e hijos </a:t>
            </a:r>
            <a:endParaRPr lang="es-ES" dirty="0"/>
          </a:p>
          <a:p>
            <a:r>
              <a:rPr lang="es-MX" dirty="0"/>
              <a:t>informar a las autoridades educativas los cambios que se presenten en la conducta y actitud de los educandos </a:t>
            </a:r>
            <a:endParaRPr lang="es-ES" dirty="0"/>
          </a:p>
          <a:p>
            <a:endParaRPr lang="es-MX" dirty="0"/>
          </a:p>
        </p:txBody>
      </p: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2B1FF21C-505A-F402-8F99-A9FD549CE421}"/>
              </a:ext>
            </a:extLst>
          </p:cNvPr>
          <p:cNvSpPr/>
          <p:nvPr/>
        </p:nvSpPr>
        <p:spPr>
          <a:xfrm>
            <a:off x="3218837" y="133685"/>
            <a:ext cx="5743678" cy="1149684"/>
          </a:xfrm>
          <a:prstGeom prst="wedgeRectCallout">
            <a:avLst>
              <a:gd name="adj1" fmla="val -21671"/>
              <a:gd name="adj2" fmla="val 9040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6"/>
                </a:solidFill>
              </a:rPr>
              <a:t>DE LOS PADRES DE FAMILIA </a:t>
            </a:r>
            <a:endParaRPr lang="es-MX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7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183864A-4309-3170-7FEC-BB4BBF9294E3}"/>
              </a:ext>
            </a:extLst>
          </p:cNvPr>
          <p:cNvSpPr/>
          <p:nvPr/>
        </p:nvSpPr>
        <p:spPr>
          <a:xfrm>
            <a:off x="193040" y="1818640"/>
            <a:ext cx="3789680" cy="1981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2"/>
                </a:solidFill>
              </a:rPr>
              <a:t>Actividades que tengan por objeto fortalecer y elevar la calidad de la educación publica </a:t>
            </a:r>
            <a:endParaRPr lang="es-MX" sz="2000" b="1" dirty="0">
              <a:solidFill>
                <a:schemeClr val="accent2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837736E-E26E-942F-490A-40EBBE41BC0B}"/>
              </a:ext>
            </a:extLst>
          </p:cNvPr>
          <p:cNvSpPr/>
          <p:nvPr/>
        </p:nvSpPr>
        <p:spPr>
          <a:xfrm>
            <a:off x="4201161" y="1818640"/>
            <a:ext cx="3789680" cy="198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2"/>
                </a:solidFill>
              </a:rPr>
              <a:t>En cada municipio operara un consejo municipal de participación social </a:t>
            </a:r>
            <a:endParaRPr lang="es-MX" sz="2000" b="1" dirty="0">
              <a:solidFill>
                <a:schemeClr val="accent2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13DF1EF-1606-325F-57C0-420D36405B16}"/>
              </a:ext>
            </a:extLst>
          </p:cNvPr>
          <p:cNvSpPr/>
          <p:nvPr/>
        </p:nvSpPr>
        <p:spPr>
          <a:xfrm>
            <a:off x="193040" y="4185920"/>
            <a:ext cx="3789680" cy="1981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2"/>
                </a:solidFill>
              </a:rPr>
              <a:t>En cada escuela publica, opere un consejo escolar de participación social </a:t>
            </a:r>
            <a:endParaRPr lang="es-MX" sz="2000" b="1" dirty="0">
              <a:solidFill>
                <a:schemeClr val="accent2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42CFB95-0096-DCDC-1C6B-90F9F923759C}"/>
              </a:ext>
            </a:extLst>
          </p:cNvPr>
          <p:cNvSpPr/>
          <p:nvPr/>
        </p:nvSpPr>
        <p:spPr>
          <a:xfrm>
            <a:off x="4201161" y="4185920"/>
            <a:ext cx="3789680" cy="198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accent2"/>
                </a:solidFill>
              </a:rPr>
              <a:t>Los consejos estarán </a:t>
            </a:r>
            <a:r>
              <a:rPr lang="es-MX" sz="2000" b="1" dirty="0">
                <a:solidFill>
                  <a:schemeClr val="accent2"/>
                </a:solidFill>
              </a:rPr>
              <a:t>Integrados por padres de familia y representantes de sus asociaciones</a:t>
            </a:r>
            <a:r>
              <a:rPr lang="es-ES" sz="2000" b="1" dirty="0">
                <a:solidFill>
                  <a:schemeClr val="accent2"/>
                </a:solidFill>
              </a:rPr>
              <a:t>,</a:t>
            </a:r>
            <a:r>
              <a:rPr lang="es-MX" sz="2000" b="1" dirty="0">
                <a:solidFill>
                  <a:schemeClr val="accent2"/>
                </a:solidFill>
              </a:rPr>
              <a:t>maestros y representantes de su organización sindical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C69C41F-543C-B234-9BED-70E2BAC100F7}"/>
              </a:ext>
            </a:extLst>
          </p:cNvPr>
          <p:cNvSpPr/>
          <p:nvPr/>
        </p:nvSpPr>
        <p:spPr>
          <a:xfrm>
            <a:off x="8209282" y="2809240"/>
            <a:ext cx="378968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accent2"/>
                </a:solidFill>
              </a:rPr>
              <a:t>construcción y ampliación de escuelas </a:t>
            </a:r>
          </a:p>
        </p:txBody>
      </p: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1FEFBD8E-04F4-23D5-CFFB-A563711E5631}"/>
              </a:ext>
            </a:extLst>
          </p:cNvPr>
          <p:cNvSpPr/>
          <p:nvPr/>
        </p:nvSpPr>
        <p:spPr>
          <a:xfrm>
            <a:off x="3224161" y="116038"/>
            <a:ext cx="5743677" cy="1149684"/>
          </a:xfrm>
          <a:prstGeom prst="wedgeRectCallout">
            <a:avLst>
              <a:gd name="adj1" fmla="val -21364"/>
              <a:gd name="adj2" fmla="val 90779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6"/>
                </a:solidFill>
              </a:rPr>
              <a:t>DE LOS CONSEJOS DE PARTICIPACION SOCIAL </a:t>
            </a:r>
            <a:endParaRPr lang="es-MX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9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C1915-0EFC-B663-D763-3809D65B4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964156"/>
            <a:ext cx="10353762" cy="923424"/>
          </a:xfrm>
        </p:spPr>
        <p:txBody>
          <a:bodyPr/>
          <a:lstStyle/>
          <a:p>
            <a:r>
              <a:rPr lang="es-ES" dirty="0"/>
              <a:t>LOS MEDIOS DE COMUNICACIÓN MASIVA, EN EL DESARROLLO DE SUS ACTIVIDADES CONTRIBUIRAN: </a:t>
            </a:r>
            <a:endParaRPr lang="es-MX" dirty="0"/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086FB952-8057-1957-B336-C73BDFE17099}"/>
              </a:ext>
            </a:extLst>
          </p:cNvPr>
          <p:cNvSpPr/>
          <p:nvPr/>
        </p:nvSpPr>
        <p:spPr>
          <a:xfrm>
            <a:off x="3218836" y="133685"/>
            <a:ext cx="5743677" cy="1149684"/>
          </a:xfrm>
          <a:prstGeom prst="wedgeRectCallout">
            <a:avLst>
              <a:gd name="adj1" fmla="val -21364"/>
              <a:gd name="adj2" fmla="val 90779"/>
            </a:avLst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6"/>
                </a:solidFill>
              </a:rPr>
              <a:t>DE LOS MEDIOS DE COMUNICION </a:t>
            </a:r>
            <a:endParaRPr lang="es-MX" sz="2400" b="1" dirty="0">
              <a:solidFill>
                <a:schemeClr val="accent6"/>
              </a:solidFill>
            </a:endParaRPr>
          </a:p>
        </p:txBody>
      </p:sp>
      <p:sp>
        <p:nvSpPr>
          <p:cNvPr id="5" name="Rectángulo: esquinas superiores redondeadas 4">
            <a:extLst>
              <a:ext uri="{FF2B5EF4-FFF2-40B4-BE49-F238E27FC236}">
                <a16:creationId xmlns:a16="http://schemas.microsoft.com/office/drawing/2014/main" id="{66AD1D66-40A1-AF78-6182-9C75A3048719}"/>
              </a:ext>
            </a:extLst>
          </p:cNvPr>
          <p:cNvSpPr/>
          <p:nvPr/>
        </p:nvSpPr>
        <p:spPr>
          <a:xfrm>
            <a:off x="2235200" y="3322320"/>
            <a:ext cx="1747520" cy="1391920"/>
          </a:xfrm>
          <a:prstGeom prst="round2SameRect">
            <a:avLst/>
          </a:prstGeom>
          <a:noFill/>
          <a:ln w="381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Reflexión </a:t>
            </a:r>
            <a:endParaRPr lang="es-MX" sz="2000" b="1" dirty="0"/>
          </a:p>
        </p:txBody>
      </p:sp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A173AD93-7158-380E-860A-F86155312490}"/>
              </a:ext>
            </a:extLst>
          </p:cNvPr>
          <p:cNvSpPr/>
          <p:nvPr/>
        </p:nvSpPr>
        <p:spPr>
          <a:xfrm>
            <a:off x="2235200" y="4983480"/>
            <a:ext cx="1747520" cy="1391920"/>
          </a:xfrm>
          <a:prstGeom prst="round2SameRect">
            <a:avLst/>
          </a:prstGeom>
          <a:noFill/>
          <a:ln w="381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Estimular la educación física </a:t>
            </a:r>
            <a:endParaRPr lang="es-MX" sz="2000" b="1" dirty="0"/>
          </a:p>
        </p:txBody>
      </p:sp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FF98E720-6D19-D64C-530B-F0C20E1D4E80}"/>
              </a:ext>
            </a:extLst>
          </p:cNvPr>
          <p:cNvSpPr/>
          <p:nvPr/>
        </p:nvSpPr>
        <p:spPr>
          <a:xfrm>
            <a:off x="4094480" y="3322320"/>
            <a:ext cx="1747520" cy="1391920"/>
          </a:xfrm>
          <a:prstGeom prst="round2SameRect">
            <a:avLst/>
          </a:prstGeom>
          <a:noFill/>
          <a:ln w="381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Aprecio por la historia </a:t>
            </a:r>
            <a:endParaRPr lang="es-MX" sz="2000" b="1" dirty="0"/>
          </a:p>
        </p:txBody>
      </p:sp>
      <p:sp>
        <p:nvSpPr>
          <p:cNvPr id="8" name="Rectángulo: esquinas superiores redondeadas 7">
            <a:extLst>
              <a:ext uri="{FF2B5EF4-FFF2-40B4-BE49-F238E27FC236}">
                <a16:creationId xmlns:a16="http://schemas.microsoft.com/office/drawing/2014/main" id="{CFC829F1-692D-78D2-D3E2-47C68A8285BB}"/>
              </a:ext>
            </a:extLst>
          </p:cNvPr>
          <p:cNvSpPr/>
          <p:nvPr/>
        </p:nvSpPr>
        <p:spPr>
          <a:xfrm>
            <a:off x="4094480" y="4983480"/>
            <a:ext cx="1747520" cy="1391920"/>
          </a:xfrm>
          <a:prstGeom prst="round2SameRect">
            <a:avLst/>
          </a:prstGeom>
          <a:noFill/>
          <a:ln w="381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Observación </a:t>
            </a:r>
            <a:endParaRPr lang="es-MX" sz="2000" b="1" dirty="0"/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708AE039-8DE4-DF6E-62B1-C8EE333452BF}"/>
              </a:ext>
            </a:extLst>
          </p:cNvPr>
          <p:cNvSpPr/>
          <p:nvPr/>
        </p:nvSpPr>
        <p:spPr>
          <a:xfrm>
            <a:off x="5953760" y="4983480"/>
            <a:ext cx="1747520" cy="1391920"/>
          </a:xfrm>
          <a:prstGeom prst="round2SameRect">
            <a:avLst/>
          </a:prstGeom>
          <a:noFill/>
          <a:ln w="381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Análisis </a:t>
            </a:r>
            <a:endParaRPr lang="es-MX" sz="2000" b="1" dirty="0"/>
          </a:p>
        </p:txBody>
      </p:sp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E7B258C5-8473-9FB4-64FF-4722FB169E25}"/>
              </a:ext>
            </a:extLst>
          </p:cNvPr>
          <p:cNvSpPr/>
          <p:nvPr/>
        </p:nvSpPr>
        <p:spPr>
          <a:xfrm>
            <a:off x="7813040" y="4983480"/>
            <a:ext cx="1747520" cy="1391920"/>
          </a:xfrm>
          <a:prstGeom prst="round2SameRect">
            <a:avLst/>
          </a:prstGeom>
          <a:noFill/>
          <a:ln w="381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Adquirir conocimientos </a:t>
            </a:r>
            <a:endParaRPr lang="es-MX" sz="2000" b="1" dirty="0"/>
          </a:p>
        </p:txBody>
      </p:sp>
      <p:sp>
        <p:nvSpPr>
          <p:cNvPr id="11" name="Rectángulo: esquinas superiores redondeadas 10">
            <a:extLst>
              <a:ext uri="{FF2B5EF4-FFF2-40B4-BE49-F238E27FC236}">
                <a16:creationId xmlns:a16="http://schemas.microsoft.com/office/drawing/2014/main" id="{D7D3FAB1-BCF1-6C06-27D0-C3EC13DD682C}"/>
              </a:ext>
            </a:extLst>
          </p:cNvPr>
          <p:cNvSpPr/>
          <p:nvPr/>
        </p:nvSpPr>
        <p:spPr>
          <a:xfrm>
            <a:off x="5953760" y="3322320"/>
            <a:ext cx="1747520" cy="1391920"/>
          </a:xfrm>
          <a:prstGeom prst="round2SameRect">
            <a:avLst/>
          </a:prstGeom>
          <a:noFill/>
          <a:ln w="381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Pluralidad lingüística</a:t>
            </a:r>
            <a:endParaRPr lang="es-MX" sz="2000" b="1" dirty="0"/>
          </a:p>
        </p:txBody>
      </p:sp>
      <p:sp>
        <p:nvSpPr>
          <p:cNvPr id="12" name="Rectángulo: esquinas superiores redondeadas 11">
            <a:extLst>
              <a:ext uri="{FF2B5EF4-FFF2-40B4-BE49-F238E27FC236}">
                <a16:creationId xmlns:a16="http://schemas.microsoft.com/office/drawing/2014/main" id="{2173CDF9-B93C-0C69-7232-2E3C2221D21A}"/>
              </a:ext>
            </a:extLst>
          </p:cNvPr>
          <p:cNvSpPr/>
          <p:nvPr/>
        </p:nvSpPr>
        <p:spPr>
          <a:xfrm>
            <a:off x="7813040" y="3322320"/>
            <a:ext cx="1747520" cy="1391920"/>
          </a:xfrm>
          <a:prstGeom prst="round2SameRect">
            <a:avLst/>
          </a:prstGeom>
          <a:noFill/>
          <a:ln w="38100"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Innovación 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6598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49C2B-FF9C-3EF9-A62A-1300A2BE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66900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rgbClr val="FF3399"/>
                </a:solidFill>
              </a:rPr>
              <a:t>Capitulo 8. artículos 75 al 85.</a:t>
            </a:r>
            <a:br>
              <a:rPr lang="es-ES" dirty="0">
                <a:solidFill>
                  <a:srgbClr val="FF3399"/>
                </a:solidFill>
              </a:rPr>
            </a:br>
            <a:r>
              <a:rPr lang="es-ES" sz="5400" b="1" dirty="0">
                <a:solidFill>
                  <a:srgbClr val="FF3399"/>
                </a:solidFill>
              </a:rPr>
              <a:t>Se dividen en 2 secciones </a:t>
            </a:r>
            <a:endParaRPr lang="es-MX" b="1" dirty="0">
              <a:solidFill>
                <a:srgbClr val="FF3399"/>
              </a:solidFill>
            </a:endParaRP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456FE41E-7678-8DA2-50ED-562089FB843A}"/>
              </a:ext>
            </a:extLst>
          </p:cNvPr>
          <p:cNvSpPr/>
          <p:nvPr/>
        </p:nvSpPr>
        <p:spPr>
          <a:xfrm>
            <a:off x="1788160" y="2570480"/>
            <a:ext cx="4033520" cy="2519680"/>
          </a:xfrm>
          <a:prstGeom prst="wedgeRectCallou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3399"/>
                </a:solidFill>
              </a:rPr>
              <a:t>DEL RECURSO ADMINISTRATIVO </a:t>
            </a:r>
            <a:endParaRPr lang="es-MX" sz="2400" b="1" dirty="0">
              <a:solidFill>
                <a:srgbClr val="FF3399"/>
              </a:solidFill>
            </a:endParaRPr>
          </a:p>
        </p:txBody>
      </p: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D993F31A-A36D-4660-0EF3-A7F5ECA93261}"/>
              </a:ext>
            </a:extLst>
          </p:cNvPr>
          <p:cNvSpPr/>
          <p:nvPr/>
        </p:nvSpPr>
        <p:spPr>
          <a:xfrm>
            <a:off x="6228079" y="2570480"/>
            <a:ext cx="4033520" cy="2519680"/>
          </a:xfrm>
          <a:prstGeom prst="wedgeRectCallou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3399"/>
                </a:solidFill>
              </a:rPr>
              <a:t>DE LAS INFRACCIONES Y LAS SANCIONES </a:t>
            </a:r>
            <a:endParaRPr lang="es-MX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8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1D665EC-ECAC-93EA-131F-65338AFC9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106348"/>
              </p:ext>
            </p:extLst>
          </p:nvPr>
        </p:nvGraphicFramePr>
        <p:xfrm>
          <a:off x="-172720" y="152400"/>
          <a:ext cx="90424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58251FD3-A5E6-B66B-59D0-1D72D414DE1E}"/>
              </a:ext>
            </a:extLst>
          </p:cNvPr>
          <p:cNvSpPr/>
          <p:nvPr/>
        </p:nvSpPr>
        <p:spPr>
          <a:xfrm>
            <a:off x="8178800" y="2026920"/>
            <a:ext cx="3749040" cy="2519680"/>
          </a:xfrm>
          <a:prstGeom prst="wedgeRectCallout">
            <a:avLst>
              <a:gd name="adj1" fmla="val -20833"/>
              <a:gd name="adj2" fmla="val 67742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3399"/>
                </a:solidFill>
              </a:rPr>
              <a:t>DEL RECURSO ADMINISTRATIVO </a:t>
            </a:r>
            <a:endParaRPr lang="es-MX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4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r>
              <a:rPr lang="es-ES" sz="6600" b="1" dirty="0">
                <a:solidFill>
                  <a:schemeClr val="accent6"/>
                </a:solidFill>
              </a:rPr>
              <a:t>OBJETIVO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BDA9AA-C5A4-4183-7D40-9374643300BB}"/>
              </a:ext>
            </a:extLst>
          </p:cNvPr>
          <p:cNvSpPr txBox="1"/>
          <p:nvPr/>
        </p:nvSpPr>
        <p:spPr>
          <a:xfrm>
            <a:off x="497305" y="1898985"/>
            <a:ext cx="50372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/>
              <a:t>Los alumnos de pedagogía identifican los lineamientos que debe seguir el país para impartir la educación </a:t>
            </a:r>
            <a:endParaRPr lang="es-MX" sz="4400" dirty="0"/>
          </a:p>
        </p:txBody>
      </p:sp>
      <p:pic>
        <p:nvPicPr>
          <p:cNvPr id="2050" name="Picture 2" descr="dibujos animados de regreso a la composición de educación escolar 1503890  Vector en Vecteezy">
            <a:extLst>
              <a:ext uri="{FF2B5EF4-FFF2-40B4-BE49-F238E27FC236}">
                <a16:creationId xmlns:a16="http://schemas.microsoft.com/office/drawing/2014/main" id="{426FBDD4-9E60-26FF-3A3D-E4D59548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9" b="90612" l="10000" r="90000">
                        <a14:foregroundMark x1="45510" y1="8469" x2="45510" y2="8469"/>
                        <a14:foregroundMark x1="56327" y1="90714" x2="56327" y2="90714"/>
                        <a14:foregroundMark x1="56327" y1="90714" x2="56327" y2="90714"/>
                        <a14:foregroundMark x1="45306" y1="7449" x2="45306" y2="7449"/>
                        <a14:foregroundMark x1="40408" y1="88163" x2="40408" y2="88163"/>
                        <a14:foregroundMark x1="40408" y1="88163" x2="40408" y2="88163"/>
                        <a14:foregroundMark x1="74796" y1="75510" x2="74796" y2="75510"/>
                        <a14:foregroundMark x1="74082" y1="76531" x2="74082" y2="76531"/>
                        <a14:foregroundMark x1="51122" y1="76224" x2="51122" y2="76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6" y="1642390"/>
            <a:ext cx="4411579" cy="44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20841-4BCE-BB32-3436-B94DF7D74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37" y="2879090"/>
            <a:ext cx="10485725" cy="1723389"/>
          </a:xfrm>
          <a:ln w="38100">
            <a:solidFill>
              <a:srgbClr val="FF99FF"/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s-MX" sz="2400" dirty="0"/>
              <a:t>En contra de las resoluciones de las autoridades educativas dictadas con fundamento en las disposiciones de esta ley y demás derivadas de esta</a:t>
            </a:r>
            <a:r>
              <a:rPr lang="es-ES" sz="2400" dirty="0"/>
              <a:t>,</a:t>
            </a:r>
            <a:r>
              <a:rPr lang="es-MX" sz="2400" dirty="0"/>
              <a:t>podrá interponerse recurso de revisión dentro de los 15 días hábiles siguientes a la fecha de su notificación </a:t>
            </a: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0EEBA519-D508-2098-4ED3-7AEDD5A50357}"/>
              </a:ext>
            </a:extLst>
          </p:cNvPr>
          <p:cNvSpPr/>
          <p:nvPr/>
        </p:nvSpPr>
        <p:spPr>
          <a:xfrm>
            <a:off x="3322319" y="233680"/>
            <a:ext cx="5547359" cy="1723389"/>
          </a:xfrm>
          <a:prstGeom prst="wedgeRectCallout">
            <a:avLst>
              <a:gd name="adj1" fmla="val -21016"/>
              <a:gd name="adj2" fmla="val 79597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3399"/>
                </a:solidFill>
              </a:rPr>
              <a:t>DE LAS INFRACCIONES Y LAS SANCIONES </a:t>
            </a:r>
            <a:endParaRPr lang="es-MX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829C3-53EA-B8B9-DACD-B1459787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8000" b="1" dirty="0">
                <a:solidFill>
                  <a:schemeClr val="accent1">
                    <a:lumMod val="75000"/>
                  </a:schemeClr>
                </a:solidFill>
              </a:rPr>
              <a:t>Organización</a:t>
            </a:r>
            <a:r>
              <a:rPr lang="es-ES" sz="6600" dirty="0"/>
              <a:t> </a:t>
            </a:r>
            <a:endParaRPr lang="es-MX" sz="6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1B4B21-2F42-764D-FC7C-187EC323D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66900"/>
            <a:ext cx="11646567" cy="4774532"/>
          </a:xfrm>
        </p:spPr>
        <p:txBody>
          <a:bodyPr>
            <a:normAutofit fontScale="92500"/>
          </a:bodyPr>
          <a:lstStyle/>
          <a:p>
            <a:r>
              <a:rPr lang="es-ES" sz="2800" b="1" dirty="0">
                <a:solidFill>
                  <a:schemeClr val="accent4"/>
                </a:solidFill>
              </a:rPr>
              <a:t>Capitulo 1</a:t>
            </a:r>
            <a:r>
              <a:rPr lang="es-ES" sz="2800" b="1" dirty="0"/>
              <a:t>. Disposiciones generales</a:t>
            </a:r>
          </a:p>
          <a:p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Capitulo 2</a:t>
            </a:r>
            <a:r>
              <a:rPr lang="es-ES" sz="2800" b="1" dirty="0"/>
              <a:t>. Del federalismo educativo </a:t>
            </a:r>
          </a:p>
          <a:p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Capitulo 3</a:t>
            </a:r>
            <a:r>
              <a:rPr lang="es-ES" sz="2800" b="1" dirty="0"/>
              <a:t>. De la equidad de la educación </a:t>
            </a:r>
          </a:p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Capitulo 4</a:t>
            </a:r>
            <a:r>
              <a:rPr lang="es-ES" sz="2800" b="1" dirty="0"/>
              <a:t>. Del proceso educativo</a:t>
            </a:r>
          </a:p>
          <a:p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Capitulo 5</a:t>
            </a:r>
            <a:r>
              <a:rPr lang="es-ES" sz="2800" b="1" dirty="0"/>
              <a:t>. De la educación que impartan las particulares </a:t>
            </a:r>
          </a:p>
          <a:p>
            <a:r>
              <a:rPr lang="es-E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Capitulo 6. </a:t>
            </a:r>
            <a:r>
              <a:rPr lang="es-ES" sz="2800" b="1" dirty="0"/>
              <a:t>De la validez oficial de estudios y de la certificación de conocimientos </a:t>
            </a:r>
          </a:p>
          <a:p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Capitulo 7</a:t>
            </a:r>
            <a:r>
              <a:rPr lang="es-ES" sz="2800" b="1" dirty="0"/>
              <a:t>. De las infracciones, las sanciones, y el recurso administrativo</a:t>
            </a:r>
          </a:p>
          <a:p>
            <a:r>
              <a:rPr lang="es-MX" sz="2800" b="1" dirty="0">
                <a:solidFill>
                  <a:schemeClr val="accent5">
                    <a:lumMod val="75000"/>
                  </a:schemeClr>
                </a:solidFill>
              </a:rPr>
              <a:t>Capitulo 8</a:t>
            </a:r>
            <a:r>
              <a:rPr lang="es-MX" sz="2800" b="1" dirty="0"/>
              <a:t>. De la participación social en la educación </a:t>
            </a:r>
          </a:p>
        </p:txBody>
      </p:sp>
    </p:spTree>
    <p:extLst>
      <p:ext uri="{BB962C8B-B14F-4D97-AF65-F5344CB8AC3E}">
        <p14:creationId xmlns:p14="http://schemas.microsoft.com/office/powerpoint/2010/main" val="407932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E241B91-5BFF-1572-32C0-3960528F5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859623"/>
              </p:ext>
            </p:extLst>
          </p:nvPr>
        </p:nvGraphicFramePr>
        <p:xfrm>
          <a:off x="2465672" y="204537"/>
          <a:ext cx="10142888" cy="644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4" name="Picture 2" descr="Niños de la escuela de dibujos animados ... | Premium Vector #Freepik  #vector #escuela #ninos #educacion… | Niños escuela dibujos, Niños  escolares, Niños artísticos">
            <a:extLst>
              <a:ext uri="{FF2B5EF4-FFF2-40B4-BE49-F238E27FC236}">
                <a16:creationId xmlns:a16="http://schemas.microsoft.com/office/drawing/2014/main" id="{5A535647-7234-9DB8-B2FE-7775DEED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10" y="2265245"/>
            <a:ext cx="2327510" cy="23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04B6104-39DA-899B-ACA8-C4F30C8E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5125"/>
            <a:ext cx="4088598" cy="1920240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Capitulo 1. artículos 1 al 11</a:t>
            </a:r>
            <a:r>
              <a:rPr lang="es-ES" sz="4400" dirty="0"/>
              <a:t>.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67390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291E5-F678-6CFA-B754-DA6F2ED7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58167"/>
            <a:ext cx="10353762" cy="1257300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chemeClr val="accent2"/>
                </a:solidFill>
              </a:rPr>
              <a:t>Capítulo 2. artículos 12 al 31</a:t>
            </a:r>
            <a:endParaRPr lang="es-MX" sz="6600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06C9D8-8C9C-9774-8866-DB7969E4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763" y="1162427"/>
            <a:ext cx="6561826" cy="756485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s-ES" sz="3600" b="1" dirty="0"/>
              <a:t>SE DIVIDE EN 4 SECCIONES </a:t>
            </a:r>
            <a:endParaRPr lang="es-MX" sz="3600" b="1" dirty="0"/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FDC6798E-08CE-EA4B-1635-2683497E91DE}"/>
              </a:ext>
            </a:extLst>
          </p:cNvPr>
          <p:cNvSpPr/>
          <p:nvPr/>
        </p:nvSpPr>
        <p:spPr>
          <a:xfrm>
            <a:off x="213360" y="2918090"/>
            <a:ext cx="2780097" cy="2281721"/>
          </a:xfrm>
          <a:prstGeom prst="wedgeRectCallout">
            <a:avLst/>
          </a:prstGeom>
          <a:solidFill>
            <a:srgbClr val="C7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7030A0"/>
                </a:solidFill>
              </a:rPr>
              <a:t>DE LA DISTRIBUCION DE LA FUNCION SOCIAL</a:t>
            </a:r>
            <a:endParaRPr lang="es-MX" sz="2000" b="1" dirty="0">
              <a:solidFill>
                <a:srgbClr val="7030A0"/>
              </a:solidFill>
            </a:endParaRPr>
          </a:p>
        </p:txBody>
      </p:sp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12E9F526-F944-2329-776F-AADF73A39FC5}"/>
              </a:ext>
            </a:extLst>
          </p:cNvPr>
          <p:cNvSpPr/>
          <p:nvPr/>
        </p:nvSpPr>
        <p:spPr>
          <a:xfrm>
            <a:off x="9235440" y="2918090"/>
            <a:ext cx="2780097" cy="2281721"/>
          </a:xfrm>
          <a:prstGeom prst="wedgeRectCallout">
            <a:avLst/>
          </a:prstGeom>
          <a:solidFill>
            <a:srgbClr val="FFF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CCCC00"/>
                </a:solidFill>
              </a:rPr>
              <a:t>DE LA EVALUACION DEL SISTEMA EDUCATIVO NACIONAL</a:t>
            </a:r>
            <a:endParaRPr lang="es-MX" sz="2000" b="1" dirty="0">
              <a:solidFill>
                <a:srgbClr val="CCCC00"/>
              </a:solidFill>
            </a:endParaRPr>
          </a:p>
        </p:txBody>
      </p: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60CBB974-FFD2-F1E2-2AE3-595E1AEA4D90}"/>
              </a:ext>
            </a:extLst>
          </p:cNvPr>
          <p:cNvSpPr/>
          <p:nvPr/>
        </p:nvSpPr>
        <p:spPr>
          <a:xfrm>
            <a:off x="3220720" y="2918090"/>
            <a:ext cx="2780097" cy="2281721"/>
          </a:xfrm>
          <a:prstGeom prst="wedgeRectCallout">
            <a:avLst/>
          </a:prstGeom>
          <a:solidFill>
            <a:srgbClr val="8F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DEL FINANCIAMIENTO A LA EDUCACION </a:t>
            </a:r>
            <a:endParaRPr lang="es-MX" sz="2000" b="1" dirty="0">
              <a:solidFill>
                <a:srgbClr val="0070C0"/>
              </a:solidFill>
            </a:endParaRPr>
          </a:p>
        </p:txBody>
      </p: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B76A34EF-DA3E-00D1-8863-88A854BECA99}"/>
              </a:ext>
            </a:extLst>
          </p:cNvPr>
          <p:cNvSpPr/>
          <p:nvPr/>
        </p:nvSpPr>
        <p:spPr>
          <a:xfrm>
            <a:off x="6228080" y="2918090"/>
            <a:ext cx="2780097" cy="2281721"/>
          </a:xfrm>
          <a:prstGeom prst="wedgeRectCallou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0066"/>
                </a:solidFill>
              </a:rPr>
              <a:t>DE LOS SERVICIOS EDUCATIVOS</a:t>
            </a:r>
            <a:endParaRPr lang="es-MX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0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83035-6613-D042-C364-5A14752F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23" y="2168693"/>
            <a:ext cx="5396172" cy="4436644"/>
          </a:xfrm>
          <a:noFill/>
          <a:ln w="38100">
            <a:solidFill>
              <a:srgbClr val="C78FFF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2600" dirty="0"/>
              <a:t>Establecer el calendario escolar aplicable en toda la republica para cada ciclo lectivo </a:t>
            </a:r>
          </a:p>
          <a:p>
            <a:pPr algn="ctr"/>
            <a:r>
              <a:rPr lang="es-ES" sz="2600" dirty="0"/>
              <a:t>Tener actualizados los libros gratuitos</a:t>
            </a:r>
          </a:p>
          <a:p>
            <a:pPr algn="ctr"/>
            <a:r>
              <a:rPr lang="es-ES" sz="2600" dirty="0"/>
              <a:t>Dar mantenimiento </a:t>
            </a:r>
          </a:p>
          <a:p>
            <a:pPr algn="ctr"/>
            <a:r>
              <a:rPr lang="es-ES" sz="2600" dirty="0"/>
              <a:t>Proveer de equipo básico </a:t>
            </a:r>
          </a:p>
          <a:p>
            <a:pPr algn="ctr"/>
            <a:r>
              <a:rPr lang="es-ES" sz="2600" dirty="0"/>
              <a:t>Formación de maestros </a:t>
            </a:r>
            <a:endParaRPr lang="es-MX" sz="26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6281749-012C-F160-8ADB-AF0C14206622}"/>
              </a:ext>
            </a:extLst>
          </p:cNvPr>
          <p:cNvSpPr txBox="1">
            <a:spLocks/>
          </p:cNvSpPr>
          <p:nvPr/>
        </p:nvSpPr>
        <p:spPr>
          <a:xfrm>
            <a:off x="5862319" y="2084472"/>
            <a:ext cx="6127157" cy="4605086"/>
          </a:xfrm>
          <a:prstGeom prst="rect">
            <a:avLst/>
          </a:prstGeom>
          <a:noFill/>
          <a:ln w="38100">
            <a:solidFill>
              <a:srgbClr val="8FDAFF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/>
              <a:t>Planes y programas de estudio, coordinados con la secretaria</a:t>
            </a:r>
          </a:p>
          <a:p>
            <a:pPr algn="ctr"/>
            <a:r>
              <a:rPr lang="es-ES" sz="2800" b="1" dirty="0"/>
              <a:t>Formación, actualización, capacitación y superación profesional de maestros </a:t>
            </a:r>
          </a:p>
          <a:p>
            <a:pPr algn="ctr"/>
            <a:r>
              <a:rPr lang="es-ES" sz="2800" b="1" dirty="0"/>
              <a:t>Prestación del servicio social como requisito previo para obtener titulo o grado académico </a:t>
            </a:r>
          </a:p>
          <a:p>
            <a:pPr algn="ctr"/>
            <a:r>
              <a:rPr lang="es-ES" sz="2800" b="1" dirty="0"/>
              <a:t>Constancias, certificador, diplomados y títulos que tendrán validez correspondiente a los estudios realizados </a:t>
            </a:r>
            <a:endParaRPr lang="es-MX" sz="2800" b="1" dirty="0"/>
          </a:p>
        </p:txBody>
      </p:sp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1B96CEFB-FFC2-F155-8AAE-CF11B101B1C3}"/>
              </a:ext>
            </a:extLst>
          </p:cNvPr>
          <p:cNvSpPr/>
          <p:nvPr/>
        </p:nvSpPr>
        <p:spPr>
          <a:xfrm>
            <a:off x="256068" y="393032"/>
            <a:ext cx="4647398" cy="1252857"/>
          </a:xfrm>
          <a:prstGeom prst="wedgeRectCallout">
            <a:avLst>
              <a:gd name="adj1" fmla="val -21869"/>
              <a:gd name="adj2" fmla="val 84268"/>
            </a:avLst>
          </a:prstGeom>
          <a:solidFill>
            <a:srgbClr val="C7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7030A0"/>
                </a:solidFill>
              </a:rPr>
              <a:t>DE LA DISTRIBUCION DE LA FUNCION SOCIAL</a:t>
            </a:r>
            <a:endParaRPr lang="es-MX" sz="2000" b="1" dirty="0">
              <a:solidFill>
                <a:srgbClr val="7030A0"/>
              </a:solidFill>
            </a:endParaRPr>
          </a:p>
        </p:txBody>
      </p: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9BAACF27-5713-C74E-FCF3-29D9639F1C8A}"/>
              </a:ext>
            </a:extLst>
          </p:cNvPr>
          <p:cNvSpPr/>
          <p:nvPr/>
        </p:nvSpPr>
        <p:spPr>
          <a:xfrm>
            <a:off x="7030451" y="393032"/>
            <a:ext cx="4640180" cy="1252857"/>
          </a:xfrm>
          <a:prstGeom prst="wedgeRectCallout">
            <a:avLst>
              <a:gd name="adj1" fmla="val -21524"/>
              <a:gd name="adj2" fmla="val 84267"/>
            </a:avLst>
          </a:prstGeom>
          <a:solidFill>
            <a:srgbClr val="8F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DEL FINANCIAMIENTO A LA EDUCACION </a:t>
            </a:r>
            <a:endParaRPr lang="es-MX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2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C57FE-AE9E-358B-383C-BCFD730A1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72" y="2308592"/>
            <a:ext cx="4797194" cy="3714749"/>
          </a:xfrm>
          <a:ln w="38100">
            <a:solidFill>
              <a:srgbClr val="FF99CC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2800" dirty="0"/>
              <a:t>Sujeción a las disposiciones de ingresos y gasto publico correspondientes que resulten aplicables, concurrirán al financiamiento de la educación publica y de los servicios educativos </a:t>
            </a:r>
            <a:endParaRPr lang="es-MX" sz="2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BABCEA0-639D-25AC-E26C-674D181854FB}"/>
              </a:ext>
            </a:extLst>
          </p:cNvPr>
          <p:cNvSpPr txBox="1">
            <a:spLocks/>
          </p:cNvSpPr>
          <p:nvPr/>
        </p:nvSpPr>
        <p:spPr>
          <a:xfrm>
            <a:off x="6166183" y="2308592"/>
            <a:ext cx="4797194" cy="3714749"/>
          </a:xfrm>
          <a:prstGeom prst="rect">
            <a:avLst/>
          </a:prstGeom>
          <a:ln w="38100">
            <a:solidFill>
              <a:srgbClr val="FFFF7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/>
              <a:t>Las autoridades educativas darán a conocer a los maestros, alumnos, padres de familia y a la sociedad en general, los resultados de las evaluaciones que realicen </a:t>
            </a:r>
            <a:endParaRPr lang="es-MX" sz="2800" dirty="0"/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8BBB1BDC-9BCB-48F5-964F-8C0CE271485C}"/>
              </a:ext>
            </a:extLst>
          </p:cNvPr>
          <p:cNvSpPr/>
          <p:nvPr/>
        </p:nvSpPr>
        <p:spPr>
          <a:xfrm>
            <a:off x="560868" y="401271"/>
            <a:ext cx="4640180" cy="1252857"/>
          </a:xfrm>
          <a:prstGeom prst="wedgeRectCallout">
            <a:avLst>
              <a:gd name="adj1" fmla="val -22216"/>
              <a:gd name="adj2" fmla="val 80426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0066"/>
                </a:solidFill>
              </a:rPr>
              <a:t>DE LOS SERVICIOS EDUCATIVOS</a:t>
            </a:r>
            <a:endParaRPr lang="es-MX" sz="2000" b="1" dirty="0">
              <a:solidFill>
                <a:srgbClr val="FF0066"/>
              </a:solidFill>
            </a:endParaRPr>
          </a:p>
        </p:txBody>
      </p:sp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E136C7FC-6297-1398-231C-8410828CC4FE}"/>
              </a:ext>
            </a:extLst>
          </p:cNvPr>
          <p:cNvSpPr/>
          <p:nvPr/>
        </p:nvSpPr>
        <p:spPr>
          <a:xfrm>
            <a:off x="6236366" y="451188"/>
            <a:ext cx="4656828" cy="1252857"/>
          </a:xfrm>
          <a:prstGeom prst="wedgeRectCallout">
            <a:avLst>
              <a:gd name="adj1" fmla="val -21522"/>
              <a:gd name="adj2" fmla="val 81707"/>
            </a:avLst>
          </a:prstGeom>
          <a:solidFill>
            <a:srgbClr val="FFF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CCCC00"/>
                </a:solidFill>
              </a:rPr>
              <a:t>DE LA EVALUACION DEL SISTEMA EDUCATIVO NACIONAL</a:t>
            </a:r>
            <a:endParaRPr lang="es-MX" sz="2000" b="1" dirty="0">
              <a:solidFill>
                <a:srgbClr val="CC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7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2CF6-9A0C-FBF9-BCF7-694E34DD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rgbClr val="92D050"/>
                </a:solidFill>
              </a:rPr>
              <a:t>Capitulo 3. artículos 32 al 36</a:t>
            </a:r>
            <a:endParaRPr lang="es-MX" sz="6600" b="1" dirty="0">
              <a:solidFill>
                <a:srgbClr val="92D050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6222637-E878-F106-5B5F-77A9E355A2C4}"/>
              </a:ext>
            </a:extLst>
          </p:cNvPr>
          <p:cNvSpPr/>
          <p:nvPr/>
        </p:nvSpPr>
        <p:spPr>
          <a:xfrm>
            <a:off x="8031480" y="1181100"/>
            <a:ext cx="2854960" cy="171704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Programas dirigidos a padres de familia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7A5C8B9-335C-9DA8-8C44-B91A56F41BE3}"/>
              </a:ext>
            </a:extLst>
          </p:cNvPr>
          <p:cNvSpPr/>
          <p:nvPr/>
        </p:nvSpPr>
        <p:spPr>
          <a:xfrm>
            <a:off x="8031480" y="3017520"/>
            <a:ext cx="2854960" cy="1717040"/>
          </a:xfrm>
          <a:prstGeom prst="round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Recursos específicos a entidades con rezago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BAF63D5-99FF-135D-D22B-4D2F049B2296}"/>
              </a:ext>
            </a:extLst>
          </p:cNvPr>
          <p:cNvSpPr/>
          <p:nvPr/>
        </p:nvSpPr>
        <p:spPr>
          <a:xfrm>
            <a:off x="8031480" y="4841240"/>
            <a:ext cx="2854960" cy="171704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Centros de desarrollo infantil </a:t>
            </a:r>
            <a:r>
              <a:rPr lang="es-ES" sz="2400" b="1" dirty="0">
                <a:solidFill>
                  <a:schemeClr val="bg1"/>
                </a:solidFill>
              </a:rPr>
              <a:t>,</a:t>
            </a:r>
            <a:r>
              <a:rPr lang="es-MX" sz="2400" b="1" dirty="0">
                <a:solidFill>
                  <a:schemeClr val="bg1"/>
                </a:solidFill>
              </a:rPr>
              <a:t>integración social o albergues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B6FCFCE-8E6E-6694-1F36-AB059BACB891}"/>
              </a:ext>
            </a:extLst>
          </p:cNvPr>
          <p:cNvSpPr/>
          <p:nvPr/>
        </p:nvSpPr>
        <p:spPr>
          <a:xfrm>
            <a:off x="4729480" y="1181100"/>
            <a:ext cx="2854960" cy="1717040"/>
          </a:xfrm>
          <a:prstGeom prst="roundRect">
            <a:avLst/>
          </a:prstGeom>
          <a:solidFill>
            <a:srgbClr val="FFF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Atender escuelas marginadas e indígenas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F381E0E-DC33-34DF-5A8B-2596F4BDDA93}"/>
              </a:ext>
            </a:extLst>
          </p:cNvPr>
          <p:cNvSpPr/>
          <p:nvPr/>
        </p:nvSpPr>
        <p:spPr>
          <a:xfrm>
            <a:off x="4729480" y="3017520"/>
            <a:ext cx="2854960" cy="171704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Programa de apoyo a maestros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D0FAEA2-3C92-B62C-6DB5-D7866A3F68A1}"/>
              </a:ext>
            </a:extLst>
          </p:cNvPr>
          <p:cNvSpPr/>
          <p:nvPr/>
        </p:nvSpPr>
        <p:spPr>
          <a:xfrm>
            <a:off x="4729480" y="4841240"/>
            <a:ext cx="2854960" cy="1717040"/>
          </a:xfrm>
          <a:prstGeom prst="roundRect">
            <a:avLst/>
          </a:prstGeom>
          <a:solidFill>
            <a:srgbClr val="A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Apoyos pedagógicos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E81FBBE-8113-52B8-1B7C-E8251FC63B29}"/>
              </a:ext>
            </a:extLst>
          </p:cNvPr>
          <p:cNvSpPr/>
          <p:nvPr/>
        </p:nvSpPr>
        <p:spPr>
          <a:xfrm>
            <a:off x="1427480" y="1181100"/>
            <a:ext cx="2854960" cy="1717040"/>
          </a:xfrm>
          <a:prstGeom prst="roundRect">
            <a:avLst/>
          </a:prstGeom>
          <a:solidFill>
            <a:srgbClr val="C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Equidad educativa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FE50EDB-6AD9-F4AF-914C-8DBAA5540365}"/>
              </a:ext>
            </a:extLst>
          </p:cNvPr>
          <p:cNvSpPr/>
          <p:nvPr/>
        </p:nvSpPr>
        <p:spPr>
          <a:xfrm>
            <a:off x="1427480" y="3017520"/>
            <a:ext cx="2854960" cy="1717040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Efectiva igualdad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DA148E6-5727-F4EF-9D58-4CFCD114AB7D}"/>
              </a:ext>
            </a:extLst>
          </p:cNvPr>
          <p:cNvSpPr/>
          <p:nvPr/>
        </p:nvSpPr>
        <p:spPr>
          <a:xfrm>
            <a:off x="1427480" y="4841240"/>
            <a:ext cx="2854960" cy="1717040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Competencias 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E6295-BCB0-5B52-F5D5-A5703258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0"/>
            <a:ext cx="11855115" cy="1866900"/>
          </a:xfrm>
        </p:spPr>
        <p:txBody>
          <a:bodyPr>
            <a:normAutofit/>
          </a:bodyPr>
          <a:lstStyle/>
          <a:p>
            <a:r>
              <a:rPr lang="es-ES" sz="6600" b="1" dirty="0">
                <a:solidFill>
                  <a:srgbClr val="FFFF71"/>
                </a:solidFill>
              </a:rPr>
              <a:t>Capitulo 4. artículos 37 al 53. </a:t>
            </a:r>
            <a:br>
              <a:rPr lang="es-ES" sz="4400" b="1" dirty="0">
                <a:solidFill>
                  <a:srgbClr val="FFFF71"/>
                </a:solidFill>
              </a:rPr>
            </a:br>
            <a:r>
              <a:rPr lang="es-ES" sz="5400" b="1" dirty="0">
                <a:solidFill>
                  <a:srgbClr val="FFFF71"/>
                </a:solidFill>
              </a:rPr>
              <a:t>Se divide en 3 secciones </a:t>
            </a:r>
            <a:endParaRPr lang="es-MX" sz="4400" b="1" dirty="0">
              <a:solidFill>
                <a:srgbClr val="FFFF71"/>
              </a:solidFill>
            </a:endParaRP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119BB374-DA06-BD6E-D7BC-FF647BF23339}"/>
              </a:ext>
            </a:extLst>
          </p:cNvPr>
          <p:cNvSpPr/>
          <p:nvPr/>
        </p:nvSpPr>
        <p:spPr>
          <a:xfrm>
            <a:off x="336884" y="2390274"/>
            <a:ext cx="3609474" cy="2855494"/>
          </a:xfrm>
          <a:prstGeom prst="wedgeRectCallou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DE LOS TIPOS Y MODALIDADES DE EDUCACION </a:t>
            </a:r>
            <a:endParaRPr lang="es-MX" sz="2400" b="1" dirty="0">
              <a:solidFill>
                <a:srgbClr val="00B050"/>
              </a:solidFill>
            </a:endParaRPr>
          </a:p>
        </p:txBody>
      </p: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44509CA5-CF42-18E3-F357-A9C0ADFA8D67}"/>
              </a:ext>
            </a:extLst>
          </p:cNvPr>
          <p:cNvSpPr/>
          <p:nvPr/>
        </p:nvSpPr>
        <p:spPr>
          <a:xfrm>
            <a:off x="4291263" y="2390274"/>
            <a:ext cx="3609474" cy="2855494"/>
          </a:xfrm>
          <a:prstGeom prst="wedgeRectCallou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FF0066"/>
                </a:solidFill>
              </a:rPr>
              <a:t>DE LOS PLANES Y PROGRAMAS DE ESTUDIO </a:t>
            </a:r>
            <a:endParaRPr lang="es-MX" sz="2400" b="1" dirty="0">
              <a:solidFill>
                <a:srgbClr val="FF0066"/>
              </a:solidFill>
            </a:endParaRPr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1310C440-B233-2F18-163E-3047DE5FB39D}"/>
              </a:ext>
            </a:extLst>
          </p:cNvPr>
          <p:cNvSpPr/>
          <p:nvPr/>
        </p:nvSpPr>
        <p:spPr>
          <a:xfrm>
            <a:off x="8245642" y="2390274"/>
            <a:ext cx="3609474" cy="2855494"/>
          </a:xfrm>
          <a:prstGeom prst="wedgeRectCallout">
            <a:avLst/>
          </a:prstGeom>
          <a:solidFill>
            <a:srgbClr val="A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DEL CALENDARIO ESCOLAR 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36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93_TF00934815.potx" id="{A4F8E3F4-E486-4864-B69C-2E3224C94EAA}" vid="{0BA5DF26-D11C-431A-A493-FE081F5D36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{9DC10074-71C4-481A-91AF-9C3B5C54CA44}tf00934815_win32</Template>
  <TotalTime>120</TotalTime>
  <Words>1029</Words>
  <Application>Microsoft Office PowerPoint</Application>
  <PresentationFormat>Panorámica</PresentationFormat>
  <Paragraphs>122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Goudy Old Style</vt:lpstr>
      <vt:lpstr>Wingdings 2</vt:lpstr>
      <vt:lpstr>SlateVTI</vt:lpstr>
      <vt:lpstr>LEY GENERAL DE EDUCACION </vt:lpstr>
      <vt:lpstr>OBJETIVO </vt:lpstr>
      <vt:lpstr>Organización </vt:lpstr>
      <vt:lpstr>Capitulo 1. artículos 1 al 11.</vt:lpstr>
      <vt:lpstr>Capítulo 2. artículos 12 al 31</vt:lpstr>
      <vt:lpstr>Presentación de PowerPoint</vt:lpstr>
      <vt:lpstr>Presentación de PowerPoint</vt:lpstr>
      <vt:lpstr>Capitulo 3. artículos 32 al 36</vt:lpstr>
      <vt:lpstr>Capitulo 4. artículos 37 al 53.  Se divide en 3 secciones </vt:lpstr>
      <vt:lpstr>Presentación de PowerPoint</vt:lpstr>
      <vt:lpstr>Presentación de PowerPoint</vt:lpstr>
      <vt:lpstr>Capitulo 5. artículos 54 al 59 </vt:lpstr>
      <vt:lpstr>Capitulo 6. artículos 60 al 64</vt:lpstr>
      <vt:lpstr>Capitulo 7. artículos 65 al 74. Se divide en 3 secciones </vt:lpstr>
      <vt:lpstr>Presentación de PowerPoint</vt:lpstr>
      <vt:lpstr>Presentación de PowerPoint</vt:lpstr>
      <vt:lpstr>Presentación de PowerPoint</vt:lpstr>
      <vt:lpstr>Capitulo 8. artículos 75 al 85. Se dividen en 2 secciones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GENERAL DE EDUCACION </dc:title>
  <dc:creator>Gabriela Vargas</dc:creator>
  <cp:lastModifiedBy>Gabriela Vargas</cp:lastModifiedBy>
  <cp:revision>1</cp:revision>
  <dcterms:created xsi:type="dcterms:W3CDTF">2022-05-30T02:42:45Z</dcterms:created>
  <dcterms:modified xsi:type="dcterms:W3CDTF">2022-05-30T04:43:03Z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