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269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7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814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08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8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00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75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42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22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22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7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8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01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3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69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6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0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8ACB-8A44-455B-8828-050C38FC0CE8}" type="datetimeFigureOut">
              <a:rPr lang="es-MX" smtClean="0"/>
              <a:t>29/05/2022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3C76-08A3-460E-8146-977C2E99E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3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256" y="300447"/>
            <a:ext cx="8961120" cy="2246810"/>
          </a:xfrm>
        </p:spPr>
        <p:txBody>
          <a:bodyPr>
            <a:noAutofit/>
          </a:bodyPr>
          <a:lstStyle/>
          <a:p>
            <a:pPr algn="ctr"/>
            <a:r>
              <a:rPr lang="es-MX" sz="4800" dirty="0" smtClean="0">
                <a:latin typeface="Arial Black" panose="020B0A04020102020204" pitchFamily="34" charset="0"/>
              </a:rPr>
              <a:t>ESCUELA NORMAL DE EDUCACION PREESCOLAR</a:t>
            </a:r>
            <a:endParaRPr lang="es-MX" sz="48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2560" y="4611189"/>
            <a:ext cx="9239794" cy="174389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Materia: </a:t>
            </a:r>
            <a:r>
              <a:rPr lang="es-MX" dirty="0" smtClean="0">
                <a:solidFill>
                  <a:schemeClr val="tx1"/>
                </a:solidFill>
                <a:latin typeface="Georgia" panose="02040502050405020303" pitchFamily="18" charset="0"/>
              </a:rPr>
              <a:t>Optativa Filosofía de la Educación 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Maestro: </a:t>
            </a:r>
            <a:r>
              <a:rPr lang="es-MX" dirty="0" smtClean="0">
                <a:solidFill>
                  <a:schemeClr val="tx1"/>
                </a:solidFill>
                <a:latin typeface="Georgia" panose="02040502050405020303" pitchFamily="18" charset="0"/>
              </a:rPr>
              <a:t>Roberto Acosta Robles 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Alumno: </a:t>
            </a:r>
            <a:r>
              <a:rPr lang="es-MX" dirty="0" smtClean="0">
                <a:solidFill>
                  <a:schemeClr val="tx1"/>
                </a:solidFill>
                <a:latin typeface="Georgia" panose="02040502050405020303" pitchFamily="18" charset="0"/>
              </a:rPr>
              <a:t>Leonardo Torres Valdés #22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 “C”</a:t>
            </a:r>
            <a:endParaRPr lang="es-MX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20" y="508075"/>
            <a:ext cx="2164268" cy="16094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45280" y="2979058"/>
            <a:ext cx="381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Georgia" panose="02040502050405020303" pitchFamily="18" charset="0"/>
              </a:rPr>
              <a:t>Ley General de Educación </a:t>
            </a:r>
            <a:endParaRPr lang="es-MX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4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138" y="247560"/>
            <a:ext cx="10515600" cy="1045664"/>
          </a:xfrm>
        </p:spPr>
        <p:txBody>
          <a:bodyPr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DISPOSICIONES GENERALES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1812" y="1433737"/>
            <a:ext cx="11482251" cy="50846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MX" u="sng" dirty="0" smtClean="0">
                <a:latin typeface="Georgia" panose="02040502050405020303" pitchFamily="18" charset="0"/>
              </a:rPr>
              <a:t>Artículo 1º.</a:t>
            </a:r>
          </a:p>
          <a:p>
            <a:pPr marL="0" indent="0">
              <a:buNone/>
            </a:pPr>
            <a:r>
              <a:rPr lang="es-MX" dirty="0" smtClean="0">
                <a:latin typeface="Georgia" panose="02040502050405020303" pitchFamily="18" charset="0"/>
              </a:rPr>
              <a:t>Esta Ley regula la educación que imparten el Estado -Federación, entidades federativas y municipios-, sus organismos descentralizados y los particulares con autorización o con reconocimiento de validez oficial de estudios. Es de observancia general en toda la República y las disposiciones que contiene son de orden público e interés social.</a:t>
            </a:r>
          </a:p>
          <a:p>
            <a:pPr marL="0" indent="0">
              <a:buNone/>
            </a:pPr>
            <a:r>
              <a:rPr lang="es-MX" dirty="0" smtClean="0">
                <a:latin typeface="Georgia" panose="02040502050405020303" pitchFamily="18" charset="0"/>
              </a:rPr>
              <a:t>La función social educativa de las universidades y demás instituciones de educación superior a que se refiere la fracción VII del artículo 3o.de la Constitución Política de los Estados Unidos Mexicanos, se regulará por las leyes que rigen a dichas instituciones.</a:t>
            </a:r>
          </a:p>
          <a:p>
            <a:pPr marL="0" indent="0" algn="ctr">
              <a:buNone/>
            </a:pPr>
            <a:r>
              <a:rPr lang="es-MX" u="sng" dirty="0" smtClean="0">
                <a:latin typeface="Georgia" panose="02040502050405020303" pitchFamily="18" charset="0"/>
              </a:rPr>
              <a:t>Artículo 2º.</a:t>
            </a:r>
          </a:p>
          <a:p>
            <a:pPr marL="0" indent="0">
              <a:buNone/>
            </a:pPr>
            <a:r>
              <a:rPr lang="es-MX" dirty="0" smtClean="0">
                <a:latin typeface="Georgia" panose="02040502050405020303" pitchFamily="18" charset="0"/>
              </a:rPr>
              <a:t>Todo individuo tiene derecho a recibir educación de calidad en condiciones de equidad, por lo tanto, todos los habitantes del país tienen las mismas oportunidades de acceso, tránsito y permanencia en el sistema educativo nacional, con sólo satisfacer los requisitos que establezcan las disposiciones generales aplicables.</a:t>
            </a:r>
          </a:p>
          <a:p>
            <a:pPr marL="0" indent="0">
              <a:buNone/>
            </a:pPr>
            <a:r>
              <a:rPr lang="es-MX" dirty="0" smtClean="0">
                <a:latin typeface="Georgia" panose="02040502050405020303" pitchFamily="18" charset="0"/>
              </a:rPr>
              <a:t>La educación es medio fundamental para adquirir, transmitir y acrecentar la cultura; es proceso permanente que contribuye al desarrollo del individuo y a la transformación de la sociedad, y es factor determinante para la adquisición de conocimientos y para formar a mujeres y a hombres, de manera que tengan sentido de solidaridad social.</a:t>
            </a:r>
          </a:p>
          <a:p>
            <a:pPr marL="0" indent="0">
              <a:buNone/>
            </a:pPr>
            <a:r>
              <a:rPr lang="es-MX" dirty="0" smtClean="0">
                <a:latin typeface="Georgia" panose="02040502050405020303" pitchFamily="18" charset="0"/>
              </a:rPr>
              <a:t>En el sistema educativo nacional deberá asegurarse la participación activa de todos los involucrados en el proceso educativo, con sentido de responsabilidad social, privilegiando la participación de los educandos, padres de familia y docentes, para alcanzar los fines a que se refiere el artículo 7o.</a:t>
            </a:r>
            <a:endParaRPr lang="es-MX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822" y="914401"/>
            <a:ext cx="11351623" cy="51859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2400" dirty="0" smtClean="0">
                <a:latin typeface="Georgia" panose="02040502050405020303" pitchFamily="18" charset="0"/>
              </a:rPr>
              <a:t>La educación que el Estado imparta será gratuita. Las donaciones o cuotas voluntarias destinadas a dicha educación en ningún caso se entenderán como contraprestaciones del servicio educativo. Las autoridades educativas en el ámbito de su competencia, establecerán los mecanismos para la regulación, destino, aplicación, transparencia y vigilancia de las donaciones o cuotas voluntarias.</a:t>
            </a:r>
          </a:p>
          <a:p>
            <a:pPr marL="0" indent="0">
              <a:buNone/>
            </a:pPr>
            <a:endParaRPr lang="es-MX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Georgia" panose="02040502050405020303" pitchFamily="18" charset="0"/>
              </a:rPr>
              <a:t>Se prohíbe el pago de cualquier contraprestación que impida o condicione la prestación del servicio educativo a los educandos.</a:t>
            </a:r>
          </a:p>
          <a:p>
            <a:pPr marL="0" indent="0">
              <a:buNone/>
            </a:pPr>
            <a:endParaRPr lang="es-MX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Georgia" panose="02040502050405020303" pitchFamily="18" charset="0"/>
              </a:rPr>
              <a:t>En ningún caso se podrá condicionar la inscripción, el acceso a la escuela, la aplicación de evaluaciones o exámenes, la entrega de documentación a los educandos o afectar en cualquier sentido la igualdad en el trato a los alumnos, al pago de contraprestación alguna.</a:t>
            </a:r>
            <a:endParaRPr lang="es-MX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1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DEL FEDERALISMO EDUCATIVO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640" y="1690688"/>
            <a:ext cx="10805160" cy="4470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MX" dirty="0" smtClean="0"/>
              <a:t>Artículo 12.</a:t>
            </a:r>
          </a:p>
          <a:p>
            <a:pPr marL="0" indent="0">
              <a:buNone/>
            </a:pPr>
            <a:r>
              <a:rPr lang="es-MX" dirty="0" smtClean="0"/>
              <a:t>Corresponden de manera exclusiva a la autoridad educativa federal las atribuciones siguientes: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+ I.- Determinar para toda la República los planes y programas de estudio para la educación preescolar, la primaria, la secundaria, la normal y demás para la formación de maestros de educación básica, a cuyo efecto se considerará la opinión de las autoridades educativas locales y de los diversos sectores sociales involucrados en la educación en los términos del artículo 48.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Para la actualización y formulación de los planes y programas de estudio para la educación normal y demás de formación de maestros de educación básica, la Secretaría también deberá mantenerlos acordes al marco de educación de calidad contemplado en el Servicio Profesional Docente, así como a las necesidades detectadas en las evaluaciones realizadas a los componentes del sistema educativo nacional.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4672">
            <a:off x="10244741" y="640200"/>
            <a:ext cx="1605340" cy="10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634" y="274320"/>
            <a:ext cx="10948851" cy="4517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+ II.- Establecer el calendario escolar aplicable en toda la República para cada ciclo lectivo de la educación preescolar, la primaria, la secundaria, la normal y demás para la formación de maestros de educación básica.</a:t>
            </a:r>
          </a:p>
          <a:p>
            <a:pPr marL="0" indent="0">
              <a:buNone/>
            </a:pPr>
            <a:r>
              <a:rPr lang="es-MX" dirty="0" smtClean="0"/>
              <a:t>+ III.- Elaborar, mantener actualizados y editar, en formatos accesibles, los libros de texto gratuitos y demás materiales educativos, mediante procedimientos que permitan la participación de los diversos sectores sociales involucrados en la educación.</a:t>
            </a:r>
          </a:p>
          <a:p>
            <a:pPr marL="0" indent="0">
              <a:buNone/>
            </a:pPr>
            <a:r>
              <a:rPr lang="es-MX" dirty="0" smtClean="0"/>
              <a:t>+ IV.- Autorizar el uso de libros de texto para la educación preescolar, la primaria y la secundaria.</a:t>
            </a:r>
          </a:p>
          <a:p>
            <a:pPr marL="0" indent="0">
              <a:buNone/>
            </a:pPr>
            <a:r>
              <a:rPr lang="es-MX" dirty="0" smtClean="0"/>
              <a:t>+ V.- Fijar lineamientos generales para el uso de material educativo para la educación preescolar, primaria y la secundaria.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19" y="4585449"/>
            <a:ext cx="3222997" cy="18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DE LA EQUIDAD EN LA EDUCACION</a:t>
            </a:r>
            <a:br>
              <a:rPr lang="es-MX" dirty="0" smtClean="0">
                <a:latin typeface="Arial Black" panose="020B0A04020102020204" pitchFamily="34" charset="0"/>
              </a:rPr>
            </a:b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263" y="1319349"/>
            <a:ext cx="10883537" cy="483325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MX" dirty="0" smtClean="0"/>
              <a:t>Artículo 32.-</a:t>
            </a:r>
          </a:p>
          <a:p>
            <a:pPr marL="0" indent="0">
              <a:buNone/>
            </a:pPr>
            <a:r>
              <a:rPr lang="es-MX" dirty="0" smtClean="0"/>
              <a:t>Las autoridades educativas tomarán medidas tendientes a establecer condiciones que permitan el ejercicio pleno del derecho a la educación de calidad de cada individuo, una mayor equidad educativa, así como el logro de la efectiva igualdad en oportunidades de acceso, tránsito y permanencia en los servicios educativos.</a:t>
            </a:r>
          </a:p>
          <a:p>
            <a:pPr marL="0" indent="0">
              <a:buNone/>
            </a:pPr>
            <a:r>
              <a:rPr lang="es-MX" dirty="0" smtClean="0"/>
              <a:t>Dichas medidas estarán dirigidas, de manera preferente, a quienes pertenezcan a grupos y regiones con mayor rezago educativo, dispersos o que enfrentan situaciones de vulnerabilidad por circunstancias específicas de carácter socioeconómico, físico, mental, de identidad cultural, origen étnico o nacional, situación migratoria o bien, relacionadas con aspectos de género, preferencia sexual, creencias religiosas o prácticas culturales, en términos de lo dispuesto en los artículos 7o. y 8o. de esta Ley.</a:t>
            </a:r>
          </a:p>
          <a:p>
            <a:pPr marL="0" indent="0" algn="ctr">
              <a:buNone/>
            </a:pPr>
            <a:r>
              <a:rPr lang="es-MX" dirty="0" smtClean="0"/>
              <a:t>Artículo 33.-</a:t>
            </a:r>
          </a:p>
          <a:p>
            <a:pPr marL="0" indent="0">
              <a:buNone/>
            </a:pPr>
            <a:r>
              <a:rPr lang="es-MX" dirty="0" smtClean="0"/>
              <a:t>Para cumplir con lo dispuesto en el artículo anterior, las autoridades educativas en el ámbito de sus respectivas competencias llevarán a cabo las actividades siguientes:</a:t>
            </a:r>
          </a:p>
          <a:p>
            <a:pPr marL="0" indent="0">
              <a:buNone/>
            </a:pPr>
            <a:r>
              <a:rPr lang="es-MX" dirty="0" smtClean="0"/>
              <a:t>I. Atenderán de manera especial las escuelas en que, por estar en localidades aisladas, zonas urbanas marginadas o comunidades indígenas, sea considerablemente mayor la posibilidad de atrasos o deserciones, mediante la asignación de elementos de mejor calidad, para enfrentar los problemas educativos de dichas localidades;</a:t>
            </a:r>
          </a:p>
          <a:p>
            <a:pPr marL="0" indent="0">
              <a:buNone/>
            </a:pPr>
            <a:r>
              <a:rPr lang="es-MX" dirty="0" smtClean="0"/>
              <a:t>II.- Desarrollarán programas de apoyo a los maestros que presten sus servicios en localidades aisladas y zonas urbanas marginadas, a fin de fomentar el arraigo en sus comunidades y cumplir con el calendario escolar;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497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0235" y="240294"/>
            <a:ext cx="9905998" cy="927193"/>
          </a:xfrm>
        </p:spPr>
        <p:txBody>
          <a:bodyPr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DEL PROCESO EDUCATIVO</a:t>
            </a:r>
            <a:endParaRPr lang="es-MX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470" y="979228"/>
            <a:ext cx="11846859" cy="57443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500" dirty="0" smtClean="0">
                <a:latin typeface="Georgia" panose="02040502050405020303" pitchFamily="18" charset="0"/>
              </a:rPr>
              <a:t>Artículo 37.</a:t>
            </a:r>
          </a:p>
          <a:p>
            <a:pPr marL="0" indent="0">
              <a:buNone/>
            </a:pPr>
            <a:r>
              <a:rPr lang="es-MX" sz="1500" dirty="0" smtClean="0">
                <a:latin typeface="Georgia" panose="02040502050405020303" pitchFamily="18" charset="0"/>
              </a:rPr>
              <a:t>La educación de tipo básico está compuesta por el nivel preescolar, el de primaria y el de secundaria.</a:t>
            </a:r>
          </a:p>
          <a:p>
            <a:pPr marL="0" indent="0">
              <a:buNone/>
            </a:pPr>
            <a:r>
              <a:rPr lang="es-MX" sz="1500" dirty="0" smtClean="0">
                <a:latin typeface="Georgia" panose="02040502050405020303" pitchFamily="18" charset="0"/>
              </a:rPr>
              <a:t>El tipo medio-superior comprende el nivel de bachillerato, los demás niveles equivalentes a éste, así como la educación profesional que no requiere bachillerato o sus equivalentes. Se organizará, bajo el principio de respeto a la diversidad, a través de un sistema que establezca un marco curricular común a nivel nacional y la revalidación y reconocimiento de estudios entre las opciones que ofrece este tipo educativo.</a:t>
            </a:r>
          </a:p>
          <a:p>
            <a:pPr marL="0" indent="0">
              <a:buNone/>
            </a:pPr>
            <a:r>
              <a:rPr lang="es-MX" sz="1500" dirty="0" smtClean="0">
                <a:latin typeface="Georgia" panose="02040502050405020303" pitchFamily="18" charset="0"/>
              </a:rPr>
              <a:t>El tipo superior es el que se imparte después del bachillerato o de sus equivalentes. Está compuesto por la licenciatura, la especialidad, la maestría y el doctorado, así como por opciones terminales previas a la conclusión de la licenciatura. Comprende la educación normal en todos sus niveles y especialidades. </a:t>
            </a:r>
          </a:p>
          <a:p>
            <a:pPr marL="0" indent="0" algn="ctr">
              <a:buNone/>
            </a:pPr>
            <a:r>
              <a:rPr lang="es-MX" sz="1500" dirty="0" smtClean="0">
                <a:latin typeface="Georgia" panose="02040502050405020303" pitchFamily="18" charset="0"/>
              </a:rPr>
              <a:t>Artículo 38.</a:t>
            </a:r>
          </a:p>
          <a:p>
            <a:pPr marL="0" indent="0">
              <a:buNone/>
            </a:pPr>
            <a:r>
              <a:rPr lang="es-MX" sz="1500" dirty="0" smtClean="0">
                <a:latin typeface="Georgia" panose="02040502050405020303" pitchFamily="18" charset="0"/>
              </a:rPr>
              <a:t>La educación básica, en sus tres niveles, tendrá las adaptaciones requeridas para responder a las características lingüísticas y culturales de cada uno de los diversos grupos indígenas del país, así como de la población rural dispersa y grupos migratorios. Para el caso de los servicios educativos correspondientes a los tipos medio superior y superior, las autoridades educativas promoverán acciones similares.</a:t>
            </a:r>
          </a:p>
          <a:p>
            <a:pPr marL="0" indent="0" algn="ctr">
              <a:buNone/>
            </a:pPr>
            <a:r>
              <a:rPr lang="es-MX" sz="1500" dirty="0" smtClean="0">
                <a:latin typeface="Georgia" panose="02040502050405020303" pitchFamily="18" charset="0"/>
              </a:rPr>
              <a:t>Artículo 39.</a:t>
            </a:r>
          </a:p>
          <a:p>
            <a:pPr marL="0" indent="0">
              <a:buNone/>
            </a:pPr>
            <a:r>
              <a:rPr lang="es-MX" sz="1500" dirty="0" smtClean="0">
                <a:latin typeface="Georgia" panose="02040502050405020303" pitchFamily="18" charset="0"/>
              </a:rPr>
              <a:t>En el sistema educativo nacional queda comprendida la educación inicial, la educación especial y la educación para adultos. </a:t>
            </a:r>
          </a:p>
          <a:p>
            <a:pPr marL="0" indent="0">
              <a:buNone/>
            </a:pPr>
            <a:r>
              <a:rPr lang="es-MX" sz="1500" dirty="0" smtClean="0">
                <a:latin typeface="Georgia" panose="02040502050405020303" pitchFamily="18" charset="0"/>
              </a:rPr>
              <a:t>De acuerdo con las necesidades educativas específicas de la población, también podrá impartirse educación con programas o contenidos particulares para atender dichas necesidades.</a:t>
            </a:r>
          </a:p>
        </p:txBody>
      </p:sp>
    </p:spTree>
    <p:extLst>
      <p:ext uri="{BB962C8B-B14F-4D97-AF65-F5344CB8AC3E}">
        <p14:creationId xmlns:p14="http://schemas.microsoft.com/office/powerpoint/2010/main" val="3211197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333</TotalTime>
  <Words>1231</Words>
  <Application>Microsoft Office PowerPoint</Application>
  <PresentationFormat>Panorámica</PresentationFormat>
  <Paragraphs>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Georgia</vt:lpstr>
      <vt:lpstr>Trebuchet MS</vt:lpstr>
      <vt:lpstr>Tw Cen MT</vt:lpstr>
      <vt:lpstr>Circuito</vt:lpstr>
      <vt:lpstr>ESCUELA NORMAL DE EDUCACION PREESCOLAR</vt:lpstr>
      <vt:lpstr>DISPOSICIONES GENERALES</vt:lpstr>
      <vt:lpstr>Presentación de PowerPoint</vt:lpstr>
      <vt:lpstr>DEL FEDERALISMO EDUCATIVO</vt:lpstr>
      <vt:lpstr>Presentación de PowerPoint</vt:lpstr>
      <vt:lpstr>DE LA EQUIDAD EN LA EDUCACION </vt:lpstr>
      <vt:lpstr>DEL PROCESO EDUCATIVO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</cp:revision>
  <dcterms:created xsi:type="dcterms:W3CDTF">2022-05-29T22:47:45Z</dcterms:created>
  <dcterms:modified xsi:type="dcterms:W3CDTF">2022-05-30T04:21:24Z</dcterms:modified>
</cp:coreProperties>
</file>