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317" r:id="rId3"/>
    <p:sldId id="321" r:id="rId4"/>
    <p:sldId id="308" r:id="rId5"/>
    <p:sldId id="310" r:id="rId6"/>
    <p:sldId id="318" r:id="rId7"/>
    <p:sldId id="313" r:id="rId8"/>
    <p:sldId id="319" r:id="rId9"/>
    <p:sldId id="332" r:id="rId10"/>
    <p:sldId id="314" r:id="rId11"/>
    <p:sldId id="329" r:id="rId12"/>
    <p:sldId id="330" r:id="rId13"/>
    <p:sldId id="326" r:id="rId14"/>
    <p:sldId id="328" r:id="rId15"/>
    <p:sldId id="331" r:id="rId16"/>
    <p:sldId id="327" r:id="rId17"/>
  </p:sldIdLst>
  <p:sldSz cx="9144000" cy="6858000" type="letter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575"/>
    <a:srgbClr val="CC0000"/>
    <a:srgbClr val="FF5B7A"/>
    <a:srgbClr val="FF867D"/>
    <a:srgbClr val="FFB9B9"/>
    <a:srgbClr val="6600FF"/>
    <a:srgbClr val="0033CC"/>
    <a:srgbClr val="5B9BD5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7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65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110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256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1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26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743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16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571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624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506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697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649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ve338820hc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68679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  <a:p>
            <a:pPr algn="ctr"/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WERE </a:t>
            </a:r>
            <a:r>
              <a:rPr lang="es-MX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</a:t>
            </a:r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7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72858"/>
            <a:ext cx="9134412" cy="67710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and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“WH” BE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Black People Partying Images – Browse 263,005 Stock Photos, Vectors, and  Video | Adobe Stock">
            <a:extLst>
              <a:ext uri="{FF2B5EF4-FFF2-40B4-BE49-F238E27FC236}">
                <a16:creationId xmlns:a16="http://schemas.microsoft.com/office/drawing/2014/main" id="{9D341C55-5129-1C45-7659-4666FBEC2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2D299"/>
              </a:clrFrom>
              <a:clrTo>
                <a:srgbClr val="F2D2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9078" r="11436" b="3537"/>
          <a:stretch/>
        </p:blipFill>
        <p:spPr bwMode="auto">
          <a:xfrm>
            <a:off x="4965302" y="2194559"/>
            <a:ext cx="3728532" cy="272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351 Hombre Joven Triste En Su Teléfono Celular Fotos - Libres de Derechos y  Gratuitas de Dreamstime">
            <a:extLst>
              <a:ext uri="{FF2B5EF4-FFF2-40B4-BE49-F238E27FC236}">
                <a16:creationId xmlns:a16="http://schemas.microsoft.com/office/drawing/2014/main" id="{FB5BDF6F-255D-1248-0131-CE764CC0A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4903" r="19354" b="3655"/>
          <a:stretch/>
        </p:blipFill>
        <p:spPr bwMode="auto">
          <a:xfrm>
            <a:off x="436099" y="3404382"/>
            <a:ext cx="3088326" cy="250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C6A5BD7-AF79-43AC-AC26-AD65467835AC}"/>
              </a:ext>
            </a:extLst>
          </p:cNvPr>
          <p:cNvSpPr txBox="1"/>
          <p:nvPr/>
        </p:nvSpPr>
        <p:spPr>
          <a:xfrm>
            <a:off x="0" y="84406"/>
            <a:ext cx="62552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nswer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109F22A-2E8A-E9FE-F14D-E30A4252EEE4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7647C541-3368-6F08-3BDB-02E0C8E9C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93349"/>
              </p:ext>
            </p:extLst>
          </p:nvPr>
        </p:nvGraphicFramePr>
        <p:xfrm>
          <a:off x="281353" y="1073435"/>
          <a:ext cx="8314006" cy="5461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098">
                  <a:extLst>
                    <a:ext uri="{9D8B030D-6E8A-4147-A177-3AD203B41FA5}">
                      <a16:colId xmlns:a16="http://schemas.microsoft.com/office/drawing/2014/main" val="189180769"/>
                    </a:ext>
                  </a:extLst>
                </a:gridCol>
                <a:gridCol w="3305908">
                  <a:extLst>
                    <a:ext uri="{9D8B030D-6E8A-4147-A177-3AD203B41FA5}">
                      <a16:colId xmlns:a16="http://schemas.microsoft.com/office/drawing/2014/main" val="923659576"/>
                    </a:ext>
                  </a:extLst>
                </a:gridCol>
              </a:tblGrid>
              <a:tr h="85033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SIMPLE PAST  WH  BE QUESTION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ANSWER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883"/>
                  </a:ext>
                </a:extLst>
              </a:tr>
              <a:tr h="1696734">
                <a:tc>
                  <a:txBody>
                    <a:bodyPr/>
                    <a:lstStyle/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test? 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score?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It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was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on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err="1" smtClean="0"/>
                        <a:t>Wednesday</a:t>
                      </a:r>
                      <a:r>
                        <a:rPr lang="es-MX" dirty="0" smtClean="0"/>
                        <a:t>.</a:t>
                      </a:r>
                      <a:r>
                        <a:rPr lang="es-MX" baseline="0" dirty="0" smtClean="0"/>
                        <a:t> </a:t>
                      </a:r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at 11:00 am</a:t>
                      </a:r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20 minutes </a:t>
                      </a:r>
                      <a:r>
                        <a:rPr lang="es-MX" baseline="0" dirty="0" err="1" smtClean="0"/>
                        <a:t>long</a:t>
                      </a:r>
                      <a:r>
                        <a:rPr lang="es-MX" baseline="0" dirty="0" smtClean="0"/>
                        <a:t>.</a:t>
                      </a:r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difficult</a:t>
                      </a:r>
                      <a:r>
                        <a:rPr lang="es-MX" baseline="0" dirty="0" smtClean="0"/>
                        <a:t>.</a:t>
                      </a:r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excellent</a:t>
                      </a:r>
                      <a:r>
                        <a:rPr lang="es-MX" baseline="0" dirty="0" smtClean="0"/>
                        <a:t>. 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690338"/>
                  </a:ext>
                </a:extLst>
              </a:tr>
              <a:tr h="1208225">
                <a:tc>
                  <a:txBody>
                    <a:bodyPr/>
                    <a:lstStyle/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tutor?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It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was</a:t>
                      </a:r>
                      <a:r>
                        <a:rPr lang="es-MX" dirty="0" smtClean="0"/>
                        <a:t> 2 </a:t>
                      </a:r>
                      <a:r>
                        <a:rPr lang="es-MX" dirty="0" err="1" smtClean="0"/>
                        <a:t>weeks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long</a:t>
                      </a:r>
                      <a:r>
                        <a:rPr lang="es-MX" baseline="0" dirty="0" smtClean="0"/>
                        <a:t>. </a:t>
                      </a:r>
                    </a:p>
                    <a:p>
                      <a:r>
                        <a:rPr lang="es-MX" baseline="0" dirty="0" err="1" smtClean="0"/>
                        <a:t>She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teacher</a:t>
                      </a:r>
                      <a:r>
                        <a:rPr lang="es-MX" baseline="0" dirty="0" smtClean="0"/>
                        <a:t> Mayra.</a:t>
                      </a:r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in Ninfa </a:t>
                      </a:r>
                      <a:r>
                        <a:rPr lang="es-MX" baseline="0" dirty="0" err="1" smtClean="0"/>
                        <a:t>Davila</a:t>
                      </a:r>
                      <a:r>
                        <a:rPr lang="es-MX" baseline="0" dirty="0" smtClean="0"/>
                        <a:t> Flores.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117289"/>
                  </a:ext>
                </a:extLst>
              </a:tr>
              <a:tr h="1635137">
                <a:tc>
                  <a:txBody>
                    <a:bodyPr/>
                    <a:lstStyle/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Nodal´s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Nodal´s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on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September</a:t>
                      </a:r>
                      <a:r>
                        <a:rPr lang="es-MX" baseline="0" dirty="0" smtClean="0"/>
                        <a:t>.</a:t>
                      </a:r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in Saltillo.</a:t>
                      </a:r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at 4:00 pm.</a:t>
                      </a:r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2 </a:t>
                      </a:r>
                      <a:r>
                        <a:rPr lang="es-MX" baseline="0" dirty="0" err="1" smtClean="0"/>
                        <a:t>hours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long</a:t>
                      </a:r>
                      <a:r>
                        <a:rPr lang="es-MX" baseline="0" dirty="0" smtClean="0"/>
                        <a:t>. 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091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9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507" t="17818" r="8224" b="32401"/>
          <a:stretch/>
        </p:blipFill>
        <p:spPr>
          <a:xfrm>
            <a:off x="160421" y="160420"/>
            <a:ext cx="8646695" cy="652913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646268" y="224588"/>
            <a:ext cx="216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Workbook</a:t>
            </a:r>
            <a:r>
              <a:rPr lang="es-MX" dirty="0" smtClean="0"/>
              <a:t> </a:t>
            </a:r>
            <a:r>
              <a:rPr lang="es-MX" dirty="0" err="1" smtClean="0"/>
              <a:t>pg</a:t>
            </a:r>
            <a:r>
              <a:rPr lang="es-MX" dirty="0" smtClean="0"/>
              <a:t> 41 ex 8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924911" y="1660634"/>
            <a:ext cx="99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was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539765" y="2114048"/>
            <a:ext cx="99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were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1040523" y="2567462"/>
            <a:ext cx="99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were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436180" y="2936794"/>
            <a:ext cx="99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</a:t>
            </a:r>
            <a:r>
              <a:rPr lang="es-MX" dirty="0" err="1" smtClean="0"/>
              <a:t>ere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234965" y="3352350"/>
            <a:ext cx="99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</a:t>
            </a:r>
            <a:r>
              <a:rPr lang="es-MX" dirty="0" err="1" smtClean="0"/>
              <a:t>eren´t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3053254" y="3352350"/>
            <a:ext cx="99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were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1434663" y="4206515"/>
            <a:ext cx="99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was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93682" y="4575735"/>
            <a:ext cx="99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Was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71903" y="5060680"/>
            <a:ext cx="99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wasn´t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35723" y="5447980"/>
            <a:ext cx="99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was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485285" y="5430012"/>
            <a:ext cx="99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was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986043" y="5837149"/>
            <a:ext cx="99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were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786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670" t="13652" r="8224" b="6524"/>
          <a:stretch/>
        </p:blipFill>
        <p:spPr>
          <a:xfrm>
            <a:off x="192505" y="144378"/>
            <a:ext cx="8438148" cy="671362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229176" y="64168"/>
            <a:ext cx="216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Workbook</a:t>
            </a:r>
            <a:r>
              <a:rPr lang="es-MX" dirty="0" smtClean="0"/>
              <a:t> </a:t>
            </a:r>
            <a:r>
              <a:rPr lang="es-MX" dirty="0" err="1" smtClean="0"/>
              <a:t>pg</a:t>
            </a:r>
            <a:r>
              <a:rPr lang="es-MX" dirty="0" smtClean="0"/>
              <a:t> 41 ex 9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367862" y="2469932"/>
            <a:ext cx="311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long</a:t>
            </a:r>
            <a:r>
              <a:rPr lang="es-MX" dirty="0" smtClean="0"/>
              <a:t> </a:t>
            </a:r>
            <a:r>
              <a:rPr lang="es-MX" dirty="0" err="1" smtClean="0"/>
              <a:t>were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in </a:t>
            </a:r>
            <a:r>
              <a:rPr lang="es-MX" dirty="0" err="1" smtClean="0"/>
              <a:t>Brazil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6579477" y="1977190"/>
            <a:ext cx="346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was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weather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367862" y="3005958"/>
            <a:ext cx="3762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And </a:t>
            </a:r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long</a:t>
            </a:r>
            <a:r>
              <a:rPr lang="es-MX" dirty="0" smtClean="0"/>
              <a:t> </a:t>
            </a:r>
            <a:r>
              <a:rPr lang="es-MX" dirty="0" err="1" smtClean="0"/>
              <a:t>were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in Argentina?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4607955" y="2504573"/>
            <a:ext cx="324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And </a:t>
            </a:r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was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best</a:t>
            </a:r>
            <a:r>
              <a:rPr lang="es-MX" dirty="0" smtClean="0"/>
              <a:t> </a:t>
            </a:r>
            <a:r>
              <a:rPr lang="es-MX" dirty="0" err="1" smtClean="0"/>
              <a:t>part</a:t>
            </a:r>
            <a:r>
              <a:rPr lang="es-MX" dirty="0" smtClean="0"/>
              <a:t>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2541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8300498-B7F1-5FDC-A087-9BDBF53846CF}"/>
              </a:ext>
            </a:extLst>
          </p:cNvPr>
          <p:cNvSpPr txBox="1"/>
          <p:nvPr/>
        </p:nvSpPr>
        <p:spPr>
          <a:xfrm>
            <a:off x="0" y="506437"/>
            <a:ext cx="9045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B36C207-FED4-918D-18CA-7F801FA66699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B3FF65-6CD4-D057-DD19-DDF7457A2A84}"/>
              </a:ext>
            </a:extLst>
          </p:cNvPr>
          <p:cNvSpPr txBox="1"/>
          <p:nvPr/>
        </p:nvSpPr>
        <p:spPr>
          <a:xfrm>
            <a:off x="0" y="1278374"/>
            <a:ext cx="4628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https://es.liveworksheets.com/ve338820hc</a:t>
            </a:r>
            <a:endParaRPr lang="es-MX" dirty="0"/>
          </a:p>
          <a:p>
            <a:endParaRPr lang="es-MX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CAC851AB-ACF3-3EBB-D1BE-8C37EA3624AD}"/>
              </a:ext>
            </a:extLst>
          </p:cNvPr>
          <p:cNvSpPr/>
          <p:nvPr/>
        </p:nvSpPr>
        <p:spPr>
          <a:xfrm>
            <a:off x="168812" y="2011680"/>
            <a:ext cx="978408" cy="267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E6ECA5-D422-36FE-852B-D77CA77288AE}"/>
              </a:ext>
            </a:extLst>
          </p:cNvPr>
          <p:cNvSpPr txBox="1"/>
          <p:nvPr/>
        </p:nvSpPr>
        <p:spPr>
          <a:xfrm>
            <a:off x="70340" y="1688123"/>
            <a:ext cx="236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results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653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349" t="39309" r="18914" b="12664"/>
          <a:stretch/>
        </p:blipFill>
        <p:spPr>
          <a:xfrm>
            <a:off x="224588" y="240630"/>
            <a:ext cx="8416905" cy="59034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154906" y="36896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48 ex 13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2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830" t="24178" r="15953" b="36129"/>
          <a:stretch/>
        </p:blipFill>
        <p:spPr>
          <a:xfrm>
            <a:off x="240630" y="224588"/>
            <a:ext cx="8582527" cy="617621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785938" y="401052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Studentbook</a:t>
            </a:r>
            <a:r>
              <a:rPr lang="es-MX" dirty="0" smtClean="0"/>
              <a:t> </a:t>
            </a:r>
            <a:r>
              <a:rPr lang="es-MX" dirty="0" err="1" smtClean="0"/>
              <a:t>pg</a:t>
            </a:r>
            <a:r>
              <a:rPr lang="es-MX" dirty="0" smtClean="0"/>
              <a:t> 56 ex 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588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76467"/>
            <a:ext cx="9144000" cy="4766296"/>
            <a:chOff x="0" y="76467"/>
            <a:chExt cx="9144000" cy="476629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7072" t="21326" r="40132" b="61568"/>
            <a:stretch/>
          </p:blipFill>
          <p:spPr>
            <a:xfrm>
              <a:off x="144378" y="1253248"/>
              <a:ext cx="8598569" cy="3589515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0" y="744179"/>
              <a:ext cx="51734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err="1" smtClean="0"/>
                <a:t>Speaking</a:t>
              </a:r>
              <a:r>
                <a:rPr lang="es-MX" sz="2400" b="1" dirty="0" smtClean="0"/>
                <a:t> </a:t>
              </a:r>
              <a:r>
                <a:rPr lang="es-MX" sz="2400" b="1" dirty="0" err="1" smtClean="0"/>
                <a:t>practice</a:t>
              </a:r>
              <a:r>
                <a:rPr lang="es-MX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MX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Studentbook</a:t>
              </a:r>
              <a:r>
                <a:rPr lang="es-MX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pg</a:t>
              </a:r>
              <a:r>
                <a:rPr lang="es-MX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48 ex 11 </a:t>
              </a:r>
              <a:endParaRPr lang="es-MX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5502442" y="3433011"/>
              <a:ext cx="3416969" cy="1203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0" y="76467"/>
              <a:ext cx="38877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400" b="1" dirty="0" err="1" smtClean="0"/>
                <a:t>Discussion</a:t>
              </a:r>
              <a:r>
                <a:rPr lang="es-MX" sz="2400" b="1" dirty="0" smtClean="0"/>
                <a:t>. </a:t>
              </a:r>
              <a:r>
                <a:rPr lang="es-MX" sz="2400" b="1" dirty="0" err="1" smtClean="0"/>
                <a:t>My</a:t>
              </a:r>
              <a:r>
                <a:rPr lang="es-MX" sz="2400" b="1" dirty="0" smtClean="0"/>
                <a:t> </a:t>
              </a:r>
              <a:r>
                <a:rPr lang="es-MX" sz="2400" b="1" dirty="0" err="1" smtClean="0"/>
                <a:t>last</a:t>
              </a:r>
              <a:r>
                <a:rPr lang="es-MX" sz="2400" b="1" dirty="0" smtClean="0"/>
                <a:t> </a:t>
              </a:r>
              <a:r>
                <a:rPr lang="es-MX" sz="2400" b="1" dirty="0" err="1" smtClean="0"/>
                <a:t>vacations</a:t>
              </a:r>
              <a:endParaRPr lang="es-MX" sz="2400" dirty="0"/>
            </a:p>
          </p:txBody>
        </p:sp>
        <p:cxnSp>
          <p:nvCxnSpPr>
            <p:cNvPr id="8" name="Conector recto 7"/>
            <p:cNvCxnSpPr/>
            <p:nvPr/>
          </p:nvCxnSpPr>
          <p:spPr>
            <a:xfrm>
              <a:off x="0" y="561473"/>
              <a:ext cx="91440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347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5">
            <a:extLst>
              <a:ext uri="{FF2B5EF4-FFF2-40B4-BE49-F238E27FC236}">
                <a16:creationId xmlns:a16="http://schemas.microsoft.com/office/drawing/2014/main" id="{EC7B6476-80AF-48ED-A131-79E79E282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62803"/>
              </p:ext>
            </p:extLst>
          </p:nvPr>
        </p:nvGraphicFramePr>
        <p:xfrm>
          <a:off x="286042" y="1054039"/>
          <a:ext cx="8506266" cy="570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1552">
                  <a:extLst>
                    <a:ext uri="{9D8B030D-6E8A-4147-A177-3AD203B41FA5}">
                      <a16:colId xmlns:a16="http://schemas.microsoft.com/office/drawing/2014/main" val="3841804666"/>
                    </a:ext>
                  </a:extLst>
                </a:gridCol>
                <a:gridCol w="4304714">
                  <a:extLst>
                    <a:ext uri="{9D8B030D-6E8A-4147-A177-3AD203B41FA5}">
                      <a16:colId xmlns:a16="http://schemas.microsoft.com/office/drawing/2014/main" val="1735122634"/>
                    </a:ext>
                  </a:extLst>
                </a:gridCol>
              </a:tblGrid>
              <a:tr h="497824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488401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for information about something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067342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for 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latin typeface="PT Serif" panose="020A0603040505020204" pitchFamily="18" charset="0"/>
                        </a:rPr>
                        <a:t>the time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99015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what </a:t>
                      </a:r>
                      <a:r>
                        <a:rPr lang="en-US">
                          <a:solidFill>
                            <a:srgbClr val="333333"/>
                          </a:solidFill>
                          <a:latin typeface="PT Serif" panose="020A0603040505020204" pitchFamily="18" charset="0"/>
                        </a:rPr>
                        <a:t>day or date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30027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for what place or position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372346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about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the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manner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about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the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a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period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of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time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48974"/>
                  </a:ext>
                </a:extLst>
              </a:tr>
            </a:tbl>
          </a:graphicData>
        </a:graphic>
      </p:graphicFrame>
      <p:pic>
        <p:nvPicPr>
          <p:cNvPr id="2" name="Picture 8" descr="La caja de texto amarilla con signo de interrogación. | CanStock">
            <a:extLst>
              <a:ext uri="{FF2B5EF4-FFF2-40B4-BE49-F238E27FC236}">
                <a16:creationId xmlns:a16="http://schemas.microsoft.com/office/drawing/2014/main" id="{EF204678-4426-4CAA-80CF-54B0E4543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6"/>
          <a:stretch/>
        </p:blipFill>
        <p:spPr bwMode="auto">
          <a:xfrm>
            <a:off x="1761220" y="2394729"/>
            <a:ext cx="1266232" cy="9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Yellow text box and question mark. | CanStock">
            <a:extLst>
              <a:ext uri="{FF2B5EF4-FFF2-40B4-BE49-F238E27FC236}">
                <a16:creationId xmlns:a16="http://schemas.microsoft.com/office/drawing/2014/main" id="{CBFF100B-5B76-49FA-BB8E-3106266FD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6" b="17421"/>
          <a:stretch/>
        </p:blipFill>
        <p:spPr bwMode="auto">
          <a:xfrm>
            <a:off x="1550027" y="3308676"/>
            <a:ext cx="1585313" cy="84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Caja Y Signo De Interrogación Ilustración del Vector - Ilustración de  objeto, imagen: 35121494">
            <a:extLst>
              <a:ext uri="{FF2B5EF4-FFF2-40B4-BE49-F238E27FC236}">
                <a16:creationId xmlns:a16="http://schemas.microsoft.com/office/drawing/2014/main" id="{FF8CEC9B-077A-4674-BC8B-E369C9E33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0"/>
          <a:stretch/>
        </p:blipFill>
        <p:spPr bwMode="auto">
          <a:xfrm>
            <a:off x="1565033" y="1589702"/>
            <a:ext cx="1593027" cy="7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54622DA-D72F-43DF-BD55-8B59D3F35F1F}"/>
              </a:ext>
            </a:extLst>
          </p:cNvPr>
          <p:cNvSpPr txBox="1"/>
          <p:nvPr/>
        </p:nvSpPr>
        <p:spPr>
          <a:xfrm>
            <a:off x="1901356" y="1769840"/>
            <a:ext cx="102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D15A3E-ECD5-47D1-A8CD-5A440654D9A3}"/>
              </a:ext>
            </a:extLst>
          </p:cNvPr>
          <p:cNvSpPr txBox="1"/>
          <p:nvPr/>
        </p:nvSpPr>
        <p:spPr>
          <a:xfrm>
            <a:off x="2049908" y="3485577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B73BE4-0C2A-4756-9FAC-EFDFD666FE06}"/>
              </a:ext>
            </a:extLst>
          </p:cNvPr>
          <p:cNvSpPr txBox="1"/>
          <p:nvPr/>
        </p:nvSpPr>
        <p:spPr>
          <a:xfrm>
            <a:off x="1930508" y="2481760"/>
            <a:ext cx="100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</a:p>
        </p:txBody>
      </p:sp>
      <p:pic>
        <p:nvPicPr>
          <p:cNvPr id="9" name="Picture 16" descr="Blue Text Box Question Mark Stock Vector (Royalty Free) 155118053">
            <a:extLst>
              <a:ext uri="{FF2B5EF4-FFF2-40B4-BE49-F238E27FC236}">
                <a16:creationId xmlns:a16="http://schemas.microsoft.com/office/drawing/2014/main" id="{6CCA5B29-BC1D-48FA-8F17-68302D160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CECFD1"/>
              </a:clrFrom>
              <a:clrTo>
                <a:srgbClr val="CECF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3"/>
          <a:stretch/>
        </p:blipFill>
        <p:spPr bwMode="auto">
          <a:xfrm>
            <a:off x="1555672" y="4096921"/>
            <a:ext cx="1704831" cy="8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92F78D8-D223-4373-8403-7C390512BC82}"/>
              </a:ext>
            </a:extLst>
          </p:cNvPr>
          <p:cNvSpPr txBox="1"/>
          <p:nvPr/>
        </p:nvSpPr>
        <p:spPr>
          <a:xfrm>
            <a:off x="1945712" y="4396345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-31539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1387D58-ED3A-4406-8C54-DC1F82CD9CC7}"/>
              </a:ext>
            </a:extLst>
          </p:cNvPr>
          <p:cNvSpPr txBox="1"/>
          <p:nvPr/>
        </p:nvSpPr>
        <p:spPr>
          <a:xfrm>
            <a:off x="0" y="401276"/>
            <a:ext cx="9144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WH-question is used for </a:t>
            </a:r>
            <a:r>
              <a:rPr lang="en-US" sz="1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seeking content specific information, related to persons, things, facts, time, place, reason, manner, etc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-questions differ depending on the kind of content information sought.</a:t>
            </a:r>
          </a:p>
          <a:p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</a:t>
            </a:r>
            <a:r>
              <a:rPr lang="en-US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-questions begin with what, when, where, what time, How, etc..</a:t>
            </a:r>
          </a:p>
          <a:p>
            <a:r>
              <a:rPr lang="en-US" sz="1200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 </a:t>
            </a:r>
            <a:endParaRPr lang="es-MX" sz="1200" dirty="0"/>
          </a:p>
        </p:txBody>
      </p:sp>
      <p:pic>
        <p:nvPicPr>
          <p:cNvPr id="13" name="Picture 12" descr="Caja Y Signo De Interrogación Ilustración del Vector - Ilustración de  objeto, imagen: 35121494">
            <a:extLst>
              <a:ext uri="{FF2B5EF4-FFF2-40B4-BE49-F238E27FC236}">
                <a16:creationId xmlns:a16="http://schemas.microsoft.com/office/drawing/2014/main" id="{FF8CEC9B-077A-4674-BC8B-E369C9E33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0"/>
          <a:stretch/>
        </p:blipFill>
        <p:spPr bwMode="auto">
          <a:xfrm>
            <a:off x="1463041" y="5952876"/>
            <a:ext cx="2166424" cy="73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54622DA-D72F-43DF-BD55-8B59D3F35F1F}"/>
              </a:ext>
            </a:extLst>
          </p:cNvPr>
          <p:cNvSpPr txBox="1"/>
          <p:nvPr/>
        </p:nvSpPr>
        <p:spPr>
          <a:xfrm>
            <a:off x="1786602" y="6095828"/>
            <a:ext cx="175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 descr="Caja Y Signo De Interrogación Ilustración del Vector - Ilustración de  objeto, imagen: 35121494">
            <a:extLst>
              <a:ext uri="{FF2B5EF4-FFF2-40B4-BE49-F238E27FC236}">
                <a16:creationId xmlns:a16="http://schemas.microsoft.com/office/drawing/2014/main" id="{B7163E30-9ACA-01F2-4F08-A86F0DAE2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0"/>
          <a:stretch/>
        </p:blipFill>
        <p:spPr bwMode="auto">
          <a:xfrm>
            <a:off x="1788836" y="5152000"/>
            <a:ext cx="1593027" cy="61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DD85203-D1C0-3FFD-00AD-507922C369E2}"/>
              </a:ext>
            </a:extLst>
          </p:cNvPr>
          <p:cNvSpPr txBox="1"/>
          <p:nvPr/>
        </p:nvSpPr>
        <p:spPr>
          <a:xfrm>
            <a:off x="2143193" y="5263487"/>
            <a:ext cx="102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B8F4FFC-8AB2-B153-F79A-89A0D00868B1}"/>
              </a:ext>
            </a:extLst>
          </p:cNvPr>
          <p:cNvSpPr txBox="1"/>
          <p:nvPr/>
        </p:nvSpPr>
        <p:spPr>
          <a:xfrm>
            <a:off x="0" y="-31539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50C024-3D0D-1359-AB2B-5A3B62061A6C}"/>
              </a:ext>
            </a:extLst>
          </p:cNvPr>
          <p:cNvSpPr txBox="1"/>
          <p:nvPr/>
        </p:nvSpPr>
        <p:spPr>
          <a:xfrm>
            <a:off x="56271" y="443523"/>
            <a:ext cx="8356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-questions begin with what, when, where, what time, How, etc.</a:t>
            </a:r>
            <a:endParaRPr lang="es-MX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DC6A38CC-279D-8530-280D-7C90ACEBA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086983"/>
              </p:ext>
            </p:extLst>
          </p:nvPr>
        </p:nvGraphicFramePr>
        <p:xfrm>
          <a:off x="253218" y="1622082"/>
          <a:ext cx="8623496" cy="3772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557">
                  <a:extLst>
                    <a:ext uri="{9D8B030D-6E8A-4147-A177-3AD203B41FA5}">
                      <a16:colId xmlns:a16="http://schemas.microsoft.com/office/drawing/2014/main" val="4062481987"/>
                    </a:ext>
                  </a:extLst>
                </a:gridCol>
                <a:gridCol w="2474191">
                  <a:extLst>
                    <a:ext uri="{9D8B030D-6E8A-4147-A177-3AD203B41FA5}">
                      <a16:colId xmlns:a16="http://schemas.microsoft.com/office/drawing/2014/main" val="3171011435"/>
                    </a:ext>
                  </a:extLst>
                </a:gridCol>
                <a:gridCol w="2155874">
                  <a:extLst>
                    <a:ext uri="{9D8B030D-6E8A-4147-A177-3AD203B41FA5}">
                      <a16:colId xmlns:a16="http://schemas.microsoft.com/office/drawing/2014/main" val="2081740776"/>
                    </a:ext>
                  </a:extLst>
                </a:gridCol>
                <a:gridCol w="2155874">
                  <a:extLst>
                    <a:ext uri="{9D8B030D-6E8A-4147-A177-3AD203B41FA5}">
                      <a16:colId xmlns:a16="http://schemas.microsoft.com/office/drawing/2014/main" val="2218970879"/>
                    </a:ext>
                  </a:extLst>
                </a:gridCol>
              </a:tblGrid>
              <a:tr h="1121118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</a:t>
                      </a:r>
                      <a:endParaRPr lang="es-MX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in simple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728445"/>
                  </a:ext>
                </a:extLst>
              </a:tr>
              <a:tr h="1325880">
                <a:tc rowSpan="2">
                  <a:txBody>
                    <a:bodyPr/>
                    <a:lstStyle/>
                    <a:p>
                      <a:pPr algn="ctr"/>
                      <a:r>
                        <a:rPr lang="es-MX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</a:t>
                      </a:r>
                      <a:r>
                        <a:rPr lang="es-MX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ere</a:t>
                      </a:r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</a:t>
                      </a:r>
                    </a:p>
                    <a:p>
                      <a:pPr algn="ctr"/>
                      <a:r>
                        <a:rPr lang="es-MX" dirty="0"/>
                        <a:t>He</a:t>
                      </a:r>
                    </a:p>
                    <a:p>
                      <a:pPr algn="ctr"/>
                      <a:r>
                        <a:rPr lang="es-MX" dirty="0" err="1"/>
                        <a:t>She</a:t>
                      </a:r>
                      <a:endParaRPr lang="es-MX" dirty="0"/>
                    </a:p>
                    <a:p>
                      <a:pPr algn="ctr"/>
                      <a:r>
                        <a:rPr lang="es-MX" dirty="0" err="1"/>
                        <a:t>It</a:t>
                      </a:r>
                      <a:endParaRPr lang="es-MX" dirty="0"/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796258"/>
                  </a:ext>
                </a:extLst>
              </a:tr>
              <a:tr h="132588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Were</a:t>
                      </a:r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/>
                        <a:t>You</a:t>
                      </a:r>
                      <a:endParaRPr lang="es-MX" dirty="0"/>
                    </a:p>
                    <a:p>
                      <a:pPr algn="ctr"/>
                      <a:r>
                        <a:rPr lang="es-MX" dirty="0" err="1"/>
                        <a:t>We</a:t>
                      </a:r>
                      <a:endParaRPr lang="es-MX" dirty="0"/>
                    </a:p>
                    <a:p>
                      <a:pPr algn="ctr"/>
                      <a:r>
                        <a:rPr lang="es-MX" dirty="0" err="1"/>
                        <a:t>They</a:t>
                      </a:r>
                      <a:endParaRPr lang="es-MX" dirty="0"/>
                    </a:p>
                    <a:p>
                      <a:pPr algn="ctr"/>
                      <a:endParaRPr lang="es-MX" dirty="0"/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77689"/>
                  </a:ext>
                </a:extLst>
              </a:tr>
            </a:tbl>
          </a:graphicData>
        </a:graphic>
      </p:graphicFrame>
      <p:pic>
        <p:nvPicPr>
          <p:cNvPr id="6" name="Picture 2" descr="Resultado de imagen de question mark">
            <a:extLst>
              <a:ext uri="{FF2B5EF4-FFF2-40B4-BE49-F238E27FC236}">
                <a16:creationId xmlns:a16="http://schemas.microsoft.com/office/drawing/2014/main" id="{7D36C002-FFD6-A410-A366-C2A309204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7" r="22528"/>
          <a:stretch/>
        </p:blipFill>
        <p:spPr bwMode="auto">
          <a:xfrm>
            <a:off x="8120445" y="3358905"/>
            <a:ext cx="680899" cy="14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7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0" y="-31539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CD206EB-2E69-B946-87D7-D3B321567F56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Yes /No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2186CD-D211-4623-F724-E1DFAA1B1EA7}"/>
              </a:ext>
            </a:extLst>
          </p:cNvPr>
          <p:cNvSpPr txBox="1"/>
          <p:nvPr/>
        </p:nvSpPr>
        <p:spPr>
          <a:xfrm>
            <a:off x="808887" y="1327610"/>
            <a:ext cx="79693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WERE </a:t>
            </a:r>
            <a:r>
              <a:rPr lang="es-MX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6" name="Picture 4" descr="Dad and Son Talk at Home and they are Unhappy. Stock Photo - Image of  people, caucasian: 199579908">
            <a:extLst>
              <a:ext uri="{FF2B5EF4-FFF2-40B4-BE49-F238E27FC236}">
                <a16:creationId xmlns:a16="http://schemas.microsoft.com/office/drawing/2014/main" id="{3A729F94-8598-7F20-C663-D825D96EA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5" y="2292593"/>
            <a:ext cx="7786146" cy="426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5FB6AAC-38B7-1737-FFA0-8BBE54583DE6}"/>
              </a:ext>
            </a:extLst>
          </p:cNvPr>
          <p:cNvSpPr txBox="1"/>
          <p:nvPr/>
        </p:nvSpPr>
        <p:spPr>
          <a:xfrm>
            <a:off x="84408" y="399143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WHERE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for what place or position</a:t>
            </a:r>
            <a:endParaRPr lang="es-MX" dirty="0"/>
          </a:p>
        </p:txBody>
      </p:sp>
      <p:sp>
        <p:nvSpPr>
          <p:cNvPr id="2" name="CuadroTexto 1"/>
          <p:cNvSpPr txBox="1"/>
          <p:nvPr/>
        </p:nvSpPr>
        <p:spPr>
          <a:xfrm>
            <a:off x="882459" y="1948601"/>
            <a:ext cx="263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 </a:t>
            </a:r>
            <a:r>
              <a:rPr lang="es-MX" dirty="0" err="1" smtClean="0"/>
              <a:t>was</a:t>
            </a:r>
            <a:r>
              <a:rPr lang="es-MX" dirty="0" smtClean="0"/>
              <a:t> in </a:t>
            </a:r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 smtClean="0"/>
              <a:t>house</a:t>
            </a:r>
            <a:r>
              <a:rPr lang="es-MX" dirty="0" smtClean="0"/>
              <a:t>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746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47633" y="1411849"/>
            <a:ext cx="8882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Anita´s</a:t>
            </a:r>
            <a:r>
              <a:rPr lang="es-MX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favorite </a:t>
            </a:r>
            <a:r>
              <a:rPr lang="es-MX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highshool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42C893-FE94-4B8C-A176-DB7E88E9CE11}"/>
              </a:ext>
            </a:extLst>
          </p:cNvPr>
          <p:cNvSpPr txBox="1"/>
          <p:nvPr/>
        </p:nvSpPr>
        <p:spPr>
          <a:xfrm>
            <a:off x="119574" y="441346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WHAT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for information about something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4A7B0F-A570-02EB-7911-CE9873F77079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pic>
        <p:nvPicPr>
          <p:cNvPr id="4098" name="Picture 2" descr="beautiful 14 year old teen girl reading book foto de Stock | Adobe Stock">
            <a:extLst>
              <a:ext uri="{FF2B5EF4-FFF2-40B4-BE49-F238E27FC236}">
                <a16:creationId xmlns:a16="http://schemas.microsoft.com/office/drawing/2014/main" id="{BA3B2645-4556-7DEB-9936-B56725B3E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4013" r="3651" b="1037"/>
          <a:stretch/>
        </p:blipFill>
        <p:spPr bwMode="auto">
          <a:xfrm>
            <a:off x="1782579" y="2875168"/>
            <a:ext cx="5177708" cy="371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25821" y="2097342"/>
            <a:ext cx="355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was</a:t>
            </a:r>
            <a:r>
              <a:rPr lang="es-MX" dirty="0" smtClean="0"/>
              <a:t> a </a:t>
            </a:r>
            <a:r>
              <a:rPr lang="es-MX" dirty="0" err="1" smtClean="0"/>
              <a:t>history</a:t>
            </a:r>
            <a:r>
              <a:rPr lang="es-MX" dirty="0" smtClean="0"/>
              <a:t> </a:t>
            </a:r>
            <a:r>
              <a:rPr lang="es-MX" dirty="0" err="1" smtClean="0"/>
              <a:t>book</a:t>
            </a:r>
            <a:r>
              <a:rPr lang="es-MX" dirty="0" smtClean="0"/>
              <a:t>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378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5083" y="1061061"/>
            <a:ext cx="811311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es-MX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pool?</a:t>
            </a:r>
            <a:endParaRPr lang="es-MX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42C893-FE94-4B8C-A176-DB7E88E9CE11}"/>
              </a:ext>
            </a:extLst>
          </p:cNvPr>
          <p:cNvSpPr txBox="1"/>
          <p:nvPr/>
        </p:nvSpPr>
        <p:spPr>
          <a:xfrm>
            <a:off x="119574" y="441346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WHAT TIME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for </a:t>
            </a:r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the time.</a:t>
            </a:r>
            <a:endParaRPr lang="es-MX" dirty="0"/>
          </a:p>
        </p:txBody>
      </p:sp>
      <p:pic>
        <p:nvPicPr>
          <p:cNvPr id="2050" name="Picture 2" descr="Reloj redondo blanco de la oficina que muestra las dos aislado en blanco.  reloj blanco en blanco que muestra las 2 p.m. o las 2 a.m. | Foto Premium">
            <a:extLst>
              <a:ext uri="{FF2B5EF4-FFF2-40B4-BE49-F238E27FC236}">
                <a16:creationId xmlns:a16="http://schemas.microsoft.com/office/drawing/2014/main" id="{D578D493-B971-437A-96CE-83B6F1635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69" y="2445288"/>
            <a:ext cx="2886368" cy="288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CFAAAD9-17DF-9DD4-A85C-F154DBEA3761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pic>
        <p:nvPicPr>
          <p:cNvPr id="5122" name="Picture 2" descr="Head Lice At The Pool - Lice Clinics of America - Lexington">
            <a:extLst>
              <a:ext uri="{FF2B5EF4-FFF2-40B4-BE49-F238E27FC236}">
                <a16:creationId xmlns:a16="http://schemas.microsoft.com/office/drawing/2014/main" id="{DF5CB5DD-754A-835C-13A2-105CF4DD7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" y="2327057"/>
            <a:ext cx="5692881" cy="366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25083" y="1905764"/>
            <a:ext cx="480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There</a:t>
            </a:r>
            <a:r>
              <a:rPr lang="es-MX" dirty="0" smtClean="0"/>
              <a:t> </a:t>
            </a:r>
            <a:r>
              <a:rPr lang="es-MX" dirty="0" err="1" smtClean="0"/>
              <a:t>were</a:t>
            </a:r>
            <a:r>
              <a:rPr lang="es-MX" dirty="0" smtClean="0"/>
              <a:t> at </a:t>
            </a:r>
            <a:r>
              <a:rPr lang="es-MX" dirty="0" err="1" smtClean="0"/>
              <a:t>the</a:t>
            </a:r>
            <a:r>
              <a:rPr lang="es-MX" dirty="0" smtClean="0"/>
              <a:t> pool at 2:00 pm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296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DCD74E-394B-4621-AFB2-D3C3D2077960}"/>
              </a:ext>
            </a:extLst>
          </p:cNvPr>
          <p:cNvSpPr/>
          <p:nvPr/>
        </p:nvSpPr>
        <p:spPr>
          <a:xfrm>
            <a:off x="438089" y="768959"/>
            <a:ext cx="65353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B69F3B-FB5A-4345-8949-2C896CAED90F}"/>
              </a:ext>
            </a:extLst>
          </p:cNvPr>
          <p:cNvSpPr txBox="1"/>
          <p:nvPr/>
        </p:nvSpPr>
        <p:spPr>
          <a:xfrm>
            <a:off x="84408" y="399143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WHEN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what </a:t>
            </a:r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day or date.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376501-E7E5-D0F7-74AC-5ECB98DF79E6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pic>
        <p:nvPicPr>
          <p:cNvPr id="6146" name="Picture 2" descr="Buy Tickets to Saturday Night Dance Party: Dj Lo in Tacoma on Sep 04, 2021">
            <a:extLst>
              <a:ext uri="{FF2B5EF4-FFF2-40B4-BE49-F238E27FC236}">
                <a16:creationId xmlns:a16="http://schemas.microsoft.com/office/drawing/2014/main" id="{2FF433EC-47C7-A1C8-7B0E-FB75B8F06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16" y="1631852"/>
            <a:ext cx="3188677" cy="47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38089" y="1631852"/>
            <a:ext cx="218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was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Saturday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568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D0B8BF0-C345-A6CB-B1C8-20D81CAD39D5}"/>
              </a:ext>
            </a:extLst>
          </p:cNvPr>
          <p:cNvSpPr/>
          <p:nvPr/>
        </p:nvSpPr>
        <p:spPr>
          <a:xfrm>
            <a:off x="227777" y="1036245"/>
            <a:ext cx="67190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birthday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B7FC48E-D1EB-6C40-0B75-15B646946A40}"/>
              </a:ext>
            </a:extLst>
          </p:cNvPr>
          <p:cNvSpPr txBox="1"/>
          <p:nvPr/>
        </p:nvSpPr>
        <p:spPr>
          <a:xfrm>
            <a:off x="84408" y="399143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dirty="0">
                <a:solidFill>
                  <a:srgbClr val="333333"/>
                </a:solidFill>
                <a:latin typeface="PT Serif" panose="020A0603040505020204" pitchFamily="18" charset="0"/>
              </a:rPr>
              <a:t>HOW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about the manner</a:t>
            </a:r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.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DD338F-DC28-5EA1-AD94-443AD287FA6C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 PAST   WH .. QUESTIONS </a:t>
            </a:r>
          </a:p>
        </p:txBody>
      </p:sp>
      <p:pic>
        <p:nvPicPr>
          <p:cNvPr id="1026" name="Picture 2" descr="Imágenes de Fiesta Cumpleanos | Vectores, fotos de stock y PSD gratuitos">
            <a:extLst>
              <a:ext uri="{FF2B5EF4-FFF2-40B4-BE49-F238E27FC236}">
                <a16:creationId xmlns:a16="http://schemas.microsoft.com/office/drawing/2014/main" id="{F026E152-48BE-0E10-136F-1CA7B41CF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9"/>
          <a:stretch/>
        </p:blipFill>
        <p:spPr bwMode="auto">
          <a:xfrm>
            <a:off x="1143000" y="1730326"/>
            <a:ext cx="6858000" cy="477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15310" y="1805686"/>
            <a:ext cx="251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was</a:t>
            </a:r>
            <a:r>
              <a:rPr lang="es-MX" dirty="0" smtClean="0"/>
              <a:t> </a:t>
            </a:r>
            <a:r>
              <a:rPr lang="es-MX" dirty="0" err="1" smtClean="0"/>
              <a:t>fun</a:t>
            </a:r>
            <a:r>
              <a:rPr lang="es-MX" dirty="0" smtClean="0"/>
              <a:t>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021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9557" t="27576" r="69116" b="34105"/>
          <a:stretch/>
        </p:blipFill>
        <p:spPr>
          <a:xfrm>
            <a:off x="80210" y="1467854"/>
            <a:ext cx="6081729" cy="49810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9557" t="19573" r="49031" b="73336"/>
          <a:stretch/>
        </p:blipFill>
        <p:spPr>
          <a:xfrm>
            <a:off x="32085" y="32086"/>
            <a:ext cx="9144000" cy="81012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826044" y="264695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47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C5_L1_Unit 07 Pg 047 Ex 09 Conversation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8968" y="858254"/>
            <a:ext cx="609600" cy="609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2600" t="30582" r="49031" b="36221"/>
          <a:stretch/>
        </p:blipFill>
        <p:spPr>
          <a:xfrm>
            <a:off x="5856111" y="3031958"/>
            <a:ext cx="3063299" cy="2959768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2417379" y="2207172"/>
            <a:ext cx="557048" cy="10510"/>
          </a:xfrm>
          <a:prstGeom prst="line">
            <a:avLst/>
          </a:prstGeom>
          <a:ln w="28575">
            <a:solidFill>
              <a:srgbClr val="FF75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2564026" y="3358055"/>
            <a:ext cx="1104084" cy="5255"/>
          </a:xfrm>
          <a:prstGeom prst="line">
            <a:avLst/>
          </a:prstGeom>
          <a:ln w="28575">
            <a:solidFill>
              <a:srgbClr val="FF75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71145" y="5633546"/>
            <a:ext cx="672662" cy="5254"/>
          </a:xfrm>
          <a:prstGeom prst="line">
            <a:avLst/>
          </a:prstGeom>
          <a:ln w="28575">
            <a:solidFill>
              <a:srgbClr val="FF75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1995970" y="4151586"/>
            <a:ext cx="2323782" cy="10510"/>
          </a:xfrm>
          <a:prstGeom prst="line">
            <a:avLst/>
          </a:prstGeom>
          <a:ln w="28575">
            <a:solidFill>
              <a:srgbClr val="FF75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1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4111</TotalTime>
  <Words>545</Words>
  <Application>Microsoft Office PowerPoint</Application>
  <PresentationFormat>Carta (216 x 279 mm)</PresentationFormat>
  <Paragraphs>116</Paragraphs>
  <Slides>16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Arial</vt:lpstr>
      <vt:lpstr>Calibri</vt:lpstr>
      <vt:lpstr>Calibri Light</vt:lpstr>
      <vt:lpstr>PT Serif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Usuario de Windows</cp:lastModifiedBy>
  <cp:revision>132</cp:revision>
  <dcterms:created xsi:type="dcterms:W3CDTF">2020-12-15T01:15:47Z</dcterms:created>
  <dcterms:modified xsi:type="dcterms:W3CDTF">2022-06-03T16:18:47Z</dcterms:modified>
</cp:coreProperties>
</file>