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</p:sldIdLst>
  <p:sldSz cx="15840075" cy="10547350"/>
  <p:notesSz cx="6858000" cy="9144000"/>
  <p:defaultTextStyle>
    <a:defPPr>
      <a:defRPr lang="es-MX"/>
    </a:defPPr>
    <a:lvl1pPr marL="0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1pPr>
    <a:lvl2pPr marL="633268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2pPr>
    <a:lvl3pPr marL="1266535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3pPr>
    <a:lvl4pPr marL="1899803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4pPr>
    <a:lvl5pPr marL="2533071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5pPr>
    <a:lvl6pPr marL="3166339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6pPr>
    <a:lvl7pPr marL="3799606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7pPr>
    <a:lvl8pPr marL="4432874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8pPr>
    <a:lvl9pPr marL="5066142" algn="l" defTabSz="1266535" rtl="0" eaLnBrk="1" latinLnBrk="0" hangingPunct="1">
      <a:defRPr sz="249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27" autoAdjust="0"/>
  </p:normalViewPr>
  <p:slideViewPr>
    <p:cSldViewPr snapToGrid="0">
      <p:cViewPr>
        <p:scale>
          <a:sx n="40" d="100"/>
          <a:sy n="40" d="100"/>
        </p:scale>
        <p:origin x="124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209071" y="242392"/>
            <a:ext cx="15421936" cy="1006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4080" y="1640700"/>
            <a:ext cx="10539742" cy="318838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6846" y="7500342"/>
            <a:ext cx="10162017" cy="15820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58267" y="9605121"/>
            <a:ext cx="5346025" cy="5615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7356512" y="6521803"/>
            <a:ext cx="1127053" cy="177541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93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914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6507" y="3324927"/>
            <a:ext cx="13167062" cy="57575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947941" y="1113331"/>
            <a:ext cx="2951629" cy="83206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0504" y="1113331"/>
            <a:ext cx="10786808" cy="83206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504" y="1153992"/>
            <a:ext cx="5951256" cy="845063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52606" y="7251041"/>
            <a:ext cx="1127053" cy="177541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93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79" y="1960096"/>
            <a:ext cx="4887443" cy="4343074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8660" y="4199106"/>
            <a:ext cx="5694515" cy="21491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1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7686" y="3314878"/>
            <a:ext cx="6435030" cy="6149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9038" y="3314878"/>
            <a:ext cx="6435030" cy="6149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507" y="853833"/>
            <a:ext cx="13167062" cy="17463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688" y="2770826"/>
            <a:ext cx="6299958" cy="125249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7688" y="4028084"/>
            <a:ext cx="6299958" cy="540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20258" y="2770826"/>
            <a:ext cx="6372129" cy="125249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0258" y="4028084"/>
            <a:ext cx="6372129" cy="540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07" y="703157"/>
            <a:ext cx="4813898" cy="24610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095" y="1640700"/>
            <a:ext cx="8019038" cy="74417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007" y="3164205"/>
            <a:ext cx="4813898" cy="58620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07" y="703157"/>
            <a:ext cx="4813898" cy="24610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34095" y="1640699"/>
            <a:ext cx="7719973" cy="7441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007" y="3164205"/>
            <a:ext cx="4813898" cy="58620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6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507" y="1113332"/>
            <a:ext cx="13167062" cy="1981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507" y="3324927"/>
            <a:ext cx="13167062" cy="610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04293" y="9604629"/>
            <a:ext cx="681429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016" y="9604629"/>
            <a:ext cx="3455116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8266" y="9604630"/>
            <a:ext cx="5342676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5840075" cy="1054735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3"/>
          </a:p>
        </p:txBody>
      </p:sp>
    </p:spTree>
    <p:extLst>
      <p:ext uri="{BB962C8B-B14F-4D97-AF65-F5344CB8AC3E}">
        <p14:creationId xmlns:p14="http://schemas.microsoft.com/office/powerpoint/2010/main" val="13848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4037" y="1844675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ondo abstracto triangular">
            <a:extLst>
              <a:ext uri="{FF2B5EF4-FFF2-40B4-BE49-F238E27FC236}">
                <a16:creationId xmlns:a16="http://schemas.microsoft.com/office/drawing/2014/main" id="{DBFE0383-621E-0660-6897-43D8A6AF9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97328" y="182880"/>
            <a:ext cx="15449072" cy="10081197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37" y="2873375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E3A732-E3F1-9D30-926E-F8EFA4061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3290" y="3808824"/>
            <a:ext cx="7113494" cy="1486609"/>
          </a:xfrm>
        </p:spPr>
        <p:txBody>
          <a:bodyPr>
            <a:normAutofit/>
          </a:bodyPr>
          <a:lstStyle/>
          <a:p>
            <a:r>
              <a:rPr lang="es-MX" sz="4000" dirty="0"/>
              <a:t>Mapa mental </a:t>
            </a:r>
            <a:br>
              <a:rPr lang="es-MX" sz="4000" dirty="0"/>
            </a:br>
            <a:r>
              <a:rPr lang="es-MX" sz="4000" dirty="0"/>
              <a:t>Programa  2011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705C3-5CA2-EC01-EE7D-ED99915C9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418" y="6161720"/>
            <a:ext cx="5732014" cy="1186199"/>
          </a:xfrm>
        </p:spPr>
        <p:txBody>
          <a:bodyPr>
            <a:normAutofit/>
          </a:bodyPr>
          <a:lstStyle/>
          <a:p>
            <a:r>
              <a:rPr lang="es-MX" sz="2400" dirty="0"/>
              <a:t>Alumna: Kathia Anahí Castañuela Salas #2</a:t>
            </a:r>
          </a:p>
          <a:p>
            <a:r>
              <a:rPr lang="es-MX" sz="2400" dirty="0"/>
              <a:t>Docente: Marlene Muzquiz Flores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86296" y="5735681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D3E27-18E2-BF20-058D-95B3DAD4A07B}"/>
              </a:ext>
            </a:extLst>
          </p:cNvPr>
          <p:cNvSpPr txBox="1"/>
          <p:nvPr/>
        </p:nvSpPr>
        <p:spPr>
          <a:xfrm>
            <a:off x="3008931" y="1024921"/>
            <a:ext cx="9985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Escuela Normal de Educación Preescolar del Estado de Coahuila </a:t>
            </a:r>
          </a:p>
          <a:p>
            <a:pPr algn="ctr"/>
            <a:r>
              <a:rPr lang="es-MX" sz="3600" dirty="0"/>
              <a:t>Licenciatura en Educación Preescolar </a:t>
            </a:r>
          </a:p>
          <a:p>
            <a:pPr algn="ctr"/>
            <a:endParaRPr lang="es-MX" sz="3600" dirty="0"/>
          </a:p>
        </p:txBody>
      </p:sp>
      <p:pic>
        <p:nvPicPr>
          <p:cNvPr id="7" name="Imagen 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3D721725-2241-92A2-4382-CDE060BC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8" y="950288"/>
            <a:ext cx="2783336" cy="2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840075" cy="1054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7" name="Picture 3" descr="Fondo abstracto triangular">
            <a:extLst>
              <a:ext uri="{FF2B5EF4-FFF2-40B4-BE49-F238E27FC236}">
                <a16:creationId xmlns:a16="http://schemas.microsoft.com/office/drawing/2014/main" id="{4BF7AAB1-58B4-09BC-5B88-2DA7BA90C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2508" y="284173"/>
            <a:ext cx="15449072" cy="10081197"/>
          </a:xfrm>
          <a:prstGeom prst="rect">
            <a:avLst/>
          </a:prstGeom>
        </p:spPr>
      </p:pic>
      <p:sp>
        <p:nvSpPr>
          <p:cNvPr id="2" name="Nube 1">
            <a:extLst>
              <a:ext uri="{FF2B5EF4-FFF2-40B4-BE49-F238E27FC236}">
                <a16:creationId xmlns:a16="http://schemas.microsoft.com/office/drawing/2014/main" id="{D67E6886-6323-6F96-D921-C956EFE224B8}"/>
              </a:ext>
            </a:extLst>
          </p:cNvPr>
          <p:cNvSpPr/>
          <p:nvPr/>
        </p:nvSpPr>
        <p:spPr>
          <a:xfrm>
            <a:off x="5986190" y="4195742"/>
            <a:ext cx="4146597" cy="2032091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latin typeface="Amasis MT Pro Black" panose="02040A04050005020304" pitchFamily="18" charset="0"/>
              </a:rPr>
              <a:t>Programa </a:t>
            </a:r>
          </a:p>
          <a:p>
            <a:pPr algn="ctr"/>
            <a:r>
              <a:rPr lang="es-MX" sz="4000" dirty="0">
                <a:latin typeface="Amasis MT Pro Black" panose="02040A04050005020304" pitchFamily="18" charset="0"/>
              </a:rPr>
              <a:t>2011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7BA5962-9E2E-28C1-A215-FDDA87E5679F}"/>
              </a:ext>
            </a:extLst>
          </p:cNvPr>
          <p:cNvSpPr txBox="1"/>
          <p:nvPr/>
        </p:nvSpPr>
        <p:spPr>
          <a:xfrm>
            <a:off x="4120376" y="4172191"/>
            <a:ext cx="2019128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¿Cuál</a:t>
            </a:r>
            <a:r>
              <a:rPr lang="es-MX" sz="1400" b="1" i="0" spc="-2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lang="es-MX" sz="1400" b="1" i="0" spc="-1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el</a:t>
            </a:r>
            <a:r>
              <a:rPr lang="es-MX" sz="1400" b="1" i="0" spc="-1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fin</a:t>
            </a:r>
            <a:r>
              <a:rPr lang="es-MX" sz="1400" b="1" i="0" spc="-1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del</a:t>
            </a:r>
            <a:r>
              <a:rPr lang="es-MX" sz="1400" b="1" i="0" spc="-1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plan</a:t>
            </a:r>
            <a:r>
              <a:rPr lang="es-MX" sz="1400" b="1" i="0" spc="-1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</a:t>
            </a:r>
            <a:r>
              <a:rPr lang="es-MX" sz="1400" b="1" i="0" spc="-1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programa de estudio?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490CEF-42E8-63A4-9E50-02E18436046A}"/>
              </a:ext>
            </a:extLst>
          </p:cNvPr>
          <p:cNvSpPr txBox="1"/>
          <p:nvPr/>
        </p:nvSpPr>
        <p:spPr>
          <a:xfrm>
            <a:off x="7340618" y="6339967"/>
            <a:ext cx="1959136" cy="738664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¿Qué</a:t>
            </a:r>
            <a:r>
              <a:rPr lang="es-MX" sz="1400" b="1" i="0" spc="4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estrategias</a:t>
            </a:r>
            <a:r>
              <a:rPr lang="es-MX" sz="1400" b="1" i="0" spc="5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metodológicas</a:t>
            </a:r>
            <a:r>
              <a:rPr lang="es-MX" sz="1400" b="1" i="0" spc="5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propone?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0992DC-582E-F8BD-D17E-BF325B2B3C31}"/>
              </a:ext>
            </a:extLst>
          </p:cNvPr>
          <p:cNvSpPr txBox="1"/>
          <p:nvPr/>
        </p:nvSpPr>
        <p:spPr>
          <a:xfrm>
            <a:off x="10173888" y="5358189"/>
            <a:ext cx="291666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¿De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qué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manera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plantea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las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experiencias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educativas?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7B9E85-D959-863E-DFDE-A8A9672DF947}"/>
              </a:ext>
            </a:extLst>
          </p:cNvPr>
          <p:cNvSpPr txBox="1"/>
          <p:nvPr/>
        </p:nvSpPr>
        <p:spPr>
          <a:xfrm>
            <a:off x="2589837" y="5228879"/>
            <a:ext cx="3261661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¿Cuáles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son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conocimientos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valores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que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</a:t>
            </a:r>
            <a:r>
              <a:rPr lang="es-MX" sz="1400" b="1" i="0" spc="-4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potencian?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F47D6D-7D9C-CF02-A6F5-3218287EDE08}"/>
              </a:ext>
            </a:extLst>
          </p:cNvPr>
          <p:cNvSpPr txBox="1"/>
          <p:nvPr/>
        </p:nvSpPr>
        <p:spPr>
          <a:xfrm>
            <a:off x="6892570" y="3263977"/>
            <a:ext cx="2730974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¿Quién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dirige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el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proceso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educativo</a:t>
            </a:r>
            <a:r>
              <a:rPr lang="es-MX" sz="1400" b="1" i="0" spc="-2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quien</a:t>
            </a:r>
            <a:r>
              <a:rPr lang="es-MX" sz="1400" b="1" spc="-2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centra</a:t>
            </a:r>
            <a:r>
              <a:rPr lang="es-MX" sz="1400" b="1" i="0" spc="-2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el</a:t>
            </a:r>
            <a:r>
              <a:rPr lang="es-MX" sz="1400" b="1" i="0" spc="-3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mismo?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489E32C-2B3E-BCD1-3AD9-895D520AF6A7}"/>
              </a:ext>
            </a:extLst>
          </p:cNvPr>
          <p:cNvSpPr txBox="1"/>
          <p:nvPr/>
        </p:nvSpPr>
        <p:spPr>
          <a:xfrm>
            <a:off x="10328160" y="3813376"/>
            <a:ext cx="4183238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¿Cómo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concretan</a:t>
            </a:r>
            <a:r>
              <a:rPr lang="es-MX" sz="1400" b="1" i="0" spc="1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principios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del</a:t>
            </a:r>
            <a:r>
              <a:rPr lang="es-MX" sz="1400" b="1" i="0" spc="8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modelo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pedagógico</a:t>
            </a:r>
            <a:r>
              <a:rPr lang="es-MX" sz="1400" b="1" i="0" spc="9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lang="es-MX" sz="1400" b="1" i="0" spc="1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</a:t>
            </a:r>
            <a:r>
              <a:rPr lang="es-MX" sz="1400" b="1" i="0" spc="-34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enfoques</a:t>
            </a:r>
            <a:r>
              <a:rPr lang="es-MX" sz="1400" b="1" i="0" spc="-6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es-MX" sz="1400" b="1" i="0" spc="-6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cada</a:t>
            </a:r>
            <a:r>
              <a:rPr lang="es-MX" sz="1400" b="1" i="0" spc="-6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campo</a:t>
            </a:r>
            <a:r>
              <a:rPr lang="es-MX" sz="1400" b="1" i="0" spc="-6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es-MX" sz="1400" b="1" i="0" spc="-6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formación</a:t>
            </a:r>
            <a:r>
              <a:rPr lang="es-MX" sz="1400" b="1" i="0" spc="-5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es-MX" sz="1400" b="1" i="0" spc="-6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área</a:t>
            </a:r>
            <a:r>
              <a:rPr lang="es-MX" sz="1400" b="1" i="0" spc="-6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</a:t>
            </a:r>
            <a:r>
              <a:rPr lang="es-MX" sz="1400" b="1" i="0" spc="-6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desarrollo?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3508E03-DB48-3E6A-58F9-93B5740414B6}"/>
              </a:ext>
            </a:extLst>
          </p:cNvPr>
          <p:cNvSpPr txBox="1"/>
          <p:nvPr/>
        </p:nvSpPr>
        <p:spPr>
          <a:xfrm>
            <a:off x="2958565" y="6087784"/>
            <a:ext cx="3992893" cy="954107"/>
          </a:xfrm>
          <a:prstGeom prst="rect">
            <a:avLst/>
          </a:prstGeom>
          <a:solidFill>
            <a:srgbClr val="CC00CC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¿Cada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enfoque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congruente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planteamientos</a:t>
            </a:r>
            <a:r>
              <a:rPr lang="es-MX" sz="1400" b="1" i="0" spc="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pedagógicos,</a:t>
            </a:r>
            <a:r>
              <a:rPr lang="es-MX" sz="1400" b="1" i="0" spc="-34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metodológicos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didácticos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permeados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el</a:t>
            </a:r>
            <a:r>
              <a:rPr lang="es-MX" sz="1400" b="1" i="0" spc="-3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modelo</a:t>
            </a:r>
            <a:r>
              <a:rPr lang="es-MX" sz="1400" b="1" i="0" spc="-25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pedagógico?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4222937-F6AD-B1F0-0F89-4ED351C63F92}"/>
              </a:ext>
            </a:extLst>
          </p:cNvPr>
          <p:cNvSpPr/>
          <p:nvPr/>
        </p:nvSpPr>
        <p:spPr>
          <a:xfrm>
            <a:off x="3044015" y="3594487"/>
            <a:ext cx="1172706" cy="251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Orientación </a:t>
            </a:r>
          </a:p>
        </p:txBody>
      </p:sp>
      <p:sp>
        <p:nvSpPr>
          <p:cNvPr id="12" name="Flecha: doblada 11">
            <a:extLst>
              <a:ext uri="{FF2B5EF4-FFF2-40B4-BE49-F238E27FC236}">
                <a16:creationId xmlns:a16="http://schemas.microsoft.com/office/drawing/2014/main" id="{CDB13FDC-77EA-B1CF-AE15-6B0439A83ECA}"/>
              </a:ext>
            </a:extLst>
          </p:cNvPr>
          <p:cNvSpPr/>
          <p:nvPr/>
        </p:nvSpPr>
        <p:spPr>
          <a:xfrm rot="16200000">
            <a:off x="2196583" y="3159818"/>
            <a:ext cx="449179" cy="846896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: doblada 33">
            <a:extLst>
              <a:ext uri="{FF2B5EF4-FFF2-40B4-BE49-F238E27FC236}">
                <a16:creationId xmlns:a16="http://schemas.microsoft.com/office/drawing/2014/main" id="{DF0A9B30-5B25-7A19-737D-7E703868A12F}"/>
              </a:ext>
            </a:extLst>
          </p:cNvPr>
          <p:cNvSpPr/>
          <p:nvPr/>
        </p:nvSpPr>
        <p:spPr>
          <a:xfrm rot="10800000" flipH="1">
            <a:off x="12176017" y="7244225"/>
            <a:ext cx="679382" cy="1334790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6B8E0FF-CFD7-1E43-3A38-9B25941A1C4C}"/>
              </a:ext>
            </a:extLst>
          </p:cNvPr>
          <p:cNvSpPr/>
          <p:nvPr/>
        </p:nvSpPr>
        <p:spPr>
          <a:xfrm>
            <a:off x="2054389" y="1633509"/>
            <a:ext cx="1669790" cy="390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Desarrollo de competencias </a:t>
            </a:r>
          </a:p>
        </p:txBody>
      </p:sp>
      <p:sp>
        <p:nvSpPr>
          <p:cNvPr id="38" name="Flecha: doblada 37">
            <a:extLst>
              <a:ext uri="{FF2B5EF4-FFF2-40B4-BE49-F238E27FC236}">
                <a16:creationId xmlns:a16="http://schemas.microsoft.com/office/drawing/2014/main" id="{C4A2FB13-8566-ECB7-DFDA-52435BD10D6F}"/>
              </a:ext>
            </a:extLst>
          </p:cNvPr>
          <p:cNvSpPr/>
          <p:nvPr/>
        </p:nvSpPr>
        <p:spPr>
          <a:xfrm rot="5400000" flipH="1">
            <a:off x="2864945" y="2290708"/>
            <a:ext cx="702639" cy="515398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093BF7C-DD71-53C2-1560-1B88E06B3825}"/>
              </a:ext>
            </a:extLst>
          </p:cNvPr>
          <p:cNvSpPr/>
          <p:nvPr/>
        </p:nvSpPr>
        <p:spPr>
          <a:xfrm>
            <a:off x="5535154" y="2566558"/>
            <a:ext cx="1064807" cy="418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ysClr val="windowText" lastClr="000000"/>
                </a:solidFill>
              </a:rPr>
              <a:t>Docentes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16061FE5-5B12-1F3D-47E7-5171BA4F363C}"/>
              </a:ext>
            </a:extLst>
          </p:cNvPr>
          <p:cNvSpPr/>
          <p:nvPr/>
        </p:nvSpPr>
        <p:spPr>
          <a:xfrm>
            <a:off x="6572658" y="1591838"/>
            <a:ext cx="1260437" cy="368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ysClr val="windowText" lastClr="000000"/>
                </a:solidFill>
              </a:rPr>
              <a:t>Alumnos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0924002-4B7B-9EB2-B9F8-4CA3A5704406}"/>
              </a:ext>
            </a:extLst>
          </p:cNvPr>
          <p:cNvSpPr/>
          <p:nvPr/>
        </p:nvSpPr>
        <p:spPr>
          <a:xfrm>
            <a:off x="5847908" y="370139"/>
            <a:ext cx="1260438" cy="3688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ysClr val="windowText" lastClr="000000"/>
                </a:solidFill>
              </a:rPr>
              <a:t>Procesos de aprendizaje  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91453423-BFC1-09FB-48EB-7825458AEC12}"/>
              </a:ext>
            </a:extLst>
          </p:cNvPr>
          <p:cNvSpPr/>
          <p:nvPr/>
        </p:nvSpPr>
        <p:spPr>
          <a:xfrm>
            <a:off x="713922" y="743612"/>
            <a:ext cx="1871908" cy="571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Construcción de identidad personal y nacional  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44DC2E9A-369B-8C3C-4B06-DCD3DD0BD010}"/>
              </a:ext>
            </a:extLst>
          </p:cNvPr>
          <p:cNvSpPr/>
          <p:nvPr/>
        </p:nvSpPr>
        <p:spPr>
          <a:xfrm>
            <a:off x="477170" y="4540451"/>
            <a:ext cx="1172706" cy="418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Diversidad y equidad  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91CDE583-7EAE-AEB4-7214-9D5E1AC20DE1}"/>
              </a:ext>
            </a:extLst>
          </p:cNvPr>
          <p:cNvSpPr/>
          <p:nvPr/>
        </p:nvSpPr>
        <p:spPr>
          <a:xfrm>
            <a:off x="411341" y="5563096"/>
            <a:ext cx="1172706" cy="601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Respeto a la legalidad 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60F9E113-199A-3DC9-EC32-B6D5FCF9AFFF}"/>
              </a:ext>
            </a:extLst>
          </p:cNvPr>
          <p:cNvSpPr/>
          <p:nvPr/>
        </p:nvSpPr>
        <p:spPr>
          <a:xfrm>
            <a:off x="193676" y="6564398"/>
            <a:ext cx="1728368" cy="21977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Igualdad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Libertad con responsabilidad 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Dialogo y búsqueda de acuerdos.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Participación.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Tolerancia.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Inclusión.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Pluralidad  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3D3F061-08BB-5759-DAE4-CE9026F8BC40}"/>
              </a:ext>
            </a:extLst>
          </p:cNvPr>
          <p:cNvSpPr txBox="1"/>
          <p:nvPr/>
        </p:nvSpPr>
        <p:spPr>
          <a:xfrm>
            <a:off x="7833095" y="7630369"/>
            <a:ext cx="182178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Situaciones didácticas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2D22153-C08F-709B-C8CE-227DF5FDFAAD}"/>
              </a:ext>
            </a:extLst>
          </p:cNvPr>
          <p:cNvSpPr txBox="1"/>
          <p:nvPr/>
        </p:nvSpPr>
        <p:spPr>
          <a:xfrm>
            <a:off x="9777574" y="7593168"/>
            <a:ext cx="1821781" cy="954107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Promover competencias y logros de aprendizajes esperados 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913DB2F-1105-5107-CAD1-1D46EC64E23A}"/>
              </a:ext>
            </a:extLst>
          </p:cNvPr>
          <p:cNvSpPr txBox="1"/>
          <p:nvPr/>
        </p:nvSpPr>
        <p:spPr>
          <a:xfrm>
            <a:off x="7985898" y="8730879"/>
            <a:ext cx="182178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Libertad en seleccione temas o problemas que interesen a los alumnos 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A767CD-CBFB-442C-04D0-6FFC96BA1D3E}"/>
              </a:ext>
            </a:extLst>
          </p:cNvPr>
          <p:cNvSpPr txBox="1"/>
          <p:nvPr/>
        </p:nvSpPr>
        <p:spPr>
          <a:xfrm>
            <a:off x="9937442" y="9304927"/>
            <a:ext cx="1850131" cy="954107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Relación con diversos contextos sociales y lingüísticos</a:t>
            </a:r>
          </a:p>
          <a:p>
            <a:pPr algn="ctr"/>
            <a:endParaRPr lang="es-MX" sz="1400" dirty="0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F965E157-EACA-2FC9-13D2-626352660DE2}"/>
              </a:ext>
            </a:extLst>
          </p:cNvPr>
          <p:cNvSpPr/>
          <p:nvPr/>
        </p:nvSpPr>
        <p:spPr>
          <a:xfrm>
            <a:off x="1188983" y="2595201"/>
            <a:ext cx="1557006" cy="603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Formación integral  de alumnos 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259D669-E718-23F1-5C82-DE59190AEB16}"/>
              </a:ext>
            </a:extLst>
          </p:cNvPr>
          <p:cNvSpPr/>
          <p:nvPr/>
        </p:nvSpPr>
        <p:spPr>
          <a:xfrm rot="16200000">
            <a:off x="983105" y="1894022"/>
            <a:ext cx="944844" cy="30352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834A8FE-784F-EB23-5363-3B94645931E1}"/>
              </a:ext>
            </a:extLst>
          </p:cNvPr>
          <p:cNvSpPr txBox="1"/>
          <p:nvPr/>
        </p:nvSpPr>
        <p:spPr>
          <a:xfrm>
            <a:off x="10304921" y="2477128"/>
            <a:ext cx="1208135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Estándares curriculares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E4DF2B3-3CDA-616F-8C16-C294D12E812B}"/>
              </a:ext>
            </a:extLst>
          </p:cNvPr>
          <p:cNvSpPr txBox="1"/>
          <p:nvPr/>
        </p:nvSpPr>
        <p:spPr>
          <a:xfrm>
            <a:off x="12463928" y="930162"/>
            <a:ext cx="1208135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Campos formativos 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A1C975D-9A9C-286C-C063-2ED06AF64B7D}"/>
              </a:ext>
            </a:extLst>
          </p:cNvPr>
          <p:cNvSpPr txBox="1"/>
          <p:nvPr/>
        </p:nvSpPr>
        <p:spPr>
          <a:xfrm>
            <a:off x="9606469" y="1019445"/>
            <a:ext cx="1443383" cy="73866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Español </a:t>
            </a:r>
          </a:p>
          <a:p>
            <a:pPr algn="ctr"/>
            <a:r>
              <a:rPr lang="es-MX" sz="1400" dirty="0"/>
              <a:t>Matemáticas </a:t>
            </a:r>
          </a:p>
          <a:p>
            <a:pPr algn="ctr"/>
            <a:r>
              <a:rPr lang="es-MX" sz="1400" dirty="0"/>
              <a:t>Ciencias 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2254820-2601-4269-178E-E13E526217E5}"/>
              </a:ext>
            </a:extLst>
          </p:cNvPr>
          <p:cNvSpPr txBox="1"/>
          <p:nvPr/>
        </p:nvSpPr>
        <p:spPr>
          <a:xfrm>
            <a:off x="13876759" y="5473063"/>
            <a:ext cx="145937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Carácter abierto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06E2AB-7848-6D0E-0E2F-DF3D8A125F1B}"/>
              </a:ext>
            </a:extLst>
          </p:cNvPr>
          <p:cNvSpPr txBox="1"/>
          <p:nvPr/>
        </p:nvSpPr>
        <p:spPr>
          <a:xfrm>
            <a:off x="13909227" y="7150726"/>
            <a:ext cx="1426908" cy="9541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Promover competencias y logro de aprendizajes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8E1715C-C226-8388-C83B-EE4F040CA45A}"/>
              </a:ext>
            </a:extLst>
          </p:cNvPr>
          <p:cNvSpPr txBox="1"/>
          <p:nvPr/>
        </p:nvSpPr>
        <p:spPr>
          <a:xfrm>
            <a:off x="12531655" y="6564398"/>
            <a:ext cx="117710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Libertad en temas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4748D40-3A17-F64D-4A16-E818CE5A9D41}"/>
              </a:ext>
            </a:extLst>
          </p:cNvPr>
          <p:cNvSpPr txBox="1"/>
          <p:nvPr/>
        </p:nvSpPr>
        <p:spPr>
          <a:xfrm>
            <a:off x="10862508" y="6674856"/>
            <a:ext cx="117710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Planificación 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E224990B-E5F5-F8F9-17C2-17EC7C46ABFF}"/>
              </a:ext>
            </a:extLst>
          </p:cNvPr>
          <p:cNvSpPr txBox="1"/>
          <p:nvPr/>
        </p:nvSpPr>
        <p:spPr>
          <a:xfrm>
            <a:off x="12894614" y="8305645"/>
            <a:ext cx="1177104" cy="7386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Generar ambientes de aprendizaje </a:t>
            </a:r>
          </a:p>
        </p:txBody>
      </p:sp>
      <p:sp>
        <p:nvSpPr>
          <p:cNvPr id="68" name="Flecha: doblada 67">
            <a:extLst>
              <a:ext uri="{FF2B5EF4-FFF2-40B4-BE49-F238E27FC236}">
                <a16:creationId xmlns:a16="http://schemas.microsoft.com/office/drawing/2014/main" id="{7055244D-5DB1-652C-0D62-5A7514E4C3E8}"/>
              </a:ext>
            </a:extLst>
          </p:cNvPr>
          <p:cNvSpPr/>
          <p:nvPr/>
        </p:nvSpPr>
        <p:spPr>
          <a:xfrm rot="16200000">
            <a:off x="3340764" y="4039679"/>
            <a:ext cx="516132" cy="673702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0" name="Flecha: a la derecha 69">
            <a:extLst>
              <a:ext uri="{FF2B5EF4-FFF2-40B4-BE49-F238E27FC236}">
                <a16:creationId xmlns:a16="http://schemas.microsoft.com/office/drawing/2014/main" id="{25FB78F1-2FD8-5E16-C18F-0B3C4D796349}"/>
              </a:ext>
            </a:extLst>
          </p:cNvPr>
          <p:cNvSpPr/>
          <p:nvPr/>
        </p:nvSpPr>
        <p:spPr>
          <a:xfrm>
            <a:off x="13199823" y="5480350"/>
            <a:ext cx="558359" cy="25037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71" name="Flecha: a la derecha 70">
            <a:extLst>
              <a:ext uri="{FF2B5EF4-FFF2-40B4-BE49-F238E27FC236}">
                <a16:creationId xmlns:a16="http://schemas.microsoft.com/office/drawing/2014/main" id="{8969895A-277B-8B68-43FB-51B734DD1A55}"/>
              </a:ext>
            </a:extLst>
          </p:cNvPr>
          <p:cNvSpPr/>
          <p:nvPr/>
        </p:nvSpPr>
        <p:spPr>
          <a:xfrm rot="5400000">
            <a:off x="11188456" y="6069847"/>
            <a:ext cx="522322" cy="34826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Flecha: a la derecha 71">
            <a:extLst>
              <a:ext uri="{FF2B5EF4-FFF2-40B4-BE49-F238E27FC236}">
                <a16:creationId xmlns:a16="http://schemas.microsoft.com/office/drawing/2014/main" id="{D4D049A3-7B88-00C9-3D01-054FF69138D6}"/>
              </a:ext>
            </a:extLst>
          </p:cNvPr>
          <p:cNvSpPr/>
          <p:nvPr/>
        </p:nvSpPr>
        <p:spPr>
          <a:xfrm>
            <a:off x="12176016" y="6671178"/>
            <a:ext cx="294857" cy="30487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73" name="Flecha: a la derecha 72">
            <a:extLst>
              <a:ext uri="{FF2B5EF4-FFF2-40B4-BE49-F238E27FC236}">
                <a16:creationId xmlns:a16="http://schemas.microsoft.com/office/drawing/2014/main" id="{1ECB061D-8C6E-5457-E611-E301D3A1C61D}"/>
              </a:ext>
            </a:extLst>
          </p:cNvPr>
          <p:cNvSpPr/>
          <p:nvPr/>
        </p:nvSpPr>
        <p:spPr>
          <a:xfrm rot="7063308">
            <a:off x="13569642" y="6005134"/>
            <a:ext cx="516507" cy="24464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3A101D20-C0FD-5C68-8FBA-29A304CE9A15}"/>
              </a:ext>
            </a:extLst>
          </p:cNvPr>
          <p:cNvSpPr/>
          <p:nvPr/>
        </p:nvSpPr>
        <p:spPr>
          <a:xfrm rot="11503751">
            <a:off x="1714936" y="4856214"/>
            <a:ext cx="858561" cy="24894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Flecha: a la derecha 75">
            <a:extLst>
              <a:ext uri="{FF2B5EF4-FFF2-40B4-BE49-F238E27FC236}">
                <a16:creationId xmlns:a16="http://schemas.microsoft.com/office/drawing/2014/main" id="{1E203CD8-053E-6BAE-8C91-4923B65F898F}"/>
              </a:ext>
            </a:extLst>
          </p:cNvPr>
          <p:cNvSpPr/>
          <p:nvPr/>
        </p:nvSpPr>
        <p:spPr>
          <a:xfrm rot="9896405">
            <a:off x="1875961" y="5603794"/>
            <a:ext cx="675831" cy="3513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Flecha: a la derecha 76">
            <a:extLst>
              <a:ext uri="{FF2B5EF4-FFF2-40B4-BE49-F238E27FC236}">
                <a16:creationId xmlns:a16="http://schemas.microsoft.com/office/drawing/2014/main" id="{DB2838EB-F8E0-605B-A079-D302168514D1}"/>
              </a:ext>
            </a:extLst>
          </p:cNvPr>
          <p:cNvSpPr/>
          <p:nvPr/>
        </p:nvSpPr>
        <p:spPr>
          <a:xfrm rot="8747961">
            <a:off x="2015433" y="6266797"/>
            <a:ext cx="790730" cy="30627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B5BAFF9C-6DF9-7DBC-1EE2-20FD60F2B058}"/>
              </a:ext>
            </a:extLst>
          </p:cNvPr>
          <p:cNvSpPr/>
          <p:nvPr/>
        </p:nvSpPr>
        <p:spPr>
          <a:xfrm rot="16200000">
            <a:off x="11070485" y="3285243"/>
            <a:ext cx="516507" cy="244643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79" name="Flecha: a la derecha 78">
            <a:extLst>
              <a:ext uri="{FF2B5EF4-FFF2-40B4-BE49-F238E27FC236}">
                <a16:creationId xmlns:a16="http://schemas.microsoft.com/office/drawing/2014/main" id="{E2A20759-8037-A949-E158-72268F60DD38}"/>
              </a:ext>
            </a:extLst>
          </p:cNvPr>
          <p:cNvSpPr/>
          <p:nvPr/>
        </p:nvSpPr>
        <p:spPr>
          <a:xfrm rot="16200000">
            <a:off x="10372192" y="1915552"/>
            <a:ext cx="522322" cy="34826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80" name="Flecha: doblada 79">
            <a:extLst>
              <a:ext uri="{FF2B5EF4-FFF2-40B4-BE49-F238E27FC236}">
                <a16:creationId xmlns:a16="http://schemas.microsoft.com/office/drawing/2014/main" id="{3657F438-9563-D9F5-A46E-2BE14FDF711C}"/>
              </a:ext>
            </a:extLst>
          </p:cNvPr>
          <p:cNvSpPr/>
          <p:nvPr/>
        </p:nvSpPr>
        <p:spPr>
          <a:xfrm rot="16200000">
            <a:off x="6086332" y="3160044"/>
            <a:ext cx="516132" cy="673702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1" name="Flecha: doblada 80">
            <a:extLst>
              <a:ext uri="{FF2B5EF4-FFF2-40B4-BE49-F238E27FC236}">
                <a16:creationId xmlns:a16="http://schemas.microsoft.com/office/drawing/2014/main" id="{482C70E8-985F-3AB6-99DC-159D0EC965F3}"/>
              </a:ext>
            </a:extLst>
          </p:cNvPr>
          <p:cNvSpPr/>
          <p:nvPr/>
        </p:nvSpPr>
        <p:spPr>
          <a:xfrm rot="5400000" flipH="1">
            <a:off x="6757027" y="2177695"/>
            <a:ext cx="702639" cy="515398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>
              <a:solidFill>
                <a:schemeClr val="tx1"/>
              </a:solidFill>
            </a:endParaRPr>
          </a:p>
        </p:txBody>
      </p:sp>
      <p:sp>
        <p:nvSpPr>
          <p:cNvPr id="82" name="Flecha: a la derecha 81">
            <a:extLst>
              <a:ext uri="{FF2B5EF4-FFF2-40B4-BE49-F238E27FC236}">
                <a16:creationId xmlns:a16="http://schemas.microsoft.com/office/drawing/2014/main" id="{7FA78FD8-97F6-E8DA-9767-5409F91E7091}"/>
              </a:ext>
            </a:extLst>
          </p:cNvPr>
          <p:cNvSpPr/>
          <p:nvPr/>
        </p:nvSpPr>
        <p:spPr>
          <a:xfrm rot="16200000">
            <a:off x="5838844" y="1222462"/>
            <a:ext cx="944844" cy="327081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A679087-242D-B8A2-33C5-7DBB0057DB7F}"/>
              </a:ext>
            </a:extLst>
          </p:cNvPr>
          <p:cNvSpPr txBox="1"/>
          <p:nvPr/>
        </p:nvSpPr>
        <p:spPr>
          <a:xfrm>
            <a:off x="12658530" y="2351839"/>
            <a:ext cx="1082585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Áreas de desarrollo </a:t>
            </a:r>
          </a:p>
        </p:txBody>
      </p:sp>
      <p:sp>
        <p:nvSpPr>
          <p:cNvPr id="85" name="Flecha: a la derecha 84">
            <a:extLst>
              <a:ext uri="{FF2B5EF4-FFF2-40B4-BE49-F238E27FC236}">
                <a16:creationId xmlns:a16="http://schemas.microsoft.com/office/drawing/2014/main" id="{4E57B5F4-67FB-E686-C48E-325CE467A503}"/>
              </a:ext>
            </a:extLst>
          </p:cNvPr>
          <p:cNvSpPr/>
          <p:nvPr/>
        </p:nvSpPr>
        <p:spPr>
          <a:xfrm rot="21025042">
            <a:off x="11210739" y="1024853"/>
            <a:ext cx="1147721" cy="38595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86" name="Flecha: a la derecha 85">
            <a:extLst>
              <a:ext uri="{FF2B5EF4-FFF2-40B4-BE49-F238E27FC236}">
                <a16:creationId xmlns:a16="http://schemas.microsoft.com/office/drawing/2014/main" id="{19888DE7-9FD9-5546-0564-C2B1EC24346C}"/>
              </a:ext>
            </a:extLst>
          </p:cNvPr>
          <p:cNvSpPr/>
          <p:nvPr/>
        </p:nvSpPr>
        <p:spPr>
          <a:xfrm rot="1630088">
            <a:off x="11208219" y="1949386"/>
            <a:ext cx="1197419" cy="3485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54FD3B86-0740-4AAD-41ED-FD9C412A0AB8}"/>
              </a:ext>
            </a:extLst>
          </p:cNvPr>
          <p:cNvSpPr/>
          <p:nvPr/>
        </p:nvSpPr>
        <p:spPr>
          <a:xfrm rot="5400000">
            <a:off x="14122999" y="6290820"/>
            <a:ext cx="936499" cy="42864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B15DA970-393D-958B-9D7A-4571A6996065}"/>
              </a:ext>
            </a:extLst>
          </p:cNvPr>
          <p:cNvSpPr txBox="1"/>
          <p:nvPr/>
        </p:nvSpPr>
        <p:spPr>
          <a:xfrm>
            <a:off x="2213876" y="7533795"/>
            <a:ext cx="203435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Permite el logro de los propósitos  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4EAAD1D8-E01E-D906-165C-CDAC81301CDB}"/>
              </a:ext>
            </a:extLst>
          </p:cNvPr>
          <p:cNvSpPr txBox="1"/>
          <p:nvPr/>
        </p:nvSpPr>
        <p:spPr>
          <a:xfrm>
            <a:off x="5490213" y="7377526"/>
            <a:ext cx="182178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Orientando este plan hacia el desarrollo de aptitudes 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B152A46E-A1E7-45E5-4400-336FF91A12F6}"/>
              </a:ext>
            </a:extLst>
          </p:cNvPr>
          <p:cNvSpPr txBox="1"/>
          <p:nvPr/>
        </p:nvSpPr>
        <p:spPr>
          <a:xfrm>
            <a:off x="3504262" y="8122656"/>
            <a:ext cx="182178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Sustentados en los principios de la democracia 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B25BE970-62BB-044D-E4EF-88075147FFE5}"/>
              </a:ext>
            </a:extLst>
          </p:cNvPr>
          <p:cNvSpPr txBox="1"/>
          <p:nvPr/>
        </p:nvSpPr>
        <p:spPr>
          <a:xfrm>
            <a:off x="5531488" y="8948012"/>
            <a:ext cx="145648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 carácter abierto 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A56C671-8CBC-864D-A7DC-8B4AE2E621CE}"/>
              </a:ext>
            </a:extLst>
          </p:cNvPr>
          <p:cNvSpPr txBox="1"/>
          <p:nvPr/>
        </p:nvSpPr>
        <p:spPr>
          <a:xfrm>
            <a:off x="3013411" y="9584823"/>
            <a:ext cx="182178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La implementación del currículo  son las condiciones esenciales 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2E6183E5-DCC9-465B-5F43-255E71BB4C57}"/>
              </a:ext>
            </a:extLst>
          </p:cNvPr>
          <p:cNvSpPr txBox="1"/>
          <p:nvPr/>
        </p:nvSpPr>
        <p:spPr>
          <a:xfrm>
            <a:off x="5474303" y="9784412"/>
            <a:ext cx="248653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Logro de aprendizajes esperados y mejora de la educación </a:t>
            </a:r>
          </a:p>
        </p:txBody>
      </p:sp>
      <p:sp>
        <p:nvSpPr>
          <p:cNvPr id="94" name="Flecha: a la derecha 93">
            <a:extLst>
              <a:ext uri="{FF2B5EF4-FFF2-40B4-BE49-F238E27FC236}">
                <a16:creationId xmlns:a16="http://schemas.microsoft.com/office/drawing/2014/main" id="{7D345B7B-92C4-F488-A90D-CCD24E2078AF}"/>
              </a:ext>
            </a:extLst>
          </p:cNvPr>
          <p:cNvSpPr/>
          <p:nvPr/>
        </p:nvSpPr>
        <p:spPr>
          <a:xfrm rot="5400000">
            <a:off x="3327806" y="7044576"/>
            <a:ext cx="383930" cy="40881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Flecha: a la derecha 94">
            <a:extLst>
              <a:ext uri="{FF2B5EF4-FFF2-40B4-BE49-F238E27FC236}">
                <a16:creationId xmlns:a16="http://schemas.microsoft.com/office/drawing/2014/main" id="{A98430EF-701B-AA92-B96B-5D79424E6AEE}"/>
              </a:ext>
            </a:extLst>
          </p:cNvPr>
          <p:cNvSpPr/>
          <p:nvPr/>
        </p:nvSpPr>
        <p:spPr>
          <a:xfrm rot="3730608">
            <a:off x="4883808" y="7204339"/>
            <a:ext cx="602818" cy="296215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Flecha: a la derecha 95">
            <a:extLst>
              <a:ext uri="{FF2B5EF4-FFF2-40B4-BE49-F238E27FC236}">
                <a16:creationId xmlns:a16="http://schemas.microsoft.com/office/drawing/2014/main" id="{DF3A5FB6-5E1E-3843-F801-589A9B3AC1E8}"/>
              </a:ext>
            </a:extLst>
          </p:cNvPr>
          <p:cNvSpPr/>
          <p:nvPr/>
        </p:nvSpPr>
        <p:spPr>
          <a:xfrm rot="5400000">
            <a:off x="6019990" y="9388039"/>
            <a:ext cx="383930" cy="40881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97" name="Flecha: doblada 96">
            <a:extLst>
              <a:ext uri="{FF2B5EF4-FFF2-40B4-BE49-F238E27FC236}">
                <a16:creationId xmlns:a16="http://schemas.microsoft.com/office/drawing/2014/main" id="{5816D64C-6B69-9502-7ECA-E696748EC60A}"/>
              </a:ext>
            </a:extLst>
          </p:cNvPr>
          <p:cNvSpPr/>
          <p:nvPr/>
        </p:nvSpPr>
        <p:spPr>
          <a:xfrm rot="10800000" flipH="1">
            <a:off x="3963846" y="8996954"/>
            <a:ext cx="1456482" cy="517671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>
              <a:solidFill>
                <a:schemeClr val="tx1"/>
              </a:solidFill>
            </a:endParaRPr>
          </a:p>
        </p:txBody>
      </p:sp>
      <p:sp>
        <p:nvSpPr>
          <p:cNvPr id="98" name="Flecha: a la derecha 97">
            <a:extLst>
              <a:ext uri="{FF2B5EF4-FFF2-40B4-BE49-F238E27FC236}">
                <a16:creationId xmlns:a16="http://schemas.microsoft.com/office/drawing/2014/main" id="{E192A957-5CF9-721D-DC06-9C63C29EA218}"/>
              </a:ext>
            </a:extLst>
          </p:cNvPr>
          <p:cNvSpPr/>
          <p:nvPr/>
        </p:nvSpPr>
        <p:spPr>
          <a:xfrm rot="5400000">
            <a:off x="2574937" y="8755275"/>
            <a:ext cx="1081262" cy="243265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99" name="Flecha: doblada 98">
            <a:extLst>
              <a:ext uri="{FF2B5EF4-FFF2-40B4-BE49-F238E27FC236}">
                <a16:creationId xmlns:a16="http://schemas.microsoft.com/office/drawing/2014/main" id="{8353AA29-303E-B710-BC24-FAA6006CC4D7}"/>
              </a:ext>
            </a:extLst>
          </p:cNvPr>
          <p:cNvSpPr/>
          <p:nvPr/>
        </p:nvSpPr>
        <p:spPr>
          <a:xfrm rot="5400000" flipH="1">
            <a:off x="5690289" y="8075181"/>
            <a:ext cx="555654" cy="801471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0" name="Flecha: a la derecha 99">
            <a:extLst>
              <a:ext uri="{FF2B5EF4-FFF2-40B4-BE49-F238E27FC236}">
                <a16:creationId xmlns:a16="http://schemas.microsoft.com/office/drawing/2014/main" id="{1D962A0A-F4D3-BB6A-F591-BFAE953C6A02}"/>
              </a:ext>
            </a:extLst>
          </p:cNvPr>
          <p:cNvSpPr/>
          <p:nvPr/>
        </p:nvSpPr>
        <p:spPr>
          <a:xfrm rot="5400000">
            <a:off x="8519401" y="7148038"/>
            <a:ext cx="383930" cy="40881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Flecha: a la derecha 101">
            <a:extLst>
              <a:ext uri="{FF2B5EF4-FFF2-40B4-BE49-F238E27FC236}">
                <a16:creationId xmlns:a16="http://schemas.microsoft.com/office/drawing/2014/main" id="{C42C50D4-C421-19D0-C3F5-112515E87EDA}"/>
              </a:ext>
            </a:extLst>
          </p:cNvPr>
          <p:cNvSpPr/>
          <p:nvPr/>
        </p:nvSpPr>
        <p:spPr>
          <a:xfrm rot="8156418">
            <a:off x="9033346" y="8122826"/>
            <a:ext cx="727680" cy="39662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03" name="Flecha: doblada 102">
            <a:extLst>
              <a:ext uri="{FF2B5EF4-FFF2-40B4-BE49-F238E27FC236}">
                <a16:creationId xmlns:a16="http://schemas.microsoft.com/office/drawing/2014/main" id="{F9DA3225-7565-E099-9217-CB2E75383E54}"/>
              </a:ext>
            </a:extLst>
          </p:cNvPr>
          <p:cNvSpPr/>
          <p:nvPr/>
        </p:nvSpPr>
        <p:spPr>
          <a:xfrm rot="10800000" flipH="1">
            <a:off x="8949567" y="9638936"/>
            <a:ext cx="837185" cy="684551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Blog De Educacion inicial">
            <a:extLst>
              <a:ext uri="{FF2B5EF4-FFF2-40B4-BE49-F238E27FC236}">
                <a16:creationId xmlns:a16="http://schemas.microsoft.com/office/drawing/2014/main" id="{B66504B2-15BA-2237-F0A7-5B3145AE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42" y="1596690"/>
            <a:ext cx="1505820" cy="15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6874EC3-BDB7-93CC-ADC2-9A6DD5E13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11" y="256692"/>
            <a:ext cx="1814296" cy="1360722"/>
          </a:xfrm>
          <a:prstGeom prst="rect">
            <a:avLst/>
          </a:prstGeom>
        </p:spPr>
      </p:pic>
      <p:pic>
        <p:nvPicPr>
          <p:cNvPr id="1032" name="Picture 8" descr="Educación transformadora">
            <a:extLst>
              <a:ext uri="{FF2B5EF4-FFF2-40B4-BE49-F238E27FC236}">
                <a16:creationId xmlns:a16="http://schemas.microsoft.com/office/drawing/2014/main" id="{FC4EC0DD-9BB5-0859-5180-675BF744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24" y="364739"/>
            <a:ext cx="2111142" cy="8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ucación transformadora">
            <a:extLst>
              <a:ext uri="{FF2B5EF4-FFF2-40B4-BE49-F238E27FC236}">
                <a16:creationId xmlns:a16="http://schemas.microsoft.com/office/drawing/2014/main" id="{99D75887-708C-AD46-1A20-654B1AE5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655" y="9177574"/>
            <a:ext cx="2756240" cy="11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Educación Inicial">
            <a:extLst>
              <a:ext uri="{FF2B5EF4-FFF2-40B4-BE49-F238E27FC236}">
                <a16:creationId xmlns:a16="http://schemas.microsoft.com/office/drawing/2014/main" id="{271A5334-08E0-0EEA-D7E0-0507B772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7" y="8832952"/>
            <a:ext cx="2045018" cy="13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GUÍA PARA EL PERSONAL ADMINISTRATIVO DE LA INSTITUCIÓN EDUCATIVA. • Loyalty  Consultores Jurídicos">
            <a:extLst>
              <a:ext uri="{FF2B5EF4-FFF2-40B4-BE49-F238E27FC236}">
                <a16:creationId xmlns:a16="http://schemas.microsoft.com/office/drawing/2014/main" id="{8D815877-3175-378D-9F3F-AB9DA978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77" y="6072250"/>
            <a:ext cx="1430981" cy="16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Área de geometría - Matemáticas pasos">
            <a:extLst>
              <a:ext uri="{FF2B5EF4-FFF2-40B4-BE49-F238E27FC236}">
                <a16:creationId xmlns:a16="http://schemas.microsoft.com/office/drawing/2014/main" id="{3F62A0C9-AB0C-5BDA-71AE-AD5022FB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207" y="1364616"/>
            <a:ext cx="1291992" cy="10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urbujitas: ¿Cómo enseñar Ciencias en el Nivel Inicial?">
            <a:extLst>
              <a:ext uri="{FF2B5EF4-FFF2-40B4-BE49-F238E27FC236}">
                <a16:creationId xmlns:a16="http://schemas.microsoft.com/office/drawing/2014/main" id="{747F3824-288C-BACA-3763-07E27869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466" y="2595068"/>
            <a:ext cx="1706619" cy="11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per Español - Aprende español gratis - Aprender español">
            <a:extLst>
              <a:ext uri="{FF2B5EF4-FFF2-40B4-BE49-F238E27FC236}">
                <a16:creationId xmlns:a16="http://schemas.microsoft.com/office/drawing/2014/main" id="{0CC4E089-0985-677E-6AED-119259E7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09" y="388197"/>
            <a:ext cx="842209" cy="16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B8C83C9-DC5A-84FB-FA1D-7062024D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06" y="7963159"/>
            <a:ext cx="1820616" cy="11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El Universal | Lista de útiles">
            <a:extLst>
              <a:ext uri="{FF2B5EF4-FFF2-40B4-BE49-F238E27FC236}">
                <a16:creationId xmlns:a16="http://schemas.microsoft.com/office/drawing/2014/main" id="{8540D26B-8F2F-18EC-3D34-4244DD90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" y="3183647"/>
            <a:ext cx="1333039" cy="11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Sistema educativo | Mind Map">
            <a:extLst>
              <a:ext uri="{FF2B5EF4-FFF2-40B4-BE49-F238E27FC236}">
                <a16:creationId xmlns:a16="http://schemas.microsoft.com/office/drawing/2014/main" id="{7BA1A1C4-9DE9-78BF-3C41-5B6CCC8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67" y="1889416"/>
            <a:ext cx="1949644" cy="13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939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264</Words>
  <Application>Microsoft Office PowerPoint</Application>
  <PresentationFormat>Personalizado</PresentationFormat>
  <Paragraphs>53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Amasis MT Pro Black</vt:lpstr>
      <vt:lpstr>Arial</vt:lpstr>
      <vt:lpstr>Bembo</vt:lpstr>
      <vt:lpstr>Verdana</vt:lpstr>
      <vt:lpstr>AdornVTI</vt:lpstr>
      <vt:lpstr>Mapa mental  Programa  2011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mental  Plan 2011</dc:title>
  <dc:creator>ANA MARIA SALAS FLORES</dc:creator>
  <cp:lastModifiedBy>ANA MARIA SALAS FLORES</cp:lastModifiedBy>
  <cp:revision>2</cp:revision>
  <dcterms:created xsi:type="dcterms:W3CDTF">2022-06-05T04:34:45Z</dcterms:created>
  <dcterms:modified xsi:type="dcterms:W3CDTF">2022-06-05T08:20:54Z</dcterms:modified>
</cp:coreProperties>
</file>