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E815-15FF-4CC1-9169-92E05CF85009}" type="datetimeFigureOut">
              <a:rPr lang="es-MX" smtClean="0"/>
              <a:t>05/06/2022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DADA-0D52-40D3-9471-C427FACA3D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4697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E815-15FF-4CC1-9169-92E05CF85009}" type="datetimeFigureOut">
              <a:rPr lang="es-MX" smtClean="0"/>
              <a:t>05/06/2022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DADA-0D52-40D3-9471-C427FACA3D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0645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E815-15FF-4CC1-9169-92E05CF85009}" type="datetimeFigureOut">
              <a:rPr lang="es-MX" smtClean="0"/>
              <a:t>05/06/2022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DADA-0D52-40D3-9471-C427FACA3D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9407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E815-15FF-4CC1-9169-92E05CF85009}" type="datetimeFigureOut">
              <a:rPr lang="es-MX" smtClean="0"/>
              <a:t>05/06/2022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DADA-0D52-40D3-9471-C427FACA3D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4453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E815-15FF-4CC1-9169-92E05CF85009}" type="datetimeFigureOut">
              <a:rPr lang="es-MX" smtClean="0"/>
              <a:t>05/06/2022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DADA-0D52-40D3-9471-C427FACA3D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8592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E815-15FF-4CC1-9169-92E05CF85009}" type="datetimeFigureOut">
              <a:rPr lang="es-MX" smtClean="0"/>
              <a:t>05/06/2022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DADA-0D52-40D3-9471-C427FACA3D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1042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E815-15FF-4CC1-9169-92E05CF85009}" type="datetimeFigureOut">
              <a:rPr lang="es-MX" smtClean="0"/>
              <a:t>05/06/2022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DADA-0D52-40D3-9471-C427FACA3D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8218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E815-15FF-4CC1-9169-92E05CF85009}" type="datetimeFigureOut">
              <a:rPr lang="es-MX" smtClean="0"/>
              <a:t>05/06/2022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DADA-0D52-40D3-9471-C427FACA3D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7502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E815-15FF-4CC1-9169-92E05CF85009}" type="datetimeFigureOut">
              <a:rPr lang="es-MX" smtClean="0"/>
              <a:t>05/06/2022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DADA-0D52-40D3-9471-C427FACA3D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3037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E815-15FF-4CC1-9169-92E05CF85009}" type="datetimeFigureOut">
              <a:rPr lang="es-MX" smtClean="0"/>
              <a:t>05/06/2022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DADA-0D52-40D3-9471-C427FACA3D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2030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E815-15FF-4CC1-9169-92E05CF85009}" type="datetimeFigureOut">
              <a:rPr lang="es-MX" smtClean="0"/>
              <a:t>05/06/2022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DADA-0D52-40D3-9471-C427FACA3D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4156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2E815-15FF-4CC1-9169-92E05CF85009}" type="datetimeFigureOut">
              <a:rPr lang="es-MX" smtClean="0"/>
              <a:t>05/06/2022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FDADA-0D52-40D3-9471-C427FACA3D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482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87015" y="440057"/>
            <a:ext cx="10707757" cy="615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Preescolar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preescolar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Ciclo escolar 2021 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2022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Curso: Modelos pedag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gicos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Maestro: Marlene </a:t>
            </a:r>
            <a:r>
              <a:rPr kumimoji="0" lang="es-MX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Muzquiz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Flores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Grado y Secci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n: 2 A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Alumna: Mariel Res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ndiz Villarreal   #21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Competencias del curso: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Detecta los procesos de aprendizaje de sus alumnos para favorecer su desarrollo cognitivo y socioemocional.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Aplica el plan y programa de estudio para alcanzar los prop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sitos educativos y contribuir al pleno desenvolvimiento de las capacidades de sus alumnos.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Dise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ñ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planeaciones aplicando sus conocimientos curriculares, psicopedag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gicos, disciplinares, did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cticos y tecnol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gicos para propiciar espacios de aprendizaje incluyentes que respondan a las necesidades de todos los alumnos en el marco del plan y programas de estudio.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Integra recursos de la investigaci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educativa para enriquecer su pr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ctica profesional, expresando su inter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 por el conocimiento, la ciencia y la mejora de la educaci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n.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de manera 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tica ante la diversidad de situaciones que se presentan en la pr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ctica profesional.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Saltillo, Coahuila, </a:t>
            </a:r>
            <a:r>
              <a:rPr lang="es-MX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Junio</a:t>
            </a:r>
            <a:r>
              <a:rPr lang="es-MX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del 2022</a:t>
            </a: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15" y="522744"/>
            <a:ext cx="3026357" cy="2259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6171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667000" y="-2667000"/>
            <a:ext cx="6858000" cy="12192000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268941" y="242047"/>
            <a:ext cx="11618259" cy="6373906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Rectángulo 3"/>
          <p:cNvSpPr/>
          <p:nvPr/>
        </p:nvSpPr>
        <p:spPr>
          <a:xfrm>
            <a:off x="430306" y="403411"/>
            <a:ext cx="11268635" cy="60377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/>
          <p:cNvSpPr txBox="1"/>
          <p:nvPr/>
        </p:nvSpPr>
        <p:spPr>
          <a:xfrm>
            <a:off x="4424324" y="927652"/>
            <a:ext cx="3343351" cy="584775"/>
          </a:xfrm>
          <a:prstGeom prst="rect">
            <a:avLst/>
          </a:prstGeom>
          <a:solidFill>
            <a:schemeClr val="bg1"/>
          </a:solidFill>
          <a:ln w="38100">
            <a:solidFill>
              <a:srgbClr val="CC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s-MX" sz="3200" b="1" dirty="0" smtClean="0">
                <a:solidFill>
                  <a:srgbClr val="CC0000"/>
                </a:solidFill>
                <a:latin typeface="Bodoni MT" panose="02070603080606020203" pitchFamily="18" charset="0"/>
              </a:rPr>
              <a:t>PROGRAMA 2011</a:t>
            </a:r>
            <a:endParaRPr lang="es-MX" sz="3200" b="1" dirty="0">
              <a:solidFill>
                <a:srgbClr val="CC0000"/>
              </a:solidFill>
              <a:latin typeface="Bodoni MT" panose="02070603080606020203" pitchFamily="18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379196" y="705939"/>
            <a:ext cx="2192284" cy="3388771"/>
          </a:xfrm>
          <a:prstGeom prst="rect">
            <a:avLst/>
          </a:prstGeom>
          <a:solidFill>
            <a:srgbClr val="CC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Rectángulo 9"/>
          <p:cNvSpPr/>
          <p:nvPr/>
        </p:nvSpPr>
        <p:spPr>
          <a:xfrm>
            <a:off x="9067127" y="705937"/>
            <a:ext cx="2245566" cy="3388773"/>
          </a:xfrm>
          <a:prstGeom prst="rect">
            <a:avLst/>
          </a:prstGeom>
          <a:solidFill>
            <a:srgbClr val="CC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Rectángulo 10"/>
          <p:cNvSpPr/>
          <p:nvPr/>
        </p:nvSpPr>
        <p:spPr>
          <a:xfrm>
            <a:off x="2608729" y="4397533"/>
            <a:ext cx="7313877" cy="1916836"/>
          </a:xfrm>
          <a:prstGeom prst="rect">
            <a:avLst/>
          </a:prstGeom>
          <a:solidFill>
            <a:srgbClr val="CC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Rectángulo 12"/>
          <p:cNvSpPr/>
          <p:nvPr/>
        </p:nvSpPr>
        <p:spPr>
          <a:xfrm>
            <a:off x="1129553" y="534384"/>
            <a:ext cx="2300255" cy="33182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Rectángulo 16"/>
          <p:cNvSpPr/>
          <p:nvPr/>
        </p:nvSpPr>
        <p:spPr>
          <a:xfrm>
            <a:off x="8770944" y="534383"/>
            <a:ext cx="2303324" cy="33182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Rectángulo 17"/>
          <p:cNvSpPr/>
          <p:nvPr/>
        </p:nvSpPr>
        <p:spPr>
          <a:xfrm>
            <a:off x="2407890" y="4250326"/>
            <a:ext cx="7313465" cy="18219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0223" y="1721052"/>
            <a:ext cx="1740029" cy="238347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1" name="CuadroTexto 20"/>
          <p:cNvSpPr txBox="1"/>
          <p:nvPr/>
        </p:nvSpPr>
        <p:spPr>
          <a:xfrm>
            <a:off x="1129553" y="550321"/>
            <a:ext cx="230025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/>
              <a:t>• ¿Cuál es el fin del plan y programa de estudio?</a:t>
            </a:r>
          </a:p>
          <a:p>
            <a:endParaRPr lang="es-MX" sz="1400" dirty="0"/>
          </a:p>
          <a:p>
            <a:r>
              <a:rPr lang="es-MX" sz="1400" dirty="0" smtClean="0"/>
              <a:t>Su fin es que al seguir las orientaciones se puedan favorecer los aspectos de una construcción personal y nacional de los alumnos.</a:t>
            </a:r>
            <a:endParaRPr lang="es-MX" sz="1400" dirty="0"/>
          </a:p>
        </p:txBody>
      </p:sp>
      <p:sp>
        <p:nvSpPr>
          <p:cNvPr id="24" name="CuadroTexto 23"/>
          <p:cNvSpPr txBox="1"/>
          <p:nvPr/>
        </p:nvSpPr>
        <p:spPr>
          <a:xfrm>
            <a:off x="8807850" y="550321"/>
            <a:ext cx="230332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/>
              <a:t>• ¿De qué manera plantea las experiencias educativas?</a:t>
            </a:r>
          </a:p>
          <a:p>
            <a:endParaRPr lang="es-MX" sz="1400" b="1" dirty="0"/>
          </a:p>
          <a:p>
            <a:r>
              <a:rPr lang="es-MX" sz="1400" dirty="0" smtClean="0"/>
              <a:t>Propone que las actividades que se les apliquen a los alumnos tengan un grado de complejidad cada vez mas alto al dominar una parte del proceso, es decir, las actividades irán de los mas fácil a lo mas complejo de algún tema y dominando cada uno de los niveles que se les presente de manera consecutiva.</a:t>
            </a:r>
          </a:p>
          <a:p>
            <a:endParaRPr lang="es-MX" sz="1400" b="1" dirty="0"/>
          </a:p>
        </p:txBody>
      </p:sp>
      <p:sp>
        <p:nvSpPr>
          <p:cNvPr id="25" name="CuadroTexto 24"/>
          <p:cNvSpPr txBox="1"/>
          <p:nvPr/>
        </p:nvSpPr>
        <p:spPr>
          <a:xfrm>
            <a:off x="2420470" y="4290950"/>
            <a:ext cx="716728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/>
              <a:t>• ¿Qué estrategias metodológicas propone?</a:t>
            </a:r>
          </a:p>
          <a:p>
            <a:endParaRPr lang="es-MX" sz="1400" dirty="0" smtClean="0"/>
          </a:p>
          <a:p>
            <a:r>
              <a:rPr lang="es-MX" sz="1400" dirty="0"/>
              <a:t>P</a:t>
            </a:r>
            <a:r>
              <a:rPr lang="es-MX" sz="1400" dirty="0" smtClean="0"/>
              <a:t>ropone que los temas que se lleguen a abordar en clase nazcan o se elijan del interés de los alumnos, para después escoger actividades orientadoras y aptas para el grupo tomando en cuenta sus necesidades y creando un ambiente de aprendizaje dinámico y adecuado utilizando material didáctico atractivo para los niños. </a:t>
            </a:r>
            <a:endParaRPr lang="es-MX" sz="1400" dirty="0"/>
          </a:p>
          <a:p>
            <a:r>
              <a:rPr lang="es-MX" sz="1400" dirty="0" smtClean="0"/>
              <a:t>Durante todo este proceso se tiene que realizar una evaluación continua de manera cualitativa donde se identifiquen los avances y las dificultades.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4143392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667000" y="-2667000"/>
            <a:ext cx="6858000" cy="12192000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268941" y="242047"/>
            <a:ext cx="11618259" cy="6373906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Rectángulo 3"/>
          <p:cNvSpPr/>
          <p:nvPr/>
        </p:nvSpPr>
        <p:spPr>
          <a:xfrm>
            <a:off x="430306" y="403411"/>
            <a:ext cx="11268635" cy="60377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/>
          <p:cNvSpPr txBox="1"/>
          <p:nvPr/>
        </p:nvSpPr>
        <p:spPr>
          <a:xfrm>
            <a:off x="4182937" y="1104481"/>
            <a:ext cx="3343351" cy="584775"/>
          </a:xfrm>
          <a:prstGeom prst="rect">
            <a:avLst/>
          </a:prstGeom>
          <a:solidFill>
            <a:schemeClr val="bg1"/>
          </a:solidFill>
          <a:ln w="38100">
            <a:solidFill>
              <a:srgbClr val="CC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s-MX" sz="3200" b="1" dirty="0" smtClean="0">
                <a:solidFill>
                  <a:srgbClr val="CC0000"/>
                </a:solidFill>
                <a:latin typeface="Bodoni MT" panose="02070603080606020203" pitchFamily="18" charset="0"/>
              </a:rPr>
              <a:t>PROGRAMA 2011</a:t>
            </a:r>
            <a:endParaRPr lang="es-MX" sz="3200" b="1" dirty="0">
              <a:solidFill>
                <a:srgbClr val="CC0000"/>
              </a:solidFill>
              <a:latin typeface="Bodoni MT" panose="02070603080606020203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820272" y="754863"/>
            <a:ext cx="2979288" cy="2565297"/>
          </a:xfrm>
          <a:prstGeom prst="rect">
            <a:avLst/>
          </a:prstGeom>
          <a:solidFill>
            <a:srgbClr val="CC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Rectángulo 15"/>
          <p:cNvSpPr/>
          <p:nvPr/>
        </p:nvSpPr>
        <p:spPr>
          <a:xfrm>
            <a:off x="659342" y="613068"/>
            <a:ext cx="2912138" cy="24974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3521" y="2073189"/>
            <a:ext cx="2175867" cy="29804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3" name="CuadroTexto 22"/>
          <p:cNvSpPr txBox="1"/>
          <p:nvPr/>
        </p:nvSpPr>
        <p:spPr>
          <a:xfrm>
            <a:off x="681604" y="622988"/>
            <a:ext cx="288987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/>
              <a:t>•¿</a:t>
            </a:r>
            <a:r>
              <a:rPr lang="es-MX" sz="1400" b="1" dirty="0"/>
              <a:t>Cuáles son los conocimientos </a:t>
            </a:r>
            <a:r>
              <a:rPr lang="es-MX" sz="1400" b="1" dirty="0" smtClean="0"/>
              <a:t>y</a:t>
            </a:r>
          </a:p>
          <a:p>
            <a:r>
              <a:rPr lang="es-MX" sz="1400" b="1" dirty="0" smtClean="0"/>
              <a:t>valores</a:t>
            </a:r>
            <a:r>
              <a:rPr lang="es-MX" sz="1400" b="1" dirty="0"/>
              <a:t> que se potencian</a:t>
            </a:r>
            <a:r>
              <a:rPr lang="es-MX" sz="1400" b="1" dirty="0" smtClean="0"/>
              <a:t>?</a:t>
            </a:r>
          </a:p>
          <a:p>
            <a:endParaRPr lang="es-MX" sz="1400" dirty="0"/>
          </a:p>
          <a:p>
            <a:r>
              <a:rPr lang="es-MX" sz="1400" dirty="0" smtClean="0"/>
              <a:t>Se espera que los niños desarrollen actitudes, practicas y valores sustentados en los principios de la democracia. </a:t>
            </a:r>
          </a:p>
        </p:txBody>
      </p:sp>
      <p:sp>
        <p:nvSpPr>
          <p:cNvPr id="28" name="Rectángulo 27"/>
          <p:cNvSpPr/>
          <p:nvPr/>
        </p:nvSpPr>
        <p:spPr>
          <a:xfrm>
            <a:off x="820272" y="3743968"/>
            <a:ext cx="2979288" cy="2565297"/>
          </a:xfrm>
          <a:prstGeom prst="rect">
            <a:avLst/>
          </a:prstGeom>
          <a:solidFill>
            <a:srgbClr val="CC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Rectángulo 28"/>
          <p:cNvSpPr/>
          <p:nvPr/>
        </p:nvSpPr>
        <p:spPr>
          <a:xfrm>
            <a:off x="659342" y="3569783"/>
            <a:ext cx="2912138" cy="24974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Rectángulo 29"/>
          <p:cNvSpPr/>
          <p:nvPr/>
        </p:nvSpPr>
        <p:spPr>
          <a:xfrm>
            <a:off x="8170235" y="3760625"/>
            <a:ext cx="3123917" cy="2565297"/>
          </a:xfrm>
          <a:prstGeom prst="rect">
            <a:avLst/>
          </a:prstGeom>
          <a:solidFill>
            <a:srgbClr val="CC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Rectángulo 30"/>
          <p:cNvSpPr/>
          <p:nvPr/>
        </p:nvSpPr>
        <p:spPr>
          <a:xfrm>
            <a:off x="8010064" y="3618830"/>
            <a:ext cx="3056008" cy="24974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Rectángulo 31"/>
          <p:cNvSpPr/>
          <p:nvPr/>
        </p:nvSpPr>
        <p:spPr>
          <a:xfrm>
            <a:off x="8170235" y="767375"/>
            <a:ext cx="3140218" cy="2565297"/>
          </a:xfrm>
          <a:prstGeom prst="rect">
            <a:avLst/>
          </a:prstGeom>
          <a:solidFill>
            <a:srgbClr val="CC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Rectángulo 32"/>
          <p:cNvSpPr/>
          <p:nvPr/>
        </p:nvSpPr>
        <p:spPr>
          <a:xfrm>
            <a:off x="7942155" y="625580"/>
            <a:ext cx="3140218" cy="24974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CuadroTexto 33"/>
          <p:cNvSpPr txBox="1"/>
          <p:nvPr/>
        </p:nvSpPr>
        <p:spPr>
          <a:xfrm>
            <a:off x="623304" y="3563431"/>
            <a:ext cx="29481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/>
              <a:t>•¿</a:t>
            </a:r>
            <a:r>
              <a:rPr lang="es-MX" sz="1400" b="1" dirty="0"/>
              <a:t>Quién dirige el proceso educativo y en quien se centra el mismo</a:t>
            </a:r>
            <a:r>
              <a:rPr lang="es-MX" sz="1400" b="1" dirty="0" smtClean="0"/>
              <a:t>?</a:t>
            </a:r>
          </a:p>
          <a:p>
            <a:endParaRPr lang="es-MX" sz="1400" dirty="0"/>
          </a:p>
          <a:p>
            <a:r>
              <a:rPr lang="es-MX" sz="1400" dirty="0" smtClean="0"/>
              <a:t>Quien lo dirige es la educadora y en quien se centra es en el alumno.</a:t>
            </a:r>
            <a:endParaRPr lang="es-MX" sz="1400" dirty="0"/>
          </a:p>
        </p:txBody>
      </p:sp>
      <p:sp>
        <p:nvSpPr>
          <p:cNvPr id="35" name="CuadroTexto 34"/>
          <p:cNvSpPr txBox="1"/>
          <p:nvPr/>
        </p:nvSpPr>
        <p:spPr>
          <a:xfrm>
            <a:off x="7942156" y="613068"/>
            <a:ext cx="314021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/>
              <a:t>•</a:t>
            </a:r>
            <a:r>
              <a:rPr lang="es-MX" sz="1400" b="1" dirty="0"/>
              <a:t>¿Cómo se concretan los principios </a:t>
            </a:r>
            <a:endParaRPr lang="es-MX" sz="1400" b="1" dirty="0" smtClean="0"/>
          </a:p>
          <a:p>
            <a:r>
              <a:rPr lang="es-MX" sz="1400" b="1" dirty="0" smtClean="0"/>
              <a:t>del</a:t>
            </a:r>
            <a:r>
              <a:rPr lang="es-MX" sz="1400" b="1" dirty="0"/>
              <a:t> modelo pedagógico en los </a:t>
            </a:r>
            <a:r>
              <a:rPr lang="es-MX" sz="1400" b="1" dirty="0" smtClean="0"/>
              <a:t>enfoques</a:t>
            </a:r>
            <a:r>
              <a:rPr lang="es-MX" sz="1400" b="1" dirty="0"/>
              <a:t> de cada campo de </a:t>
            </a:r>
            <a:r>
              <a:rPr lang="es-MX" sz="1400" b="1" dirty="0" smtClean="0"/>
              <a:t>formación</a:t>
            </a:r>
            <a:r>
              <a:rPr lang="es-MX" sz="1400" b="1" dirty="0"/>
              <a:t> o área de </a:t>
            </a:r>
            <a:endParaRPr lang="es-MX" sz="1400" b="1" dirty="0" smtClean="0"/>
          </a:p>
          <a:p>
            <a:r>
              <a:rPr lang="es-MX" sz="1400" b="1" dirty="0" smtClean="0"/>
              <a:t>desarrollo?</a:t>
            </a:r>
          </a:p>
          <a:p>
            <a:endParaRPr lang="es-MX" sz="1400" dirty="0"/>
          </a:p>
          <a:p>
            <a:r>
              <a:rPr lang="es-MX" sz="1400" dirty="0" smtClean="0"/>
              <a:t>Llevando a cabo una evaluación cualitativa, donde se identifiquen los avances y las dificultades en el logro de algún aprendizaje.</a:t>
            </a:r>
            <a:endParaRPr lang="es-MX" sz="1400" dirty="0"/>
          </a:p>
        </p:txBody>
      </p:sp>
      <p:sp>
        <p:nvSpPr>
          <p:cNvPr id="36" name="CuadroTexto 35"/>
          <p:cNvSpPr txBox="1"/>
          <p:nvPr/>
        </p:nvSpPr>
        <p:spPr>
          <a:xfrm>
            <a:off x="8010064" y="3618830"/>
            <a:ext cx="307539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•</a:t>
            </a:r>
            <a:r>
              <a:rPr lang="es-MX" sz="1400" dirty="0"/>
              <a:t>¿Cada enfoque es congruente con </a:t>
            </a:r>
            <a:endParaRPr lang="es-MX" sz="1400" dirty="0" smtClean="0"/>
          </a:p>
          <a:p>
            <a:r>
              <a:rPr lang="es-MX" sz="1400" dirty="0" smtClean="0"/>
              <a:t>los</a:t>
            </a:r>
            <a:r>
              <a:rPr lang="es-MX" sz="1400" dirty="0"/>
              <a:t> planteamientos pedagógicos, </a:t>
            </a:r>
            <a:endParaRPr lang="es-MX" sz="1400" dirty="0" smtClean="0"/>
          </a:p>
          <a:p>
            <a:r>
              <a:rPr lang="es-MX" sz="1400" dirty="0" smtClean="0"/>
              <a:t>metodológicos</a:t>
            </a:r>
            <a:r>
              <a:rPr lang="es-MX" sz="1400" dirty="0"/>
              <a:t> y didácticos permeados en el modelo pedagógico</a:t>
            </a:r>
            <a:r>
              <a:rPr lang="es-MX" sz="1400" dirty="0" smtClean="0"/>
              <a:t>?</a:t>
            </a:r>
          </a:p>
          <a:p>
            <a:endParaRPr lang="es-MX" sz="1400" dirty="0"/>
          </a:p>
          <a:p>
            <a:r>
              <a:rPr lang="es-MX" sz="1400" dirty="0" smtClean="0"/>
              <a:t>Si, por que de lo que se propone nacen los aprendizajes esperados, los cuales también van de la mano con el pensamiento o conductas que se espera que desarrollen los alumnos.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29634404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376</Words>
  <Application>Microsoft Office PowerPoint</Application>
  <PresentationFormat>Panorámica</PresentationFormat>
  <Paragraphs>49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Bodoni MT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8</cp:revision>
  <dcterms:created xsi:type="dcterms:W3CDTF">2022-06-06T02:21:42Z</dcterms:created>
  <dcterms:modified xsi:type="dcterms:W3CDTF">2022-06-06T03:53:11Z</dcterms:modified>
</cp:coreProperties>
</file>