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5143500" type="screen16x9"/>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85" d="100"/>
          <a:sy n="85" d="100"/>
        </p:scale>
        <p:origin x="966"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97819"/>
            <a:ext cx="7772400" cy="1102519"/>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p>
            <a:fld id="{8D76FFAB-FD2B-4FEC-8167-88D1D6808126}" type="datetimeFigureOut">
              <a:rPr lang="es-MX" smtClean="0"/>
              <a:t>20/06/2022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B906747-EBC4-4DD0-B1BD-E8C69BDA93F3}" type="slidenum">
              <a:rPr lang="es-MX" smtClean="0"/>
              <a:t>‹Nº›</a:t>
            </a:fld>
            <a:endParaRPr lang="es-MX"/>
          </a:p>
        </p:txBody>
      </p:sp>
    </p:spTree>
    <p:extLst>
      <p:ext uri="{BB962C8B-B14F-4D97-AF65-F5344CB8AC3E}">
        <p14:creationId xmlns:p14="http://schemas.microsoft.com/office/powerpoint/2010/main" val="1929873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8D76FFAB-FD2B-4FEC-8167-88D1D6808126}" type="datetimeFigureOut">
              <a:rPr lang="es-MX" smtClean="0"/>
              <a:t>20/06/2022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B906747-EBC4-4DD0-B1BD-E8C69BDA93F3}" type="slidenum">
              <a:rPr lang="es-MX" smtClean="0"/>
              <a:t>‹Nº›</a:t>
            </a:fld>
            <a:endParaRPr lang="es-MX"/>
          </a:p>
        </p:txBody>
      </p:sp>
    </p:spTree>
    <p:extLst>
      <p:ext uri="{BB962C8B-B14F-4D97-AF65-F5344CB8AC3E}">
        <p14:creationId xmlns:p14="http://schemas.microsoft.com/office/powerpoint/2010/main" val="1303863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154781"/>
            <a:ext cx="2057400" cy="3290888"/>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457200" y="154781"/>
            <a:ext cx="6019800" cy="329088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8D76FFAB-FD2B-4FEC-8167-88D1D6808126}" type="datetimeFigureOut">
              <a:rPr lang="es-MX" smtClean="0"/>
              <a:t>20/06/2022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B906747-EBC4-4DD0-B1BD-E8C69BDA93F3}" type="slidenum">
              <a:rPr lang="es-MX" smtClean="0"/>
              <a:t>‹Nº›</a:t>
            </a:fld>
            <a:endParaRPr lang="es-MX"/>
          </a:p>
        </p:txBody>
      </p:sp>
    </p:spTree>
    <p:extLst>
      <p:ext uri="{BB962C8B-B14F-4D97-AF65-F5344CB8AC3E}">
        <p14:creationId xmlns:p14="http://schemas.microsoft.com/office/powerpoint/2010/main" val="2524420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8D76FFAB-FD2B-4FEC-8167-88D1D6808126}" type="datetimeFigureOut">
              <a:rPr lang="es-MX" smtClean="0"/>
              <a:t>20/06/2022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B906747-EBC4-4DD0-B1BD-E8C69BDA93F3}" type="slidenum">
              <a:rPr lang="es-MX" smtClean="0"/>
              <a:t>‹Nº›</a:t>
            </a:fld>
            <a:endParaRPr lang="es-MX"/>
          </a:p>
        </p:txBody>
      </p:sp>
    </p:spTree>
    <p:extLst>
      <p:ext uri="{BB962C8B-B14F-4D97-AF65-F5344CB8AC3E}">
        <p14:creationId xmlns:p14="http://schemas.microsoft.com/office/powerpoint/2010/main" val="1928129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3305176"/>
            <a:ext cx="7772400" cy="1021556"/>
          </a:xfrm>
        </p:spPr>
        <p:txBody>
          <a:bodyPr anchor="t"/>
          <a:lstStyle>
            <a:lvl1pPr algn="l">
              <a:defRPr sz="40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8D76FFAB-FD2B-4FEC-8167-88D1D6808126}" type="datetimeFigureOut">
              <a:rPr lang="es-MX" smtClean="0"/>
              <a:t>20/06/2022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B906747-EBC4-4DD0-B1BD-E8C69BDA93F3}" type="slidenum">
              <a:rPr lang="es-MX" smtClean="0"/>
              <a:t>‹Nº›</a:t>
            </a:fld>
            <a:endParaRPr lang="es-MX"/>
          </a:p>
        </p:txBody>
      </p:sp>
    </p:spTree>
    <p:extLst>
      <p:ext uri="{BB962C8B-B14F-4D97-AF65-F5344CB8AC3E}">
        <p14:creationId xmlns:p14="http://schemas.microsoft.com/office/powerpoint/2010/main" val="4197826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fecha"/>
          <p:cNvSpPr>
            <a:spLocks noGrp="1"/>
          </p:cNvSpPr>
          <p:nvPr>
            <p:ph type="dt" sz="half" idx="10"/>
          </p:nvPr>
        </p:nvSpPr>
        <p:spPr/>
        <p:txBody>
          <a:bodyPr/>
          <a:lstStyle/>
          <a:p>
            <a:fld id="{8D76FFAB-FD2B-4FEC-8167-88D1D6808126}" type="datetimeFigureOut">
              <a:rPr lang="es-MX" smtClean="0"/>
              <a:t>20/06/2022</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BB906747-EBC4-4DD0-B1BD-E8C69BDA93F3}" type="slidenum">
              <a:rPr lang="es-MX" smtClean="0"/>
              <a:t>‹Nº›</a:t>
            </a:fld>
            <a:endParaRPr lang="es-MX"/>
          </a:p>
        </p:txBody>
      </p:sp>
    </p:spTree>
    <p:extLst>
      <p:ext uri="{BB962C8B-B14F-4D97-AF65-F5344CB8AC3E}">
        <p14:creationId xmlns:p14="http://schemas.microsoft.com/office/powerpoint/2010/main" val="2210674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05979"/>
            <a:ext cx="8229600" cy="857250"/>
          </a:xfrm>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6 Marcador de fecha"/>
          <p:cNvSpPr>
            <a:spLocks noGrp="1"/>
          </p:cNvSpPr>
          <p:nvPr>
            <p:ph type="dt" sz="half" idx="10"/>
          </p:nvPr>
        </p:nvSpPr>
        <p:spPr/>
        <p:txBody>
          <a:bodyPr/>
          <a:lstStyle/>
          <a:p>
            <a:fld id="{8D76FFAB-FD2B-4FEC-8167-88D1D6808126}" type="datetimeFigureOut">
              <a:rPr lang="es-MX" smtClean="0"/>
              <a:t>20/06/2022</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BB906747-EBC4-4DD0-B1BD-E8C69BDA93F3}" type="slidenum">
              <a:rPr lang="es-MX" smtClean="0"/>
              <a:t>‹Nº›</a:t>
            </a:fld>
            <a:endParaRPr lang="es-MX"/>
          </a:p>
        </p:txBody>
      </p:sp>
    </p:spTree>
    <p:extLst>
      <p:ext uri="{BB962C8B-B14F-4D97-AF65-F5344CB8AC3E}">
        <p14:creationId xmlns:p14="http://schemas.microsoft.com/office/powerpoint/2010/main" val="3843884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fecha"/>
          <p:cNvSpPr>
            <a:spLocks noGrp="1"/>
          </p:cNvSpPr>
          <p:nvPr>
            <p:ph type="dt" sz="half" idx="10"/>
          </p:nvPr>
        </p:nvSpPr>
        <p:spPr/>
        <p:txBody>
          <a:bodyPr/>
          <a:lstStyle/>
          <a:p>
            <a:fld id="{8D76FFAB-FD2B-4FEC-8167-88D1D6808126}" type="datetimeFigureOut">
              <a:rPr lang="es-MX" smtClean="0"/>
              <a:t>20/06/2022</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BB906747-EBC4-4DD0-B1BD-E8C69BDA93F3}" type="slidenum">
              <a:rPr lang="es-MX" smtClean="0"/>
              <a:t>‹Nº›</a:t>
            </a:fld>
            <a:endParaRPr lang="es-MX"/>
          </a:p>
        </p:txBody>
      </p:sp>
    </p:spTree>
    <p:extLst>
      <p:ext uri="{BB962C8B-B14F-4D97-AF65-F5344CB8AC3E}">
        <p14:creationId xmlns:p14="http://schemas.microsoft.com/office/powerpoint/2010/main" val="3485436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D76FFAB-FD2B-4FEC-8167-88D1D6808126}" type="datetimeFigureOut">
              <a:rPr lang="es-MX" smtClean="0"/>
              <a:t>20/06/2022</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BB906747-EBC4-4DD0-B1BD-E8C69BDA93F3}" type="slidenum">
              <a:rPr lang="es-MX" smtClean="0"/>
              <a:t>‹Nº›</a:t>
            </a:fld>
            <a:endParaRPr lang="es-MX"/>
          </a:p>
        </p:txBody>
      </p:sp>
    </p:spTree>
    <p:extLst>
      <p:ext uri="{BB962C8B-B14F-4D97-AF65-F5344CB8AC3E}">
        <p14:creationId xmlns:p14="http://schemas.microsoft.com/office/powerpoint/2010/main" val="2913479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1" y="204787"/>
            <a:ext cx="3008313" cy="871538"/>
          </a:xfrm>
        </p:spPr>
        <p:txBody>
          <a:bodyPr anchor="b"/>
          <a:lstStyle>
            <a:lvl1pPr algn="l">
              <a:defRPr sz="2000" b="1"/>
            </a:lvl1pPr>
          </a:lstStyle>
          <a:p>
            <a:r>
              <a:rPr lang="es-ES"/>
              <a:t>Haga clic para modificar el estilo de título del patrón</a:t>
            </a:r>
            <a:endParaRPr lang="es-MX"/>
          </a:p>
        </p:txBody>
      </p:sp>
      <p:sp>
        <p:nvSpPr>
          <p:cNvPr id="3" name="2 Marcador de contenido"/>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8D76FFAB-FD2B-4FEC-8167-88D1D6808126}" type="datetimeFigureOut">
              <a:rPr lang="es-MX" smtClean="0"/>
              <a:t>20/06/2022</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BB906747-EBC4-4DD0-B1BD-E8C69BDA93F3}" type="slidenum">
              <a:rPr lang="es-MX" smtClean="0"/>
              <a:t>‹Nº›</a:t>
            </a:fld>
            <a:endParaRPr lang="es-MX"/>
          </a:p>
        </p:txBody>
      </p:sp>
    </p:spTree>
    <p:extLst>
      <p:ext uri="{BB962C8B-B14F-4D97-AF65-F5344CB8AC3E}">
        <p14:creationId xmlns:p14="http://schemas.microsoft.com/office/powerpoint/2010/main" val="25897908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3600450"/>
            <a:ext cx="5486400" cy="425054"/>
          </a:xfrm>
        </p:spPr>
        <p:txBody>
          <a:bodyPr anchor="b"/>
          <a:lstStyle>
            <a:lvl1pPr algn="l">
              <a:defRPr sz="20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8D76FFAB-FD2B-4FEC-8167-88D1D6808126}" type="datetimeFigureOut">
              <a:rPr lang="es-MX" smtClean="0"/>
              <a:t>20/06/2022</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BB906747-EBC4-4DD0-B1BD-E8C69BDA93F3}" type="slidenum">
              <a:rPr lang="es-MX" smtClean="0"/>
              <a:t>‹Nº›</a:t>
            </a:fld>
            <a:endParaRPr lang="es-MX"/>
          </a:p>
        </p:txBody>
      </p:sp>
    </p:spTree>
    <p:extLst>
      <p:ext uri="{BB962C8B-B14F-4D97-AF65-F5344CB8AC3E}">
        <p14:creationId xmlns:p14="http://schemas.microsoft.com/office/powerpoint/2010/main" val="3730351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8D76FFAB-FD2B-4FEC-8167-88D1D6808126}" type="datetimeFigureOut">
              <a:rPr lang="es-MX" smtClean="0"/>
              <a:t>20/06/2022</a:t>
            </a:fld>
            <a:endParaRPr lang="es-MX"/>
          </a:p>
        </p:txBody>
      </p:sp>
      <p:sp>
        <p:nvSpPr>
          <p:cNvPr id="5" name="4 Marcador de pie de página"/>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B906747-EBC4-4DD0-B1BD-E8C69BDA93F3}" type="slidenum">
              <a:rPr lang="es-MX" smtClean="0"/>
              <a:t>‹Nº›</a:t>
            </a:fld>
            <a:endParaRPr lang="es-MX"/>
          </a:p>
        </p:txBody>
      </p:sp>
    </p:spTree>
    <p:extLst>
      <p:ext uri="{BB962C8B-B14F-4D97-AF65-F5344CB8AC3E}">
        <p14:creationId xmlns:p14="http://schemas.microsoft.com/office/powerpoint/2010/main" val="9196313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p:cNvPicPr>
            <a:picLocks noChangeAspect="1"/>
          </p:cNvPicPr>
          <p:nvPr/>
        </p:nvPicPr>
        <p:blipFill rotWithShape="1">
          <a:blip r:embed="rId2" cstate="print">
            <a:extLst>
              <a:ext uri="{28A0092B-C50C-407E-A947-70E740481C1C}">
                <a14:useLocalDpi xmlns:a14="http://schemas.microsoft.com/office/drawing/2010/main" val="0"/>
              </a:ext>
            </a:extLst>
          </a:blip>
          <a:srcRect l="31766" t="6131" b="41015"/>
          <a:stretch/>
        </p:blipFill>
        <p:spPr>
          <a:xfrm>
            <a:off x="0" y="-1"/>
            <a:ext cx="9887674" cy="5143501"/>
          </a:xfrm>
          <a:prstGeom prst="rect">
            <a:avLst/>
          </a:prstGeom>
        </p:spPr>
      </p:pic>
      <p:sp>
        <p:nvSpPr>
          <p:cNvPr id="8" name="8 Estrella de 5 puntas"/>
          <p:cNvSpPr/>
          <p:nvPr/>
        </p:nvSpPr>
        <p:spPr>
          <a:xfrm>
            <a:off x="452686" y="555526"/>
            <a:ext cx="359410" cy="35941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9" name="9 Estrella de 5 puntas"/>
          <p:cNvSpPr/>
          <p:nvPr/>
        </p:nvSpPr>
        <p:spPr>
          <a:xfrm>
            <a:off x="1911281" y="3403501"/>
            <a:ext cx="359410" cy="35941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10" name="10 Estrella de 5 puntas"/>
          <p:cNvSpPr/>
          <p:nvPr/>
        </p:nvSpPr>
        <p:spPr>
          <a:xfrm>
            <a:off x="1612196" y="1287681"/>
            <a:ext cx="359410" cy="35941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11" name="11 Estrella de 5 puntas"/>
          <p:cNvSpPr/>
          <p:nvPr/>
        </p:nvSpPr>
        <p:spPr>
          <a:xfrm>
            <a:off x="395536" y="2045871"/>
            <a:ext cx="359410" cy="35941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12" name="12 Estrella de 5 puntas"/>
          <p:cNvSpPr/>
          <p:nvPr/>
        </p:nvSpPr>
        <p:spPr>
          <a:xfrm>
            <a:off x="3092381" y="3290471"/>
            <a:ext cx="359410" cy="35941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13" name="13 Estrella de 5 puntas"/>
          <p:cNvSpPr/>
          <p:nvPr/>
        </p:nvSpPr>
        <p:spPr>
          <a:xfrm>
            <a:off x="609531" y="3110131"/>
            <a:ext cx="359410" cy="35941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14" name="14 Estrella de 5 puntas"/>
          <p:cNvSpPr/>
          <p:nvPr/>
        </p:nvSpPr>
        <p:spPr>
          <a:xfrm>
            <a:off x="1064191" y="1384201"/>
            <a:ext cx="179705" cy="179705"/>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15" name="16 Estrella de 5 puntas"/>
          <p:cNvSpPr/>
          <p:nvPr/>
        </p:nvSpPr>
        <p:spPr>
          <a:xfrm>
            <a:off x="1360736" y="1987451"/>
            <a:ext cx="179705" cy="179705"/>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16" name="17 Estrella de 5 puntas"/>
          <p:cNvSpPr/>
          <p:nvPr/>
        </p:nvSpPr>
        <p:spPr>
          <a:xfrm>
            <a:off x="1370896" y="774601"/>
            <a:ext cx="179705" cy="179705"/>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17" name="19 Estrella de 5 puntas"/>
          <p:cNvSpPr/>
          <p:nvPr/>
        </p:nvSpPr>
        <p:spPr>
          <a:xfrm>
            <a:off x="2696776" y="2550061"/>
            <a:ext cx="179705" cy="179705"/>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18" name="20 Estrella de 5 puntas"/>
          <p:cNvSpPr/>
          <p:nvPr/>
        </p:nvSpPr>
        <p:spPr>
          <a:xfrm>
            <a:off x="1055936" y="3811806"/>
            <a:ext cx="179705" cy="179705"/>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19" name="21 Estrella de 5 puntas"/>
          <p:cNvSpPr/>
          <p:nvPr/>
        </p:nvSpPr>
        <p:spPr>
          <a:xfrm>
            <a:off x="4176961" y="3900071"/>
            <a:ext cx="179705" cy="179705"/>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20" name="22 Estrella de 5 puntas"/>
          <p:cNvSpPr/>
          <p:nvPr/>
        </p:nvSpPr>
        <p:spPr>
          <a:xfrm>
            <a:off x="1489641" y="2829461"/>
            <a:ext cx="179705" cy="179705"/>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21" name="21 Estrella de 5 puntas"/>
          <p:cNvSpPr/>
          <p:nvPr/>
        </p:nvSpPr>
        <p:spPr>
          <a:xfrm>
            <a:off x="5292080" y="4041510"/>
            <a:ext cx="179705" cy="179705"/>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22" name="21 Estrella de 5 puntas"/>
          <p:cNvSpPr/>
          <p:nvPr/>
        </p:nvSpPr>
        <p:spPr>
          <a:xfrm>
            <a:off x="6588224" y="4729050"/>
            <a:ext cx="179705" cy="179705"/>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23" name="21 Estrella de 5 puntas"/>
          <p:cNvSpPr/>
          <p:nvPr/>
        </p:nvSpPr>
        <p:spPr>
          <a:xfrm>
            <a:off x="2180838" y="4731990"/>
            <a:ext cx="179705" cy="179705"/>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24" name="12 Estrella de 5 puntas"/>
          <p:cNvSpPr/>
          <p:nvPr/>
        </p:nvSpPr>
        <p:spPr>
          <a:xfrm>
            <a:off x="3611709" y="4639197"/>
            <a:ext cx="359410" cy="35941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25" name="19 Estrella de 5 puntas"/>
          <p:cNvSpPr/>
          <p:nvPr/>
        </p:nvSpPr>
        <p:spPr>
          <a:xfrm>
            <a:off x="3907403" y="3101476"/>
            <a:ext cx="179705" cy="179705"/>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26" name="19 Estrella de 5 puntas"/>
          <p:cNvSpPr/>
          <p:nvPr/>
        </p:nvSpPr>
        <p:spPr>
          <a:xfrm>
            <a:off x="3181281" y="2225576"/>
            <a:ext cx="179705" cy="179705"/>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27" name="19 Estrella de 5 puntas"/>
          <p:cNvSpPr/>
          <p:nvPr/>
        </p:nvSpPr>
        <p:spPr>
          <a:xfrm>
            <a:off x="4087108" y="2675156"/>
            <a:ext cx="179705" cy="179705"/>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28" name="27 CuadroTexto"/>
          <p:cNvSpPr txBox="1"/>
          <p:nvPr/>
        </p:nvSpPr>
        <p:spPr>
          <a:xfrm>
            <a:off x="609531" y="629435"/>
            <a:ext cx="7920880" cy="1015663"/>
          </a:xfrm>
          <a:prstGeom prst="rect">
            <a:avLst/>
          </a:prstGeom>
          <a:noFill/>
        </p:spPr>
        <p:txBody>
          <a:bodyPr wrap="square" rtlCol="0">
            <a:spAutoFit/>
          </a:bodyPr>
          <a:lstStyle/>
          <a:p>
            <a:pPr algn="ctr"/>
            <a:r>
              <a:rPr lang="es-MX" sz="6000" dirty="0">
                <a:ln>
                  <a:solidFill>
                    <a:sysClr val="windowText" lastClr="000000"/>
                  </a:solidFill>
                </a:ln>
                <a:gradFill>
                  <a:gsLst>
                    <a:gs pos="0">
                      <a:schemeClr val="accent3">
                        <a:lumMod val="75000"/>
                      </a:schemeClr>
                    </a:gs>
                    <a:gs pos="50000">
                      <a:schemeClr val="accent3">
                        <a:lumMod val="60000"/>
                        <a:lumOff val="40000"/>
                      </a:schemeClr>
                    </a:gs>
                    <a:gs pos="100000">
                      <a:schemeClr val="accent6">
                        <a:lumMod val="60000"/>
                        <a:lumOff val="40000"/>
                      </a:schemeClr>
                    </a:gs>
                  </a:gsLst>
                  <a:lin ang="5400000" scaled="0"/>
                </a:gradFill>
                <a:latin typeface="Cooper Black" pitchFamily="18" charset="0"/>
              </a:rPr>
              <a:t>Competencia.</a:t>
            </a:r>
          </a:p>
        </p:txBody>
      </p:sp>
      <p:sp>
        <p:nvSpPr>
          <p:cNvPr id="30" name="2 Subtítulo"/>
          <p:cNvSpPr>
            <a:spLocks noGrp="1"/>
          </p:cNvSpPr>
          <p:nvPr>
            <p:ph type="subTitle" idx="1"/>
          </p:nvPr>
        </p:nvSpPr>
        <p:spPr>
          <a:xfrm>
            <a:off x="486953" y="1863498"/>
            <a:ext cx="8084492" cy="2455168"/>
          </a:xfrm>
        </p:spPr>
        <p:txBody>
          <a:bodyPr>
            <a:normAutofit fontScale="92500" lnSpcReduction="20000"/>
          </a:bodyPr>
          <a:lstStyle/>
          <a:p>
            <a:r>
              <a:rPr lang="es-MX" dirty="0"/>
              <a:t>Curso: Tutoría grupal</a:t>
            </a:r>
          </a:p>
          <a:p>
            <a:r>
              <a:rPr lang="es-MX" dirty="0"/>
              <a:t>Mtra. Rosa Velia Del Rio Tijerina</a:t>
            </a:r>
          </a:p>
          <a:p>
            <a:r>
              <a:rPr lang="es-MX" dirty="0"/>
              <a:t>Unidad 2. </a:t>
            </a:r>
          </a:p>
          <a:p>
            <a:r>
              <a:rPr lang="es-MX" dirty="0"/>
              <a:t>Alumna: Blanca Guadalupe Ramirez García</a:t>
            </a:r>
          </a:p>
          <a:p>
            <a:r>
              <a:rPr lang="es-MX" dirty="0"/>
              <a:t>NL. 21</a:t>
            </a:r>
          </a:p>
          <a:p>
            <a:endParaRPr lang="es-MX" dirty="0"/>
          </a:p>
          <a:p>
            <a:endParaRPr lang="es-MX" dirty="0"/>
          </a:p>
        </p:txBody>
      </p:sp>
    </p:spTree>
    <p:extLst>
      <p:ext uri="{BB962C8B-B14F-4D97-AF65-F5344CB8AC3E}">
        <p14:creationId xmlns:p14="http://schemas.microsoft.com/office/powerpoint/2010/main" val="958203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p:cNvPicPr>
            <a:picLocks noChangeAspect="1"/>
          </p:cNvPicPr>
          <p:nvPr/>
        </p:nvPicPr>
        <p:blipFill rotWithShape="1">
          <a:blip r:embed="rId2" cstate="print">
            <a:extLst>
              <a:ext uri="{28A0092B-C50C-407E-A947-70E740481C1C}">
                <a14:useLocalDpi xmlns:a14="http://schemas.microsoft.com/office/drawing/2010/main" val="0"/>
              </a:ext>
            </a:extLst>
          </a:blip>
          <a:srcRect l="33168" b="47122"/>
          <a:stretch/>
        </p:blipFill>
        <p:spPr>
          <a:xfrm>
            <a:off x="0" y="2423714"/>
            <a:ext cx="3846068" cy="2719786"/>
          </a:xfrm>
          <a:prstGeom prst="rect">
            <a:avLst/>
          </a:prstGeom>
        </p:spPr>
      </p:pic>
      <p:pic>
        <p:nvPicPr>
          <p:cNvPr id="8" name="7 Imagen"/>
          <p:cNvPicPr>
            <a:picLocks noChangeAspect="1"/>
          </p:cNvPicPr>
          <p:nvPr/>
        </p:nvPicPr>
        <p:blipFill rotWithShape="1">
          <a:blip r:embed="rId2" cstate="print">
            <a:extLst>
              <a:ext uri="{28A0092B-C50C-407E-A947-70E740481C1C}">
                <a14:useLocalDpi xmlns:a14="http://schemas.microsoft.com/office/drawing/2010/main" val="0"/>
              </a:ext>
            </a:extLst>
          </a:blip>
          <a:srcRect l="33168" b="47122"/>
          <a:stretch/>
        </p:blipFill>
        <p:spPr>
          <a:xfrm rot="10800000">
            <a:off x="5305554" y="-10322"/>
            <a:ext cx="3846068" cy="2719786"/>
          </a:xfrm>
          <a:prstGeom prst="rect">
            <a:avLst/>
          </a:prstGeom>
        </p:spPr>
      </p:pic>
      <p:sp>
        <p:nvSpPr>
          <p:cNvPr id="12" name="9 Estrella de 5 puntas"/>
          <p:cNvSpPr/>
          <p:nvPr/>
        </p:nvSpPr>
        <p:spPr>
          <a:xfrm>
            <a:off x="7560647" y="342662"/>
            <a:ext cx="359410" cy="35941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13" name="10 Estrella de 5 puntas"/>
          <p:cNvSpPr/>
          <p:nvPr/>
        </p:nvSpPr>
        <p:spPr>
          <a:xfrm>
            <a:off x="8529041" y="1694751"/>
            <a:ext cx="359410" cy="35941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14" name="12 Estrella de 5 puntas"/>
          <p:cNvSpPr/>
          <p:nvPr/>
        </p:nvSpPr>
        <p:spPr>
          <a:xfrm>
            <a:off x="72478" y="2952920"/>
            <a:ext cx="359410" cy="35941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15" name="19 Estrella de 5 puntas"/>
          <p:cNvSpPr/>
          <p:nvPr/>
        </p:nvSpPr>
        <p:spPr>
          <a:xfrm>
            <a:off x="967761" y="4713361"/>
            <a:ext cx="179705" cy="179705"/>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16" name="22 Estrella de 5 puntas"/>
          <p:cNvSpPr/>
          <p:nvPr/>
        </p:nvSpPr>
        <p:spPr>
          <a:xfrm>
            <a:off x="1147466" y="3861805"/>
            <a:ext cx="179705" cy="179705"/>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17" name="21 Estrella de 5 puntas"/>
          <p:cNvSpPr/>
          <p:nvPr/>
        </p:nvSpPr>
        <p:spPr>
          <a:xfrm>
            <a:off x="597575" y="4041510"/>
            <a:ext cx="179705" cy="179705"/>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18" name="17 Estrella de 5 puntas"/>
          <p:cNvSpPr/>
          <p:nvPr/>
        </p:nvSpPr>
        <p:spPr>
          <a:xfrm>
            <a:off x="1893719" y="4729050"/>
            <a:ext cx="179705" cy="179705"/>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19" name="21 Estrella de 5 puntas"/>
          <p:cNvSpPr/>
          <p:nvPr/>
        </p:nvSpPr>
        <p:spPr>
          <a:xfrm>
            <a:off x="8728573" y="154393"/>
            <a:ext cx="179705" cy="179705"/>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20" name="12 Estrella de 5 puntas"/>
          <p:cNvSpPr/>
          <p:nvPr/>
        </p:nvSpPr>
        <p:spPr>
          <a:xfrm>
            <a:off x="238165" y="4543329"/>
            <a:ext cx="359410" cy="35941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21" name="19 Estrella de 5 puntas"/>
          <p:cNvSpPr/>
          <p:nvPr/>
        </p:nvSpPr>
        <p:spPr>
          <a:xfrm>
            <a:off x="252183" y="3612634"/>
            <a:ext cx="179705" cy="179705"/>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24" name="21 Estrella de 5 puntas"/>
          <p:cNvSpPr/>
          <p:nvPr/>
        </p:nvSpPr>
        <p:spPr>
          <a:xfrm>
            <a:off x="8678849" y="702072"/>
            <a:ext cx="179705" cy="179705"/>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25" name="21 Estrella de 5 puntas"/>
          <p:cNvSpPr/>
          <p:nvPr/>
        </p:nvSpPr>
        <p:spPr>
          <a:xfrm>
            <a:off x="7990590" y="154394"/>
            <a:ext cx="179705" cy="179705"/>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26" name="21 Estrella de 5 puntas"/>
          <p:cNvSpPr/>
          <p:nvPr/>
        </p:nvSpPr>
        <p:spPr>
          <a:xfrm>
            <a:off x="8202343" y="1151661"/>
            <a:ext cx="179705" cy="179705"/>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28" name="2 Marcador de contenido"/>
          <p:cNvSpPr>
            <a:spLocks noGrp="1"/>
          </p:cNvSpPr>
          <p:nvPr>
            <p:ph sz="quarter" idx="1"/>
          </p:nvPr>
        </p:nvSpPr>
        <p:spPr>
          <a:xfrm>
            <a:off x="49869" y="447575"/>
            <a:ext cx="9144000" cy="3861805"/>
          </a:xfrm>
        </p:spPr>
        <p:txBody>
          <a:bodyPr>
            <a:noAutofit/>
          </a:bodyPr>
          <a:lstStyle/>
          <a:p>
            <a:pPr marL="0" indent="0" algn="ctr">
              <a:buNone/>
            </a:pPr>
            <a:r>
              <a:rPr lang="es-MX" sz="2000" dirty="0">
                <a:latin typeface="Goudy Old Style" panose="02020502050305020303" pitchFamily="18" charset="0"/>
              </a:rPr>
              <a:t>En mi jornada de prácticas en el jardín de niños Eulalio Gutiérrez Treviño fui favoreciendo algunas competencias por medio de diversos elementos los cuales voy a mencionar aquí.</a:t>
            </a:r>
          </a:p>
          <a:p>
            <a:pPr marL="0" indent="0" algn="ctr">
              <a:buNone/>
            </a:pPr>
            <a:r>
              <a:rPr lang="es-MX" sz="2000" dirty="0">
                <a:latin typeface="Goudy Old Style" panose="02020502050305020303" pitchFamily="18" charset="0"/>
              </a:rPr>
              <a:t> </a:t>
            </a:r>
          </a:p>
          <a:p>
            <a:pPr marL="0" indent="0" algn="ctr">
              <a:buNone/>
            </a:pPr>
            <a:r>
              <a:rPr lang="es-MX" sz="2000" dirty="0">
                <a:latin typeface="Goudy Old Style" panose="02020502050305020303" pitchFamily="18" charset="0"/>
              </a:rPr>
              <a:t>Una de las competencias que se favorecieron fue la de </a:t>
            </a:r>
            <a:r>
              <a:rPr lang="es-MX" sz="2000" i="1" dirty="0">
                <a:latin typeface="Goudy Old Style" panose="02020502050305020303" pitchFamily="18" charset="0"/>
              </a:rPr>
              <a:t>diseña planeaciones aplicando sus conocimientos curriculares, </a:t>
            </a:r>
            <a:r>
              <a:rPr lang="es-MX" sz="2000" b="0" i="1" dirty="0">
                <a:solidFill>
                  <a:srgbClr val="000000"/>
                </a:solidFill>
                <a:effectLst/>
                <a:latin typeface="Goudy Old Style" panose="02020502050305020303" pitchFamily="18" charset="0"/>
              </a:rPr>
              <a:t>psicológicos y disciplinares, didácticos y tecnológicos para propiciar espacios de aprendizaje incluyentes que respondan a las necesidades de todos los alumnos en el marco del plan y programas del curso</a:t>
            </a:r>
            <a:r>
              <a:rPr lang="es-MX" sz="2000" b="0" i="0" dirty="0">
                <a:solidFill>
                  <a:srgbClr val="000000"/>
                </a:solidFill>
                <a:effectLst/>
                <a:latin typeface="Goudy Old Style" panose="02020502050305020303" pitchFamily="18" charset="0"/>
              </a:rPr>
              <a:t>.</a:t>
            </a:r>
          </a:p>
          <a:p>
            <a:pPr marL="0" indent="0" algn="ctr">
              <a:buNone/>
            </a:pPr>
            <a:endParaRPr lang="es-MX" sz="2000" b="0" i="0" dirty="0">
              <a:solidFill>
                <a:srgbClr val="000000"/>
              </a:solidFill>
              <a:effectLst/>
              <a:latin typeface="Goudy Old Style" panose="02020502050305020303" pitchFamily="18" charset="0"/>
            </a:endParaRPr>
          </a:p>
          <a:p>
            <a:pPr marL="0" indent="0" algn="ctr">
              <a:buNone/>
            </a:pPr>
            <a:r>
              <a:rPr lang="es-MX" sz="2000" b="0" i="0" dirty="0">
                <a:solidFill>
                  <a:srgbClr val="000000"/>
                </a:solidFill>
                <a:effectLst/>
                <a:latin typeface="Goudy Old Style" panose="02020502050305020303" pitchFamily="18" charset="0"/>
              </a:rPr>
              <a:t> Esta competencia se favorece porque antes de ir a la práctica se hace una planeación en donde se incluyen actividades de acuerdo a los aprendizajes esperados que vienen en el plan y programa vigente, el de aprendizajes clave para la educación integral, en base a esos aprendizajes y las orientaciones didácticas que están establecidas es que se va desarrollando la planeación para aplicarla en el jardín de niños. </a:t>
            </a:r>
            <a:endParaRPr lang="es-MX" sz="2000" dirty="0">
              <a:latin typeface="Goudy Old Style" panose="02020502050305020303" pitchFamily="18" charset="0"/>
            </a:endParaRPr>
          </a:p>
        </p:txBody>
      </p:sp>
    </p:spTree>
    <p:extLst>
      <p:ext uri="{BB962C8B-B14F-4D97-AF65-F5344CB8AC3E}">
        <p14:creationId xmlns:p14="http://schemas.microsoft.com/office/powerpoint/2010/main" val="16599021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Onda"/>
          <p:cNvSpPr/>
          <p:nvPr/>
        </p:nvSpPr>
        <p:spPr>
          <a:xfrm>
            <a:off x="0" y="3579862"/>
            <a:ext cx="9144000" cy="914400"/>
          </a:xfrm>
          <a:prstGeom prst="wav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5 Onda"/>
          <p:cNvSpPr/>
          <p:nvPr/>
        </p:nvSpPr>
        <p:spPr>
          <a:xfrm>
            <a:off x="0" y="4105622"/>
            <a:ext cx="9144000" cy="986408"/>
          </a:xfrm>
          <a:prstGeom prst="wave">
            <a:avLst/>
          </a:prstGeom>
          <a:solidFill>
            <a:srgbClr val="F6BA9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9" name="12 Estrella de 5 puntas"/>
          <p:cNvSpPr/>
          <p:nvPr/>
        </p:nvSpPr>
        <p:spPr>
          <a:xfrm>
            <a:off x="899592" y="3925917"/>
            <a:ext cx="359410" cy="35941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10" name="12 Estrella de 5 puntas"/>
          <p:cNvSpPr/>
          <p:nvPr/>
        </p:nvSpPr>
        <p:spPr>
          <a:xfrm>
            <a:off x="1979712" y="4324094"/>
            <a:ext cx="359410" cy="35941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11" name="19 Estrella de 5 puntas"/>
          <p:cNvSpPr/>
          <p:nvPr/>
        </p:nvSpPr>
        <p:spPr>
          <a:xfrm>
            <a:off x="6192495" y="4039916"/>
            <a:ext cx="179705" cy="179705"/>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12" name="12 Estrella de 5 puntas"/>
          <p:cNvSpPr/>
          <p:nvPr/>
        </p:nvSpPr>
        <p:spPr>
          <a:xfrm>
            <a:off x="3491880" y="3784080"/>
            <a:ext cx="359410" cy="35941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13" name="12 Estrella de 5 puntas"/>
          <p:cNvSpPr/>
          <p:nvPr/>
        </p:nvSpPr>
        <p:spPr>
          <a:xfrm>
            <a:off x="6372200" y="4579390"/>
            <a:ext cx="359410" cy="35941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14" name="12 Estrella de 5 puntas"/>
          <p:cNvSpPr/>
          <p:nvPr/>
        </p:nvSpPr>
        <p:spPr>
          <a:xfrm>
            <a:off x="7596336" y="4037062"/>
            <a:ext cx="359410" cy="35941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15" name="19 Estrella de 5 puntas"/>
          <p:cNvSpPr/>
          <p:nvPr/>
        </p:nvSpPr>
        <p:spPr>
          <a:xfrm>
            <a:off x="404583" y="4026333"/>
            <a:ext cx="179705" cy="179705"/>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16" name="19 Estrella de 5 puntas"/>
          <p:cNvSpPr/>
          <p:nvPr/>
        </p:nvSpPr>
        <p:spPr>
          <a:xfrm>
            <a:off x="4572000" y="4669242"/>
            <a:ext cx="179705" cy="179705"/>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17" name="19 Estrella de 5 puntas"/>
          <p:cNvSpPr/>
          <p:nvPr/>
        </p:nvSpPr>
        <p:spPr>
          <a:xfrm>
            <a:off x="2339122" y="3890910"/>
            <a:ext cx="179705" cy="179705"/>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18" name="19 Estrella de 5 puntas"/>
          <p:cNvSpPr/>
          <p:nvPr/>
        </p:nvSpPr>
        <p:spPr>
          <a:xfrm>
            <a:off x="8748464" y="4600911"/>
            <a:ext cx="179705" cy="179705"/>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19" name="19 Estrella de 5 puntas"/>
          <p:cNvSpPr/>
          <p:nvPr/>
        </p:nvSpPr>
        <p:spPr>
          <a:xfrm>
            <a:off x="8658611" y="3936480"/>
            <a:ext cx="179705" cy="179705"/>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21" name="2 Marcador de contenido"/>
          <p:cNvSpPr>
            <a:spLocks noGrp="1"/>
          </p:cNvSpPr>
          <p:nvPr>
            <p:ph sz="quarter" idx="1"/>
          </p:nvPr>
        </p:nvSpPr>
        <p:spPr>
          <a:xfrm>
            <a:off x="242694" y="517412"/>
            <a:ext cx="8838316" cy="4049219"/>
          </a:xfrm>
        </p:spPr>
        <p:txBody>
          <a:bodyPr>
            <a:normAutofit/>
          </a:bodyPr>
          <a:lstStyle/>
          <a:p>
            <a:pPr marL="0" indent="0" algn="ctr">
              <a:buNone/>
            </a:pPr>
            <a:r>
              <a:rPr lang="es-MX" sz="2400" dirty="0">
                <a:latin typeface="Goudy Old Style" panose="02020502050305020303" pitchFamily="18" charset="0"/>
              </a:rPr>
              <a:t>Otra de las competencias es la </a:t>
            </a:r>
            <a:r>
              <a:rPr lang="es-MX" sz="2400" i="1" dirty="0">
                <a:latin typeface="Goudy Old Style" panose="02020502050305020303" pitchFamily="18" charset="0"/>
              </a:rPr>
              <a:t>de elabora diagnósticos de los intereses, motivaciones y necesidades formativas de los alumnos para organizar las actividades de aprendizaje, así como las adecuaciones curriculares y didácticas pertinentes</a:t>
            </a:r>
            <a:r>
              <a:rPr lang="es-MX" sz="2400" dirty="0">
                <a:latin typeface="Goudy Old Style" panose="02020502050305020303" pitchFamily="18" charset="0"/>
              </a:rPr>
              <a:t>.</a:t>
            </a:r>
          </a:p>
          <a:p>
            <a:pPr marL="0" indent="0" algn="ctr">
              <a:buNone/>
            </a:pPr>
            <a:endParaRPr lang="es-MX" sz="2400" dirty="0">
              <a:latin typeface="Goudy Old Style" panose="02020502050305020303" pitchFamily="18" charset="0"/>
            </a:endParaRPr>
          </a:p>
          <a:p>
            <a:pPr marL="0" indent="0" algn="ctr">
              <a:buNone/>
            </a:pPr>
            <a:r>
              <a:rPr lang="es-MX" sz="2400" dirty="0">
                <a:latin typeface="Goudy Old Style" panose="02020502050305020303" pitchFamily="18" charset="0"/>
              </a:rPr>
              <a:t>Esta competencia la favorecí al momento de realizar el diagnostico del grupo en la primera jornada de práctica para conocer al grupo, saber cuales son sus características, sus conocimientos, cuales son sus necesidades y así poder desarrollar estrategias para contribuir en el proceso educativos de mis alumnos. </a:t>
            </a:r>
          </a:p>
        </p:txBody>
      </p:sp>
    </p:spTree>
    <p:extLst>
      <p:ext uri="{BB962C8B-B14F-4D97-AF65-F5344CB8AC3E}">
        <p14:creationId xmlns:p14="http://schemas.microsoft.com/office/powerpoint/2010/main" val="1570742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rotWithShape="1">
          <a:blip r:embed="rId2" cstate="print">
            <a:extLst>
              <a:ext uri="{28A0092B-C50C-407E-A947-70E740481C1C}">
                <a14:useLocalDpi xmlns:a14="http://schemas.microsoft.com/office/drawing/2010/main" val="0"/>
              </a:ext>
            </a:extLst>
          </a:blip>
          <a:srcRect l="33168" b="47122"/>
          <a:stretch/>
        </p:blipFill>
        <p:spPr>
          <a:xfrm flipH="1">
            <a:off x="5294303" y="2444252"/>
            <a:ext cx="3846068" cy="2719786"/>
          </a:xfrm>
          <a:prstGeom prst="rect">
            <a:avLst/>
          </a:prstGeom>
        </p:spPr>
      </p:pic>
      <p:pic>
        <p:nvPicPr>
          <p:cNvPr id="5" name="4 Imagen"/>
          <p:cNvPicPr>
            <a:picLocks noChangeAspect="1"/>
          </p:cNvPicPr>
          <p:nvPr/>
        </p:nvPicPr>
        <p:blipFill rotWithShape="1">
          <a:blip r:embed="rId2" cstate="print">
            <a:extLst>
              <a:ext uri="{28A0092B-C50C-407E-A947-70E740481C1C}">
                <a14:useLocalDpi xmlns:a14="http://schemas.microsoft.com/office/drawing/2010/main" val="0"/>
              </a:ext>
            </a:extLst>
          </a:blip>
          <a:srcRect l="33168" b="47122"/>
          <a:stretch/>
        </p:blipFill>
        <p:spPr>
          <a:xfrm rot="10800000" flipH="1">
            <a:off x="5852" y="-20538"/>
            <a:ext cx="3846068" cy="2719786"/>
          </a:xfrm>
          <a:prstGeom prst="rect">
            <a:avLst/>
          </a:prstGeom>
        </p:spPr>
      </p:pic>
      <p:sp>
        <p:nvSpPr>
          <p:cNvPr id="6" name="12 Estrella de 5 puntas"/>
          <p:cNvSpPr/>
          <p:nvPr/>
        </p:nvSpPr>
        <p:spPr>
          <a:xfrm>
            <a:off x="260979" y="1159650"/>
            <a:ext cx="359410" cy="35941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7" name="19 Estrella de 5 puntas"/>
          <p:cNvSpPr/>
          <p:nvPr/>
        </p:nvSpPr>
        <p:spPr>
          <a:xfrm>
            <a:off x="274997" y="228955"/>
            <a:ext cx="179705" cy="179705"/>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8" name="12 Estrella de 5 puntas"/>
          <p:cNvSpPr/>
          <p:nvPr/>
        </p:nvSpPr>
        <p:spPr>
          <a:xfrm>
            <a:off x="1569475" y="93974"/>
            <a:ext cx="359410" cy="35941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9" name="19 Estrella de 5 puntas"/>
          <p:cNvSpPr/>
          <p:nvPr/>
        </p:nvSpPr>
        <p:spPr>
          <a:xfrm>
            <a:off x="1043608" y="979945"/>
            <a:ext cx="179705" cy="179705"/>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10" name="19 Estrella de 5 puntas"/>
          <p:cNvSpPr/>
          <p:nvPr/>
        </p:nvSpPr>
        <p:spPr>
          <a:xfrm>
            <a:off x="949847" y="318807"/>
            <a:ext cx="179705" cy="179705"/>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11" name="19 Estrella de 5 puntas"/>
          <p:cNvSpPr/>
          <p:nvPr/>
        </p:nvSpPr>
        <p:spPr>
          <a:xfrm>
            <a:off x="606838" y="771153"/>
            <a:ext cx="179705" cy="179705"/>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12" name="19 Estrella de 5 puntas"/>
          <p:cNvSpPr/>
          <p:nvPr/>
        </p:nvSpPr>
        <p:spPr>
          <a:xfrm>
            <a:off x="303173" y="1851670"/>
            <a:ext cx="179705" cy="179705"/>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13" name="12 Estrella de 5 puntas"/>
          <p:cNvSpPr/>
          <p:nvPr/>
        </p:nvSpPr>
        <p:spPr>
          <a:xfrm>
            <a:off x="8028384" y="4515966"/>
            <a:ext cx="359410" cy="35941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14" name="19 Estrella de 5 puntas"/>
          <p:cNvSpPr/>
          <p:nvPr/>
        </p:nvSpPr>
        <p:spPr>
          <a:xfrm>
            <a:off x="8042402" y="3585271"/>
            <a:ext cx="179705" cy="179705"/>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15" name="19 Estrella de 5 puntas"/>
          <p:cNvSpPr/>
          <p:nvPr/>
        </p:nvSpPr>
        <p:spPr>
          <a:xfrm>
            <a:off x="8811013" y="4336261"/>
            <a:ext cx="179705" cy="179705"/>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16" name="19 Estrella de 5 puntas"/>
          <p:cNvSpPr/>
          <p:nvPr/>
        </p:nvSpPr>
        <p:spPr>
          <a:xfrm>
            <a:off x="8717252" y="3675123"/>
            <a:ext cx="179705" cy="179705"/>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17" name="19 Estrella de 5 puntas"/>
          <p:cNvSpPr/>
          <p:nvPr/>
        </p:nvSpPr>
        <p:spPr>
          <a:xfrm>
            <a:off x="8374243" y="4127469"/>
            <a:ext cx="179705" cy="179705"/>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18" name="17 Estrella de 5 puntas"/>
          <p:cNvSpPr/>
          <p:nvPr/>
        </p:nvSpPr>
        <p:spPr>
          <a:xfrm>
            <a:off x="8770713" y="2931790"/>
            <a:ext cx="359410" cy="35941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19" name="19 Estrella de 5 puntas"/>
          <p:cNvSpPr/>
          <p:nvPr/>
        </p:nvSpPr>
        <p:spPr>
          <a:xfrm>
            <a:off x="7524328" y="4785523"/>
            <a:ext cx="179705" cy="179705"/>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20" name="1 Título"/>
          <p:cNvSpPr>
            <a:spLocks noGrp="1"/>
          </p:cNvSpPr>
          <p:nvPr>
            <p:ph type="title"/>
          </p:nvPr>
        </p:nvSpPr>
        <p:spPr>
          <a:xfrm>
            <a:off x="440684" y="1362369"/>
            <a:ext cx="8014388" cy="3105328"/>
          </a:xfrm>
        </p:spPr>
        <p:txBody>
          <a:bodyPr>
            <a:noAutofit/>
          </a:bodyPr>
          <a:lstStyle/>
          <a:p>
            <a:r>
              <a:rPr lang="es-MX" sz="2400" dirty="0">
                <a:effectLst/>
                <a:latin typeface="Goudy Old Style" panose="02020502050305020303" pitchFamily="18" charset="0"/>
                <a:ea typeface="Calibri" panose="020F0502020204030204" pitchFamily="34" charset="0"/>
                <a:cs typeface="Times New Roman" panose="02020603050405020304" pitchFamily="18" charset="0"/>
              </a:rPr>
              <a:t>La competencia </a:t>
            </a:r>
            <a:r>
              <a:rPr lang="es-MX" sz="2400" i="1" dirty="0">
                <a:effectLst/>
                <a:latin typeface="Goudy Old Style" panose="02020502050305020303" pitchFamily="18" charset="0"/>
                <a:ea typeface="Calibri" panose="020F0502020204030204" pitchFamily="34" charset="0"/>
                <a:cs typeface="Times New Roman" panose="02020603050405020304" pitchFamily="18" charset="0"/>
              </a:rPr>
              <a:t>selecciona estrategias que favorecen el desarrollo intelectual, físico, social y emocional de los alumnos para procurar el logro de los aprendizajes.</a:t>
            </a:r>
            <a:br>
              <a:rPr lang="es-MX" sz="2400" i="1" dirty="0">
                <a:effectLst/>
                <a:latin typeface="Goudy Old Style" panose="02020502050305020303" pitchFamily="18" charset="0"/>
                <a:ea typeface="Calibri" panose="020F0502020204030204" pitchFamily="34" charset="0"/>
                <a:cs typeface="Times New Roman" panose="02020603050405020304" pitchFamily="18" charset="0"/>
              </a:rPr>
            </a:br>
            <a:br>
              <a:rPr lang="es-MX" sz="2400" i="1" dirty="0">
                <a:effectLst/>
                <a:latin typeface="Goudy Old Style" panose="02020502050305020303" pitchFamily="18" charset="0"/>
                <a:ea typeface="Calibri" panose="020F0502020204030204" pitchFamily="34" charset="0"/>
                <a:cs typeface="Times New Roman" panose="02020603050405020304" pitchFamily="18" charset="0"/>
              </a:rPr>
            </a:br>
            <a:r>
              <a:rPr lang="es-MX" sz="2400" dirty="0">
                <a:effectLst/>
                <a:latin typeface="Goudy Old Style" panose="02020502050305020303" pitchFamily="18" charset="0"/>
                <a:ea typeface="Calibri" panose="020F0502020204030204" pitchFamily="34" charset="0"/>
                <a:cs typeface="Times New Roman" panose="02020603050405020304" pitchFamily="18" charset="0"/>
              </a:rPr>
              <a:t>De igual manera esta competencia se favorece al momento de realizar la planeación, a partir de haber elaborado el diagnostico, conocer las necesidades y las características de los alumnos, se seleccionan estrategias que sean pertinentes de acuerdo al plan y programas de estudios, al estar en la practica e ir observando los avances de los alumnos vas analizando que estrategias se necesitan aplicar para la mejora del proceso educativo de los alumnos e ir mejorando mi intervención.  </a:t>
            </a:r>
            <a:br>
              <a:rPr lang="es-MX" sz="2400" dirty="0">
                <a:effectLst/>
                <a:latin typeface="Goudy Old Style" panose="02020502050305020303" pitchFamily="18" charset="0"/>
                <a:ea typeface="Calibri" panose="020F0502020204030204" pitchFamily="34" charset="0"/>
                <a:cs typeface="Times New Roman" panose="02020603050405020304" pitchFamily="18" charset="0"/>
              </a:rPr>
            </a:br>
            <a:br>
              <a:rPr lang="es-MX" sz="2000" dirty="0">
                <a:effectLst/>
                <a:latin typeface="Hashed Browns" panose="02000600000000000000" pitchFamily="2" charset="0"/>
                <a:ea typeface="Calibri" panose="020F0502020204030204" pitchFamily="34" charset="0"/>
                <a:cs typeface="Times New Roman" panose="02020603050405020304" pitchFamily="18" charset="0"/>
              </a:rPr>
            </a:br>
            <a:endParaRPr lang="es-MX" sz="2000" dirty="0">
              <a:latin typeface="Hashed Browns" panose="02000600000000000000" pitchFamily="2" charset="0"/>
            </a:endParaRPr>
          </a:p>
        </p:txBody>
      </p:sp>
    </p:spTree>
    <p:extLst>
      <p:ext uri="{BB962C8B-B14F-4D97-AF65-F5344CB8AC3E}">
        <p14:creationId xmlns:p14="http://schemas.microsoft.com/office/powerpoint/2010/main" val="21497894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Onda"/>
          <p:cNvSpPr/>
          <p:nvPr/>
        </p:nvSpPr>
        <p:spPr>
          <a:xfrm>
            <a:off x="0" y="-7363"/>
            <a:ext cx="9144000" cy="914400"/>
          </a:xfrm>
          <a:prstGeom prst="wav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5 Onda"/>
          <p:cNvSpPr/>
          <p:nvPr/>
        </p:nvSpPr>
        <p:spPr>
          <a:xfrm>
            <a:off x="0" y="345231"/>
            <a:ext cx="9144000" cy="986408"/>
          </a:xfrm>
          <a:prstGeom prst="wave">
            <a:avLst/>
          </a:prstGeom>
          <a:solidFill>
            <a:srgbClr val="F6BA9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6" name="12 Estrella de 5 puntas"/>
          <p:cNvSpPr/>
          <p:nvPr/>
        </p:nvSpPr>
        <p:spPr>
          <a:xfrm>
            <a:off x="871850" y="300824"/>
            <a:ext cx="359410" cy="35941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7" name="12 Estrella de 5 puntas"/>
          <p:cNvSpPr/>
          <p:nvPr/>
        </p:nvSpPr>
        <p:spPr>
          <a:xfrm>
            <a:off x="1951970" y="699001"/>
            <a:ext cx="359410" cy="35941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8" name="19 Estrella de 5 puntas"/>
          <p:cNvSpPr/>
          <p:nvPr/>
        </p:nvSpPr>
        <p:spPr>
          <a:xfrm>
            <a:off x="6164753" y="414823"/>
            <a:ext cx="179705" cy="179705"/>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9" name="12 Estrella de 5 puntas"/>
          <p:cNvSpPr/>
          <p:nvPr/>
        </p:nvSpPr>
        <p:spPr>
          <a:xfrm>
            <a:off x="3464138" y="158987"/>
            <a:ext cx="359410" cy="35941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10" name="9 Estrella de 5 puntas"/>
          <p:cNvSpPr/>
          <p:nvPr/>
        </p:nvSpPr>
        <p:spPr>
          <a:xfrm>
            <a:off x="6344458" y="954297"/>
            <a:ext cx="359410" cy="35941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11" name="12 Estrella de 5 puntas"/>
          <p:cNvSpPr/>
          <p:nvPr/>
        </p:nvSpPr>
        <p:spPr>
          <a:xfrm>
            <a:off x="7568594" y="411969"/>
            <a:ext cx="359410" cy="35941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12" name="19 Estrella de 5 puntas"/>
          <p:cNvSpPr/>
          <p:nvPr/>
        </p:nvSpPr>
        <p:spPr>
          <a:xfrm>
            <a:off x="376841" y="401240"/>
            <a:ext cx="179705" cy="179705"/>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13" name="19 Estrella de 5 puntas"/>
          <p:cNvSpPr/>
          <p:nvPr/>
        </p:nvSpPr>
        <p:spPr>
          <a:xfrm>
            <a:off x="4544258" y="1044149"/>
            <a:ext cx="179705" cy="179705"/>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14" name="19 Estrella de 5 puntas"/>
          <p:cNvSpPr/>
          <p:nvPr/>
        </p:nvSpPr>
        <p:spPr>
          <a:xfrm>
            <a:off x="2311380" y="265817"/>
            <a:ext cx="179705" cy="179705"/>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15" name="19 Estrella de 5 puntas"/>
          <p:cNvSpPr/>
          <p:nvPr/>
        </p:nvSpPr>
        <p:spPr>
          <a:xfrm>
            <a:off x="8720722" y="975818"/>
            <a:ext cx="179705" cy="179705"/>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16" name="19 Estrella de 5 puntas"/>
          <p:cNvSpPr/>
          <p:nvPr/>
        </p:nvSpPr>
        <p:spPr>
          <a:xfrm>
            <a:off x="8630869" y="311387"/>
            <a:ext cx="179705" cy="179705"/>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17" name="1 Título"/>
          <p:cNvSpPr>
            <a:spLocks noGrp="1"/>
          </p:cNvSpPr>
          <p:nvPr>
            <p:ph type="title"/>
          </p:nvPr>
        </p:nvSpPr>
        <p:spPr>
          <a:xfrm>
            <a:off x="243573" y="739648"/>
            <a:ext cx="8656854" cy="3721057"/>
          </a:xfrm>
        </p:spPr>
        <p:txBody>
          <a:bodyPr>
            <a:noAutofit/>
          </a:bodyPr>
          <a:lstStyle/>
          <a:p>
            <a:r>
              <a:rPr lang="es-MX" sz="2400" dirty="0">
                <a:latin typeface="Goudy Old Style" panose="02020502050305020303" pitchFamily="18" charset="0"/>
              </a:rPr>
              <a:t>Por ultimo, esta la competencia de </a:t>
            </a:r>
            <a:r>
              <a:rPr lang="es-MX" sz="2400" i="1" dirty="0">
                <a:latin typeface="Goudy Old Style" panose="02020502050305020303" pitchFamily="18" charset="0"/>
              </a:rPr>
              <a:t>construye escenarios y experiencias de aprendizaje utilizando diversos recursos metodológicos y tecnológicos para favorecer la educación inclusiva. </a:t>
            </a:r>
            <a:br>
              <a:rPr lang="es-MX" sz="2400" i="1" dirty="0">
                <a:latin typeface="Goudy Old Style" panose="02020502050305020303" pitchFamily="18" charset="0"/>
              </a:rPr>
            </a:br>
            <a:br>
              <a:rPr lang="es-MX" sz="2400" dirty="0">
                <a:latin typeface="Goudy Old Style" panose="02020502050305020303" pitchFamily="18" charset="0"/>
              </a:rPr>
            </a:br>
            <a:r>
              <a:rPr lang="es-MX" sz="2400" dirty="0">
                <a:latin typeface="Goudy Old Style" panose="02020502050305020303" pitchFamily="18" charset="0"/>
              </a:rPr>
              <a:t>En el aula es importante también inculcar valores como el respeto, es importante que los alumnos conozcan la diversidad cultural y lingüística así como también las diferencias físicas, intelectuales, etc. Para ello a través del uso de la tecnología se les aplico que vieran el video de el cortometraje de cuerdas en el que se muestra a un niño con discapacidad en el que se busca promover el respeto y la inclusión, también se trabajo por medio de el cuento de las conejitas que no sabían respetar para que reflexionaran sobre las acciones de las conejitas y fueran creando conciencia sobre la inclusión y el respeto. </a:t>
            </a:r>
            <a:br>
              <a:rPr lang="es-MX" sz="2400" dirty="0">
                <a:latin typeface="Goudy Old Style" panose="02020502050305020303" pitchFamily="18" charset="0"/>
              </a:rPr>
            </a:br>
            <a:endParaRPr lang="es-MX" sz="2400" dirty="0">
              <a:latin typeface="Goudy Old Style" panose="02020502050305020303" pitchFamily="18" charset="0"/>
            </a:endParaRPr>
          </a:p>
        </p:txBody>
      </p:sp>
    </p:spTree>
    <p:extLst>
      <p:ext uri="{BB962C8B-B14F-4D97-AF65-F5344CB8AC3E}">
        <p14:creationId xmlns:p14="http://schemas.microsoft.com/office/powerpoint/2010/main" val="32769210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rotWithShape="1">
          <a:blip r:embed="rId2" cstate="print">
            <a:extLst>
              <a:ext uri="{28A0092B-C50C-407E-A947-70E740481C1C}">
                <a14:useLocalDpi xmlns:a14="http://schemas.microsoft.com/office/drawing/2010/main" val="0"/>
              </a:ext>
            </a:extLst>
          </a:blip>
          <a:srcRect l="33168" b="47122"/>
          <a:stretch/>
        </p:blipFill>
        <p:spPr>
          <a:xfrm>
            <a:off x="0" y="2423714"/>
            <a:ext cx="3846068" cy="2719786"/>
          </a:xfrm>
          <a:prstGeom prst="rect">
            <a:avLst/>
          </a:prstGeom>
        </p:spPr>
      </p:pic>
      <p:pic>
        <p:nvPicPr>
          <p:cNvPr id="5" name="4 Imagen"/>
          <p:cNvPicPr>
            <a:picLocks noChangeAspect="1"/>
          </p:cNvPicPr>
          <p:nvPr/>
        </p:nvPicPr>
        <p:blipFill rotWithShape="1">
          <a:blip r:embed="rId2" cstate="print">
            <a:extLst>
              <a:ext uri="{28A0092B-C50C-407E-A947-70E740481C1C}">
                <a14:useLocalDpi xmlns:a14="http://schemas.microsoft.com/office/drawing/2010/main" val="0"/>
              </a:ext>
            </a:extLst>
          </a:blip>
          <a:srcRect l="33168" b="47122"/>
          <a:stretch/>
        </p:blipFill>
        <p:spPr>
          <a:xfrm rot="10800000">
            <a:off x="5305554" y="-10322"/>
            <a:ext cx="3846068" cy="2719786"/>
          </a:xfrm>
          <a:prstGeom prst="rect">
            <a:avLst/>
          </a:prstGeom>
        </p:spPr>
      </p:pic>
      <p:pic>
        <p:nvPicPr>
          <p:cNvPr id="6" name="5 Imagen"/>
          <p:cNvPicPr>
            <a:picLocks noChangeAspect="1"/>
          </p:cNvPicPr>
          <p:nvPr/>
        </p:nvPicPr>
        <p:blipFill rotWithShape="1">
          <a:blip r:embed="rId2" cstate="print">
            <a:extLst>
              <a:ext uri="{28A0092B-C50C-407E-A947-70E740481C1C}">
                <a14:useLocalDpi xmlns:a14="http://schemas.microsoft.com/office/drawing/2010/main" val="0"/>
              </a:ext>
            </a:extLst>
          </a:blip>
          <a:srcRect l="33168" b="47122"/>
          <a:stretch/>
        </p:blipFill>
        <p:spPr>
          <a:xfrm flipH="1">
            <a:off x="5294303" y="2444252"/>
            <a:ext cx="3846068" cy="2719786"/>
          </a:xfrm>
          <a:prstGeom prst="rect">
            <a:avLst/>
          </a:prstGeom>
        </p:spPr>
      </p:pic>
      <p:pic>
        <p:nvPicPr>
          <p:cNvPr id="7" name="6 Imagen"/>
          <p:cNvPicPr>
            <a:picLocks noChangeAspect="1"/>
          </p:cNvPicPr>
          <p:nvPr/>
        </p:nvPicPr>
        <p:blipFill rotWithShape="1">
          <a:blip r:embed="rId2" cstate="print">
            <a:extLst>
              <a:ext uri="{28A0092B-C50C-407E-A947-70E740481C1C}">
                <a14:useLocalDpi xmlns:a14="http://schemas.microsoft.com/office/drawing/2010/main" val="0"/>
              </a:ext>
            </a:extLst>
          </a:blip>
          <a:srcRect l="33168" b="47122"/>
          <a:stretch/>
        </p:blipFill>
        <p:spPr>
          <a:xfrm rot="10800000" flipH="1">
            <a:off x="5852" y="-20538"/>
            <a:ext cx="3846068" cy="2719786"/>
          </a:xfrm>
          <a:prstGeom prst="rect">
            <a:avLst/>
          </a:prstGeom>
        </p:spPr>
      </p:pic>
      <p:sp>
        <p:nvSpPr>
          <p:cNvPr id="8" name="12 Estrella de 5 puntas"/>
          <p:cNvSpPr/>
          <p:nvPr/>
        </p:nvSpPr>
        <p:spPr>
          <a:xfrm>
            <a:off x="1115616" y="394078"/>
            <a:ext cx="359410" cy="35941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9" name="19 Estrella de 5 puntas"/>
          <p:cNvSpPr/>
          <p:nvPr/>
        </p:nvSpPr>
        <p:spPr>
          <a:xfrm>
            <a:off x="1743329" y="4587363"/>
            <a:ext cx="179705" cy="179705"/>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10" name="19 Estrella de 5 puntas"/>
          <p:cNvSpPr/>
          <p:nvPr/>
        </p:nvSpPr>
        <p:spPr>
          <a:xfrm>
            <a:off x="303173" y="1851670"/>
            <a:ext cx="179705" cy="179705"/>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11" name="12 Estrella de 5 puntas"/>
          <p:cNvSpPr/>
          <p:nvPr/>
        </p:nvSpPr>
        <p:spPr>
          <a:xfrm>
            <a:off x="7772037" y="4399938"/>
            <a:ext cx="359410" cy="35941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12" name="12 Estrella de 5 puntas"/>
          <p:cNvSpPr/>
          <p:nvPr/>
        </p:nvSpPr>
        <p:spPr>
          <a:xfrm>
            <a:off x="8172400" y="990160"/>
            <a:ext cx="359410" cy="35941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13" name="12 Estrella de 5 puntas"/>
          <p:cNvSpPr/>
          <p:nvPr/>
        </p:nvSpPr>
        <p:spPr>
          <a:xfrm>
            <a:off x="303173" y="4515966"/>
            <a:ext cx="359410" cy="35941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14" name="12 Estrella de 5 puntas"/>
          <p:cNvSpPr/>
          <p:nvPr/>
        </p:nvSpPr>
        <p:spPr>
          <a:xfrm>
            <a:off x="8790312" y="4591019"/>
            <a:ext cx="359410" cy="35941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15" name="12 Estrella de 5 puntas"/>
          <p:cNvSpPr/>
          <p:nvPr/>
        </p:nvSpPr>
        <p:spPr>
          <a:xfrm>
            <a:off x="8534689" y="3219822"/>
            <a:ext cx="359410" cy="35941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16" name="12 Estrella de 5 puntas"/>
          <p:cNvSpPr/>
          <p:nvPr/>
        </p:nvSpPr>
        <p:spPr>
          <a:xfrm>
            <a:off x="7992695" y="49250"/>
            <a:ext cx="359410" cy="35941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17" name="12 Estrella de 5 puntas"/>
          <p:cNvSpPr/>
          <p:nvPr/>
        </p:nvSpPr>
        <p:spPr>
          <a:xfrm>
            <a:off x="213320" y="2860412"/>
            <a:ext cx="359410" cy="35941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18" name="19 Estrella de 5 puntas"/>
          <p:cNvSpPr/>
          <p:nvPr/>
        </p:nvSpPr>
        <p:spPr>
          <a:xfrm>
            <a:off x="7247865" y="4860576"/>
            <a:ext cx="179705" cy="179705"/>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19" name="19 Estrella de 5 puntas"/>
          <p:cNvSpPr/>
          <p:nvPr/>
        </p:nvSpPr>
        <p:spPr>
          <a:xfrm>
            <a:off x="8352105" y="4220233"/>
            <a:ext cx="179705" cy="179705"/>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20" name="19 Estrella de 5 puntas"/>
          <p:cNvSpPr/>
          <p:nvPr/>
        </p:nvSpPr>
        <p:spPr>
          <a:xfrm>
            <a:off x="937526" y="3818152"/>
            <a:ext cx="179705" cy="179705"/>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21" name="19 Estrella de 5 puntas"/>
          <p:cNvSpPr/>
          <p:nvPr/>
        </p:nvSpPr>
        <p:spPr>
          <a:xfrm>
            <a:off x="427397" y="381355"/>
            <a:ext cx="179705" cy="179705"/>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22" name="19 Estrella de 5 puntas"/>
          <p:cNvSpPr/>
          <p:nvPr/>
        </p:nvSpPr>
        <p:spPr>
          <a:xfrm>
            <a:off x="7592332" y="416267"/>
            <a:ext cx="179705" cy="179705"/>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23" name="19 Estrella de 5 puntas"/>
          <p:cNvSpPr/>
          <p:nvPr/>
        </p:nvSpPr>
        <p:spPr>
          <a:xfrm>
            <a:off x="8804246" y="573783"/>
            <a:ext cx="179705" cy="179705"/>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24" name="19 Estrella de 5 puntas"/>
          <p:cNvSpPr/>
          <p:nvPr/>
        </p:nvSpPr>
        <p:spPr>
          <a:xfrm>
            <a:off x="8744459" y="1754737"/>
            <a:ext cx="179705" cy="179705"/>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25" name="24 Estrella de 5 puntas"/>
          <p:cNvSpPr/>
          <p:nvPr/>
        </p:nvSpPr>
        <p:spPr>
          <a:xfrm>
            <a:off x="662583" y="1249502"/>
            <a:ext cx="179705" cy="179705"/>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26" name="25 Estrella de 5 puntas"/>
          <p:cNvSpPr/>
          <p:nvPr/>
        </p:nvSpPr>
        <p:spPr>
          <a:xfrm>
            <a:off x="1943383" y="90815"/>
            <a:ext cx="179705" cy="179705"/>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27" name="26 Estrella de 5 puntas"/>
          <p:cNvSpPr/>
          <p:nvPr/>
        </p:nvSpPr>
        <p:spPr>
          <a:xfrm>
            <a:off x="247692" y="979762"/>
            <a:ext cx="359410" cy="35941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30" name="1 Título"/>
          <p:cNvSpPr>
            <a:spLocks noGrp="1"/>
          </p:cNvSpPr>
          <p:nvPr>
            <p:ph type="title"/>
          </p:nvPr>
        </p:nvSpPr>
        <p:spPr>
          <a:xfrm>
            <a:off x="636987" y="45894"/>
            <a:ext cx="7772400" cy="1172893"/>
          </a:xfrm>
        </p:spPr>
        <p:txBody>
          <a:bodyPr>
            <a:normAutofit/>
          </a:bodyPr>
          <a:lstStyle/>
          <a:p>
            <a:r>
              <a:rPr lang="es-ES" sz="3600" dirty="0">
                <a:effectLst/>
                <a:latin typeface="Goudy Old Style" panose="02020502050305020303" pitchFamily="18" charset="0"/>
                <a:ea typeface="Calibri" panose="020F0502020204030204" pitchFamily="34" charset="0"/>
                <a:cs typeface="Times New Roman" panose="02020603050405020304" pitchFamily="18" charset="0"/>
              </a:rPr>
              <a:t> Evidencias. </a:t>
            </a:r>
            <a:endParaRPr lang="es-MX" sz="3600" dirty="0">
              <a:latin typeface="Goudy Old Style" panose="02020502050305020303" pitchFamily="18" charset="0"/>
            </a:endParaRPr>
          </a:p>
        </p:txBody>
      </p:sp>
      <p:pic>
        <p:nvPicPr>
          <p:cNvPr id="29" name="Imagen 28" descr="Un dibujo de una persona&#10;&#10;Descripción generada automáticamente con confianza media">
            <a:extLst>
              <a:ext uri="{FF2B5EF4-FFF2-40B4-BE49-F238E27FC236}">
                <a16:creationId xmlns:a16="http://schemas.microsoft.com/office/drawing/2014/main" id="{42A8ABB9-E37B-0D75-957A-26A56B1EB35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934" y="1851670"/>
            <a:ext cx="2051761" cy="2223859"/>
          </a:xfrm>
          <a:prstGeom prst="rect">
            <a:avLst/>
          </a:prstGeom>
        </p:spPr>
      </p:pic>
      <p:pic>
        <p:nvPicPr>
          <p:cNvPr id="33" name="Imagen 32" descr="Imagen que contiene foto, diferente, diversos, cubierto&#10;&#10;Descripción generada automáticamente">
            <a:extLst>
              <a:ext uri="{FF2B5EF4-FFF2-40B4-BE49-F238E27FC236}">
                <a16:creationId xmlns:a16="http://schemas.microsoft.com/office/drawing/2014/main" id="{C990BC7A-B989-9857-42C5-BC12890E3F5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025325" y="856071"/>
            <a:ext cx="3853967" cy="4127676"/>
          </a:xfrm>
          <a:prstGeom prst="rect">
            <a:avLst/>
          </a:prstGeom>
        </p:spPr>
      </p:pic>
      <p:pic>
        <p:nvPicPr>
          <p:cNvPr id="35" name="Imagen 34" descr="Diagrama&#10;&#10;Descripción generada automáticamente">
            <a:extLst>
              <a:ext uri="{FF2B5EF4-FFF2-40B4-BE49-F238E27FC236}">
                <a16:creationId xmlns:a16="http://schemas.microsoft.com/office/drawing/2014/main" id="{09C50E58-193D-E4DC-7B08-BBDA570AFC3F}"/>
              </a:ext>
            </a:extLst>
          </p:cNvPr>
          <p:cNvPicPr>
            <a:picLocks noChangeAspect="1"/>
          </p:cNvPicPr>
          <p:nvPr/>
        </p:nvPicPr>
        <p:blipFill rotWithShape="1">
          <a:blip r:embed="rId5">
            <a:extLst>
              <a:ext uri="{28A0092B-C50C-407E-A947-70E740481C1C}">
                <a14:useLocalDpi xmlns:a14="http://schemas.microsoft.com/office/drawing/2010/main" val="0"/>
              </a:ext>
            </a:extLst>
          </a:blip>
          <a:srcRect l="4190"/>
          <a:stretch/>
        </p:blipFill>
        <p:spPr>
          <a:xfrm>
            <a:off x="5890543" y="917499"/>
            <a:ext cx="3253457" cy="3943077"/>
          </a:xfrm>
          <a:prstGeom prst="rect">
            <a:avLst/>
          </a:prstGeom>
        </p:spPr>
      </p:pic>
    </p:spTree>
    <p:extLst>
      <p:ext uri="{BB962C8B-B14F-4D97-AF65-F5344CB8AC3E}">
        <p14:creationId xmlns:p14="http://schemas.microsoft.com/office/powerpoint/2010/main" val="282631375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365</TotalTime>
  <Words>518</Words>
  <Application>Microsoft Office PowerPoint</Application>
  <PresentationFormat>Presentación en pantalla (16:9)</PresentationFormat>
  <Paragraphs>17</Paragraphs>
  <Slides>6</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6</vt:i4>
      </vt:variant>
    </vt:vector>
  </HeadingPairs>
  <TitlesOfParts>
    <vt:vector size="12" baseType="lpstr">
      <vt:lpstr>Arial</vt:lpstr>
      <vt:lpstr>Calibri</vt:lpstr>
      <vt:lpstr>Cooper Black</vt:lpstr>
      <vt:lpstr>Goudy Old Style</vt:lpstr>
      <vt:lpstr>Hashed Browns</vt:lpstr>
      <vt:lpstr>Tema de Office</vt:lpstr>
      <vt:lpstr>Presentación de PowerPoint</vt:lpstr>
      <vt:lpstr>Presentación de PowerPoint</vt:lpstr>
      <vt:lpstr>Presentación de PowerPoint</vt:lpstr>
      <vt:lpstr>La competencia selecciona estrategias que favorecen el desarrollo intelectual, físico, social y emocional de los alumnos para procurar el logro de los aprendizajes.  De igual manera esta competencia se favorece al momento de realizar la planeación, a partir de haber elaborado el diagnostico, conocer las necesidades y las características de los alumnos, se seleccionan estrategias que sean pertinentes de acuerdo al plan y programas de estudios, al estar en la practica e ir observando los avances de los alumnos vas analizando que estrategias se necesitan aplicar para la mejora del proceso educativo de los alumnos e ir mejorando mi intervención.    </vt:lpstr>
      <vt:lpstr>Por ultimo, esta la competencia de construye escenarios y experiencias de aprendizaje utilizando diversos recursos metodológicos y tecnológicos para favorecer la educación inclusiva.   En el aula es importante también inculcar valores como el respeto, es importante que los alumnos conozcan la diversidad cultural y lingüística así como también las diferencias físicas, intelectuales, etc. Para ello a través del uso de la tecnología se les aplico que vieran el video de el cortometraje de cuerdas en el que se muestra a un niño con discapacidad en el que se busca promover el respeto y la inclusión, también se trabajo por medio de el cuento de las conejitas que no sabían respetar para que reflexionaran sobre las acciones de las conejitas y fueran creando conciencia sobre la inclusión y el respeto.  </vt:lpstr>
      <vt:lpstr> Evidencias.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1</dc:creator>
  <cp:lastModifiedBy>Blancagpe.ramirez315@outlook.com</cp:lastModifiedBy>
  <cp:revision>8</cp:revision>
  <dcterms:created xsi:type="dcterms:W3CDTF">2020-09-24T13:27:08Z</dcterms:created>
  <dcterms:modified xsi:type="dcterms:W3CDTF">2022-06-21T04:37:47Z</dcterms:modified>
</cp:coreProperties>
</file>