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p:scale>
          <a:sx n="81" d="100"/>
          <a:sy n="81" d="100"/>
        </p:scale>
        <p:origin x="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EC5F82C-AEFF-45E4-BF72-E69ADC81C1FE}" type="datetimeFigureOut">
              <a:rPr lang="es-MX" smtClean="0"/>
              <a:t>10/06/2022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3628229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EC5F82C-AEFF-45E4-BF72-E69ADC81C1FE}" type="datetimeFigureOut">
              <a:rPr lang="es-MX" smtClean="0"/>
              <a:t>10/06/2022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12145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EC5F82C-AEFF-45E4-BF72-E69ADC81C1FE}" type="datetimeFigureOut">
              <a:rPr lang="es-MX" smtClean="0"/>
              <a:t>10/06/2022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207658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EC5F82C-AEFF-45E4-BF72-E69ADC81C1FE}" type="datetimeFigureOut">
              <a:rPr lang="es-MX" smtClean="0"/>
              <a:t>10/06/2022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531173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EC5F82C-AEFF-45E4-BF72-E69ADC81C1FE}" type="datetimeFigureOut">
              <a:rPr lang="es-MX" smtClean="0"/>
              <a:t>10/06/2022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244958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EC5F82C-AEFF-45E4-BF72-E69ADC81C1FE}" type="datetimeFigureOut">
              <a:rPr lang="es-MX" smtClean="0"/>
              <a:t>10/06/2022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146445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EC5F82C-AEFF-45E4-BF72-E69ADC81C1FE}" type="datetimeFigureOut">
              <a:rPr lang="es-MX" smtClean="0"/>
              <a:t>10/06/2022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33017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EC5F82C-AEFF-45E4-BF72-E69ADC81C1FE}" type="datetimeFigureOut">
              <a:rPr lang="es-MX" smtClean="0"/>
              <a:t>10/06/2022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287110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EC5F82C-AEFF-45E4-BF72-E69ADC81C1FE}" type="datetimeFigureOut">
              <a:rPr lang="es-MX" smtClean="0"/>
              <a:t>10/06/2022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358411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C5F82C-AEFF-45E4-BF72-E69ADC81C1FE}" type="datetimeFigureOut">
              <a:rPr lang="es-MX" smtClean="0"/>
              <a:t>10/06/2022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300589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C5F82C-AEFF-45E4-BF72-E69ADC81C1FE}" type="datetimeFigureOut">
              <a:rPr lang="es-MX" smtClean="0"/>
              <a:t>10/06/2022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501F5B3-3F0C-4067-9EDC-42E1140B9E9B}" type="slidenum">
              <a:rPr lang="es-MX" smtClean="0"/>
              <a:t>‹Nº›</a:t>
            </a:fld>
            <a:endParaRPr lang="es-MX"/>
          </a:p>
        </p:txBody>
      </p:sp>
    </p:spTree>
    <p:extLst>
      <p:ext uri="{BB962C8B-B14F-4D97-AF65-F5344CB8AC3E}">
        <p14:creationId xmlns:p14="http://schemas.microsoft.com/office/powerpoint/2010/main" val="239557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5F82C-AEFF-45E4-BF72-E69ADC81C1FE}" type="datetimeFigureOut">
              <a:rPr lang="es-MX" smtClean="0"/>
              <a:t>10/06/2022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1F5B3-3F0C-4067-9EDC-42E1140B9E9B}" type="slidenum">
              <a:rPr lang="es-MX" smtClean="0"/>
              <a:t>‹Nº›</a:t>
            </a:fld>
            <a:endParaRPr lang="es-MX"/>
          </a:p>
        </p:txBody>
      </p:sp>
    </p:spTree>
    <p:extLst>
      <p:ext uri="{BB962C8B-B14F-4D97-AF65-F5344CB8AC3E}">
        <p14:creationId xmlns:p14="http://schemas.microsoft.com/office/powerpoint/2010/main" val="275848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68351" y="579863"/>
            <a:ext cx="11128917" cy="5687122"/>
          </a:xfrm>
          <a:prstGeom prst="round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794946" y="843677"/>
            <a:ext cx="10602108" cy="5170646"/>
          </a:xfrm>
          <a:prstGeom prst="rect">
            <a:avLst/>
          </a:prstGeom>
          <a:noFill/>
        </p:spPr>
        <p:txBody>
          <a:bodyPr wrap="square" lIns="91440" tIns="45720" rIns="91440" bIns="45720">
            <a:spAutoFit/>
          </a:bodyPr>
          <a:lstStyle/>
          <a:p>
            <a:pPr algn="ctr"/>
            <a:r>
              <a:rPr lang="es-ES" sz="6600" b="1" dirty="0" smtClean="0">
                <a:ln w="22225">
                  <a:solidFill>
                    <a:schemeClr val="accent2"/>
                  </a:solidFill>
                  <a:prstDash val="solid"/>
                </a:ln>
                <a:solidFill>
                  <a:schemeClr val="accent2">
                    <a:lumMod val="40000"/>
                    <a:lumOff val="60000"/>
                  </a:schemeClr>
                </a:solidFill>
                <a:latin typeface="Carton Six" panose="020B0601010101010101" pitchFamily="34" charset="0"/>
              </a:rPr>
              <a:t>Diferencias de clase, cultura, idioma, religión, género, capacidad matemática y sexualidad, fundamentos de una diferenciación en la educación.</a:t>
            </a:r>
            <a:endParaRPr lang="es-ES" sz="6600" b="1" cap="none" spc="0" dirty="0">
              <a:ln w="22225">
                <a:solidFill>
                  <a:schemeClr val="accent2"/>
                </a:solidFill>
                <a:prstDash val="solid"/>
              </a:ln>
              <a:solidFill>
                <a:schemeClr val="accent2">
                  <a:lumMod val="40000"/>
                  <a:lumOff val="60000"/>
                </a:schemeClr>
              </a:solidFill>
              <a:effectLst/>
              <a:latin typeface="Carton Six" panose="020B0601010101010101" pitchFamily="34" charset="0"/>
            </a:endParaRPr>
          </a:p>
        </p:txBody>
      </p:sp>
    </p:spTree>
    <p:extLst>
      <p:ext uri="{BB962C8B-B14F-4D97-AF65-F5344CB8AC3E}">
        <p14:creationId xmlns:p14="http://schemas.microsoft.com/office/powerpoint/2010/main" val="37139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redondeado 2"/>
          <p:cNvSpPr/>
          <p:nvPr/>
        </p:nvSpPr>
        <p:spPr>
          <a:xfrm>
            <a:off x="408974" y="389858"/>
            <a:ext cx="11128917" cy="5687122"/>
          </a:xfrm>
          <a:prstGeom prst="round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p:cNvSpPr/>
          <p:nvPr/>
        </p:nvSpPr>
        <p:spPr>
          <a:xfrm>
            <a:off x="996461" y="1234498"/>
            <a:ext cx="10199077" cy="923330"/>
          </a:xfrm>
          <a:prstGeom prst="rect">
            <a:avLst/>
          </a:prstGeom>
        </p:spPr>
        <p:txBody>
          <a:bodyPr wrap="square">
            <a:spAutoFit/>
          </a:bodyPr>
          <a:lstStyle/>
          <a:p>
            <a:r>
              <a:rPr lang="es-MX" b="0" i="0" dirty="0" smtClean="0">
                <a:solidFill>
                  <a:srgbClr val="404040"/>
                </a:solidFill>
                <a:effectLst/>
                <a:latin typeface="Open Sans"/>
              </a:rPr>
              <a:t>Las clases sociales son un </a:t>
            </a:r>
            <a:r>
              <a:rPr lang="es-MX" b="1" i="0" dirty="0" smtClean="0">
                <a:solidFill>
                  <a:srgbClr val="404040"/>
                </a:solidFill>
                <a:effectLst/>
                <a:latin typeface="Open Sans"/>
              </a:rPr>
              <a:t>tipo de clasificación socioeconómica </a:t>
            </a:r>
            <a:r>
              <a:rPr lang="es-MX" b="0" i="0" dirty="0" smtClean="0">
                <a:solidFill>
                  <a:srgbClr val="404040"/>
                </a:solidFill>
                <a:effectLst/>
                <a:latin typeface="Open Sans"/>
              </a:rPr>
              <a:t>empleada para establecer los grupos en los que se divide la sociedad tomando en cuenta las características que tienen en común los individuos.</a:t>
            </a:r>
            <a:endParaRPr lang="es-MX" dirty="0"/>
          </a:p>
        </p:txBody>
      </p:sp>
      <p:sp>
        <p:nvSpPr>
          <p:cNvPr id="6" name="CuadroTexto 5"/>
          <p:cNvSpPr txBox="1"/>
          <p:nvPr/>
        </p:nvSpPr>
        <p:spPr>
          <a:xfrm>
            <a:off x="996460" y="3105834"/>
            <a:ext cx="10199077" cy="646331"/>
          </a:xfrm>
          <a:prstGeom prst="rect">
            <a:avLst/>
          </a:prstGeom>
          <a:noFill/>
        </p:spPr>
        <p:txBody>
          <a:bodyPr wrap="square" rtlCol="0">
            <a:spAutoFit/>
          </a:bodyPr>
          <a:lstStyle/>
          <a:p>
            <a:r>
              <a:rPr lang="es-MX" dirty="0" smtClean="0"/>
              <a:t>La cultura es ese todo complejo que incluye conocimiento creencia, arte, oral, costumbres y cualquier otro tipo de capacidades y hábitos adquiridos hombre como miembro de una sociedad. </a:t>
            </a:r>
            <a:endParaRPr lang="es-MX" dirty="0"/>
          </a:p>
        </p:txBody>
      </p:sp>
      <p:sp>
        <p:nvSpPr>
          <p:cNvPr id="7" name="CuadroTexto 6"/>
          <p:cNvSpPr txBox="1"/>
          <p:nvPr/>
        </p:nvSpPr>
        <p:spPr>
          <a:xfrm>
            <a:off x="996460" y="4428999"/>
            <a:ext cx="10199077" cy="923330"/>
          </a:xfrm>
          <a:prstGeom prst="rect">
            <a:avLst/>
          </a:prstGeom>
          <a:noFill/>
        </p:spPr>
        <p:txBody>
          <a:bodyPr wrap="square" rtlCol="0">
            <a:spAutoFit/>
          </a:bodyPr>
          <a:lstStyle/>
          <a:p>
            <a:r>
              <a:rPr lang="es-MX" dirty="0" smtClean="0"/>
              <a:t>El </a:t>
            </a:r>
            <a:r>
              <a:rPr lang="es-MX" dirty="0"/>
              <a:t>idioma es un sistema de comunicación lingüístico, que puede ser tanto oral como escrito, y se caracteriza por regirse según una serie de convenciones y normas gramaticales que garantizan la comunicación entre las personas. De allí que </a:t>
            </a:r>
            <a:r>
              <a:rPr lang="es-MX" b="1" dirty="0"/>
              <a:t>idioma y lengua</a:t>
            </a:r>
            <a:r>
              <a:rPr lang="es-MX" dirty="0"/>
              <a:t> sean términos sinónimos</a:t>
            </a:r>
          </a:p>
        </p:txBody>
      </p:sp>
      <p:sp>
        <p:nvSpPr>
          <p:cNvPr id="2" name="CuadroTexto 1"/>
          <p:cNvSpPr txBox="1"/>
          <p:nvPr/>
        </p:nvSpPr>
        <p:spPr>
          <a:xfrm>
            <a:off x="1425040" y="652179"/>
            <a:ext cx="115190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Clase</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
        <p:nvSpPr>
          <p:cNvPr id="9" name="CuadroTexto 8"/>
          <p:cNvSpPr txBox="1"/>
          <p:nvPr/>
        </p:nvSpPr>
        <p:spPr>
          <a:xfrm>
            <a:off x="1195622" y="2375426"/>
            <a:ext cx="152761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Cultura</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
        <p:nvSpPr>
          <p:cNvPr id="10" name="CuadroTexto 9"/>
          <p:cNvSpPr txBox="1"/>
          <p:nvPr/>
        </p:nvSpPr>
        <p:spPr>
          <a:xfrm>
            <a:off x="1320312" y="3820351"/>
            <a:ext cx="152761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Idioma</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Tree>
    <p:extLst>
      <p:ext uri="{BB962C8B-B14F-4D97-AF65-F5344CB8AC3E}">
        <p14:creationId xmlns:p14="http://schemas.microsoft.com/office/powerpoint/2010/main" val="3447863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685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redondeado 2"/>
          <p:cNvSpPr/>
          <p:nvPr/>
        </p:nvSpPr>
        <p:spPr>
          <a:xfrm>
            <a:off x="468351" y="579863"/>
            <a:ext cx="11128917" cy="5687122"/>
          </a:xfrm>
          <a:prstGeom prst="round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p:cNvSpPr/>
          <p:nvPr/>
        </p:nvSpPr>
        <p:spPr>
          <a:xfrm>
            <a:off x="804317" y="2813983"/>
            <a:ext cx="10456984" cy="1200329"/>
          </a:xfrm>
          <a:prstGeom prst="rect">
            <a:avLst/>
          </a:prstGeom>
        </p:spPr>
        <p:txBody>
          <a:bodyPr wrap="square">
            <a:spAutoFit/>
          </a:bodyPr>
          <a:lstStyle/>
          <a:p>
            <a:r>
              <a:rPr lang="es-MX" dirty="0"/>
              <a:t>El género se refiere a la manera en que la sociedad cree que tenemos que vernos, pensar y actuar como niñas y mujeres, y niños y hombres. Cada cultura tiene sus creencias y reglas informales sobre cómo deben actuar las personas según su género. Por ejemplo, muchas culturas creen que los hombres deben ser más agresivos que las mujeres y los alientan a serlo.</a:t>
            </a:r>
          </a:p>
        </p:txBody>
      </p:sp>
      <p:sp>
        <p:nvSpPr>
          <p:cNvPr id="6" name="Rectángulo 5"/>
          <p:cNvSpPr/>
          <p:nvPr/>
        </p:nvSpPr>
        <p:spPr>
          <a:xfrm>
            <a:off x="867508" y="4605327"/>
            <a:ext cx="10456984" cy="646331"/>
          </a:xfrm>
          <a:prstGeom prst="rect">
            <a:avLst/>
          </a:prstGeom>
        </p:spPr>
        <p:txBody>
          <a:bodyPr wrap="square">
            <a:spAutoFit/>
          </a:bodyPr>
          <a:lstStyle/>
          <a:p>
            <a:r>
              <a:rPr lang="es-MX" dirty="0" smtClean="0"/>
              <a:t>La </a:t>
            </a:r>
            <a:r>
              <a:rPr lang="es-MX" dirty="0"/>
              <a:t>capacidad hace referencia a la posibilidad de una entidad para cumplir con una determinada función en atención a sus características, recursos, aptitudes y habilidades.</a:t>
            </a:r>
          </a:p>
        </p:txBody>
      </p:sp>
      <p:sp>
        <p:nvSpPr>
          <p:cNvPr id="8" name="Rectángulo 7"/>
          <p:cNvSpPr/>
          <p:nvPr/>
        </p:nvSpPr>
        <p:spPr>
          <a:xfrm>
            <a:off x="996461" y="1475490"/>
            <a:ext cx="10199077" cy="646331"/>
          </a:xfrm>
          <a:prstGeom prst="rect">
            <a:avLst/>
          </a:prstGeom>
        </p:spPr>
        <p:txBody>
          <a:bodyPr wrap="square">
            <a:spAutoFit/>
          </a:bodyPr>
          <a:lstStyle/>
          <a:p>
            <a:r>
              <a:rPr lang="es-MX" b="0" i="0" dirty="0" smtClean="0">
                <a:solidFill>
                  <a:srgbClr val="404040"/>
                </a:solidFill>
                <a:effectLst/>
                <a:latin typeface="Open Sans"/>
              </a:rPr>
              <a:t>Las religiones son doctrinas constituidas por un conjunto de principios, creencias y prácticas sobre cuestiones de tipo existencial, moral y espiritual.</a:t>
            </a:r>
            <a:endParaRPr lang="es-MX" dirty="0"/>
          </a:p>
        </p:txBody>
      </p:sp>
      <p:sp>
        <p:nvSpPr>
          <p:cNvPr id="9" name="CuadroTexto 8"/>
          <p:cNvSpPr txBox="1"/>
          <p:nvPr/>
        </p:nvSpPr>
        <p:spPr>
          <a:xfrm>
            <a:off x="1415315" y="819761"/>
            <a:ext cx="152761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Religión</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
        <p:nvSpPr>
          <p:cNvPr id="10" name="CuadroTexto 9"/>
          <p:cNvSpPr txBox="1"/>
          <p:nvPr/>
        </p:nvSpPr>
        <p:spPr>
          <a:xfrm>
            <a:off x="1415315" y="2160842"/>
            <a:ext cx="152761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GÉNERO</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
        <p:nvSpPr>
          <p:cNvPr id="11" name="CuadroTexto 10"/>
          <p:cNvSpPr txBox="1"/>
          <p:nvPr/>
        </p:nvSpPr>
        <p:spPr>
          <a:xfrm>
            <a:off x="1415315" y="4009400"/>
            <a:ext cx="2076030"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capacidad</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Tree>
    <p:extLst>
      <p:ext uri="{BB962C8B-B14F-4D97-AF65-F5344CB8AC3E}">
        <p14:creationId xmlns:p14="http://schemas.microsoft.com/office/powerpoint/2010/main" val="96025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0" y="0"/>
            <a:ext cx="12192000" cy="685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redondeado 7"/>
          <p:cNvSpPr/>
          <p:nvPr/>
        </p:nvSpPr>
        <p:spPr>
          <a:xfrm>
            <a:off x="444600" y="377982"/>
            <a:ext cx="11128917" cy="5687122"/>
          </a:xfrm>
          <a:prstGeom prst="round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Rectángulo 5"/>
          <p:cNvSpPr/>
          <p:nvPr/>
        </p:nvSpPr>
        <p:spPr>
          <a:xfrm>
            <a:off x="734435" y="3419907"/>
            <a:ext cx="10216738" cy="923330"/>
          </a:xfrm>
          <a:prstGeom prst="rect">
            <a:avLst/>
          </a:prstGeom>
        </p:spPr>
        <p:txBody>
          <a:bodyPr wrap="square">
            <a:spAutoFit/>
          </a:bodyPr>
          <a:lstStyle/>
          <a:p>
            <a:r>
              <a:rPr lang="es-MX" dirty="0"/>
              <a:t>La </a:t>
            </a:r>
            <a:r>
              <a:rPr lang="es-MX" b="1" dirty="0"/>
              <a:t>diferenciación</a:t>
            </a:r>
            <a:r>
              <a:rPr lang="es-MX" dirty="0"/>
              <a:t> no es un método o una técnica. Es una percepción abierta basada en la comprensión de las necesidades de lo estudiantes, en escucharlos, en el desarrollo de marcos y comunidades de aprendizaje abiertos y flexibles (especialmente realizable durante la edad preescolar).</a:t>
            </a:r>
          </a:p>
        </p:txBody>
      </p:sp>
      <p:sp>
        <p:nvSpPr>
          <p:cNvPr id="9" name="Rectángulo 8"/>
          <p:cNvSpPr/>
          <p:nvPr/>
        </p:nvSpPr>
        <p:spPr>
          <a:xfrm>
            <a:off x="734435" y="1513815"/>
            <a:ext cx="10456984" cy="923330"/>
          </a:xfrm>
          <a:prstGeom prst="rect">
            <a:avLst/>
          </a:prstGeom>
        </p:spPr>
        <p:txBody>
          <a:bodyPr wrap="square">
            <a:spAutoFit/>
          </a:bodyPr>
          <a:lstStyle/>
          <a:p>
            <a:r>
              <a:rPr lang="es-MX" dirty="0"/>
              <a:t>La sexualidad es el conjunto de comportamientos y prácticas que expresan el interés sexual de los individuos. Es un fenómeno natural, tanto en los seres humanos como en otras especies animales. En el caso de los seres humanos, se considera una parte constitutiva de la personalidad.</a:t>
            </a:r>
          </a:p>
        </p:txBody>
      </p:sp>
      <p:sp>
        <p:nvSpPr>
          <p:cNvPr id="10" name="CuadroTexto 9"/>
          <p:cNvSpPr txBox="1"/>
          <p:nvPr/>
        </p:nvSpPr>
        <p:spPr>
          <a:xfrm>
            <a:off x="1462816" y="792896"/>
            <a:ext cx="2076030"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sexualidad</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
        <p:nvSpPr>
          <p:cNvPr id="11" name="CuadroTexto 10"/>
          <p:cNvSpPr txBox="1"/>
          <p:nvPr/>
        </p:nvSpPr>
        <p:spPr>
          <a:xfrm>
            <a:off x="1142182" y="2713303"/>
            <a:ext cx="5923636" cy="584775"/>
          </a:xfrm>
          <a:prstGeom prst="rect">
            <a:avLst/>
          </a:prstGeom>
          <a:noFill/>
        </p:spPr>
        <p:txBody>
          <a:bodyPr wrap="square" rtlCol="0">
            <a:spAutoFit/>
          </a:bodyPr>
          <a:lstStyle/>
          <a:p>
            <a:r>
              <a:rPr lang="es-MX" sz="3200" b="1" dirty="0" smtClean="0">
                <a:ln w="22225">
                  <a:solidFill>
                    <a:schemeClr val="accent2"/>
                  </a:solidFill>
                  <a:prstDash val="solid"/>
                </a:ln>
                <a:solidFill>
                  <a:schemeClr val="accent2">
                    <a:lumMod val="40000"/>
                    <a:lumOff val="60000"/>
                  </a:schemeClr>
                </a:solidFill>
                <a:latin typeface="Carton Six" panose="020B0601010101010101" pitchFamily="34" charset="0"/>
              </a:rPr>
              <a:t>diferenciación en la educación</a:t>
            </a:r>
            <a:endParaRPr lang="es-MX" sz="3200" b="1" dirty="0">
              <a:ln w="22225">
                <a:solidFill>
                  <a:schemeClr val="accent2"/>
                </a:solidFill>
                <a:prstDash val="solid"/>
              </a:ln>
              <a:solidFill>
                <a:schemeClr val="accent2">
                  <a:lumMod val="40000"/>
                  <a:lumOff val="60000"/>
                </a:schemeClr>
              </a:solidFill>
              <a:latin typeface="Carton Six" panose="020B0601010101010101" pitchFamily="34" charset="0"/>
            </a:endParaRPr>
          </a:p>
        </p:txBody>
      </p:sp>
    </p:spTree>
    <p:extLst>
      <p:ext uri="{BB962C8B-B14F-4D97-AF65-F5344CB8AC3E}">
        <p14:creationId xmlns:p14="http://schemas.microsoft.com/office/powerpoint/2010/main" val="16213417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288</Words>
  <Application>Microsoft Office PowerPoint</Application>
  <PresentationFormat>Panorámica</PresentationFormat>
  <Paragraphs>17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Carton Six</vt:lpstr>
      <vt:lpstr>Open Sans</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4</cp:revision>
  <dcterms:created xsi:type="dcterms:W3CDTF">2022-06-11T01:26:45Z</dcterms:created>
  <dcterms:modified xsi:type="dcterms:W3CDTF">2022-06-11T01:52:25Z</dcterms:modified>
</cp:coreProperties>
</file>