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1CA2-CAA2-4BCE-9AED-311736962A00}" type="datetimeFigureOut">
              <a:rPr lang="es-MX" smtClean="0"/>
              <a:t>10/06/2022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2C78-C5FA-45E3-AFB6-17A0DA087E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8973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1CA2-CAA2-4BCE-9AED-311736962A00}" type="datetimeFigureOut">
              <a:rPr lang="es-MX" smtClean="0"/>
              <a:t>10/06/2022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2C78-C5FA-45E3-AFB6-17A0DA087E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597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1CA2-CAA2-4BCE-9AED-311736962A00}" type="datetimeFigureOut">
              <a:rPr lang="es-MX" smtClean="0"/>
              <a:t>10/06/2022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2C78-C5FA-45E3-AFB6-17A0DA087E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3513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1CA2-CAA2-4BCE-9AED-311736962A00}" type="datetimeFigureOut">
              <a:rPr lang="es-MX" smtClean="0"/>
              <a:t>10/06/2022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2C78-C5FA-45E3-AFB6-17A0DA087E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084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1CA2-CAA2-4BCE-9AED-311736962A00}" type="datetimeFigureOut">
              <a:rPr lang="es-MX" smtClean="0"/>
              <a:t>10/06/2022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2C78-C5FA-45E3-AFB6-17A0DA087E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717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1CA2-CAA2-4BCE-9AED-311736962A00}" type="datetimeFigureOut">
              <a:rPr lang="es-MX" smtClean="0"/>
              <a:t>10/06/2022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2C78-C5FA-45E3-AFB6-17A0DA087E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487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1CA2-CAA2-4BCE-9AED-311736962A00}" type="datetimeFigureOut">
              <a:rPr lang="es-MX" smtClean="0"/>
              <a:t>10/06/2022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2C78-C5FA-45E3-AFB6-17A0DA087E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6139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1CA2-CAA2-4BCE-9AED-311736962A00}" type="datetimeFigureOut">
              <a:rPr lang="es-MX" smtClean="0"/>
              <a:t>10/06/2022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2C78-C5FA-45E3-AFB6-17A0DA087E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8159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1CA2-CAA2-4BCE-9AED-311736962A00}" type="datetimeFigureOut">
              <a:rPr lang="es-MX" smtClean="0"/>
              <a:t>10/06/2022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2C78-C5FA-45E3-AFB6-17A0DA087E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4386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1CA2-CAA2-4BCE-9AED-311736962A00}" type="datetimeFigureOut">
              <a:rPr lang="es-MX" smtClean="0"/>
              <a:t>10/06/2022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2C78-C5FA-45E3-AFB6-17A0DA087E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094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1CA2-CAA2-4BCE-9AED-311736962A00}" type="datetimeFigureOut">
              <a:rPr lang="es-MX" smtClean="0"/>
              <a:t>10/06/2022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2C78-C5FA-45E3-AFB6-17A0DA087E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603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41CA2-CAA2-4BCE-9AED-311736962A00}" type="datetimeFigureOut">
              <a:rPr lang="es-MX" smtClean="0"/>
              <a:t>10/06/2022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12C78-C5FA-45E3-AFB6-17A0DA087E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71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71749" y="3559505"/>
            <a:ext cx="3402842" cy="939426"/>
          </a:xfrm>
        </p:spPr>
        <p:txBody>
          <a:bodyPr>
            <a:normAutofit/>
          </a:bodyPr>
          <a:lstStyle/>
          <a:p>
            <a:r>
              <a:rPr lang="es-MX" sz="2000" dirty="0"/>
              <a:t>Tema: </a:t>
            </a:r>
            <a:br>
              <a:rPr lang="es-MX" sz="4400" dirty="0"/>
            </a:br>
            <a:r>
              <a:rPr lang="es-MX" sz="3200" dirty="0"/>
              <a:t>Enseñanza situada </a:t>
            </a:r>
            <a:endParaRPr lang="es-MX" sz="4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498931"/>
            <a:ext cx="9144000" cy="1655762"/>
          </a:xfrm>
        </p:spPr>
        <p:txBody>
          <a:bodyPr>
            <a:normAutofit/>
          </a:bodyPr>
          <a:lstStyle/>
          <a:p>
            <a:r>
              <a:rPr lang="es-MX" sz="2000" dirty="0"/>
              <a:t>Frida Díaz Barriga Arceo</a:t>
            </a:r>
          </a:p>
          <a:p>
            <a:r>
              <a:rPr lang="es-MX" sz="2000" dirty="0"/>
              <a:t>Alumna: Kathia Anahí Castañuela Salas</a:t>
            </a:r>
          </a:p>
          <a:p>
            <a:r>
              <a:rPr lang="es-MX" sz="2000" dirty="0"/>
              <a:t>Docente: Edith Araceli Martínez Silva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9D9E852-4AEB-7426-B1F7-A207F7C763D1}"/>
              </a:ext>
            </a:extLst>
          </p:cNvPr>
          <p:cNvSpPr txBox="1"/>
          <p:nvPr/>
        </p:nvSpPr>
        <p:spPr>
          <a:xfrm>
            <a:off x="543481" y="890251"/>
            <a:ext cx="10859379" cy="393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Amasis MT Pro" panose="02040504050005020304" pitchFamily="18" charset="0"/>
              </a:rPr>
              <a:t>           Escuela Normal de Educación Preescolar del Estado de Coahuila </a:t>
            </a:r>
          </a:p>
          <a:p>
            <a:pPr algn="ctr"/>
            <a:r>
              <a:rPr lang="es-MX" sz="2800" dirty="0">
                <a:latin typeface="Amasis MT Pro" panose="02040504050005020304" pitchFamily="18" charset="0"/>
              </a:rPr>
              <a:t>Licenciatura de Educación Preescolar</a:t>
            </a:r>
          </a:p>
          <a:p>
            <a:pPr algn="ctr"/>
            <a:endParaRPr lang="es-MX" sz="2800" dirty="0">
              <a:latin typeface="Amasis MT Pro" panose="02040504050005020304" pitchFamily="18" charset="0"/>
            </a:endParaRPr>
          </a:p>
          <a:p>
            <a:pPr algn="ctr"/>
            <a:r>
              <a:rPr lang="es-MX" sz="2400" b="1" dirty="0">
                <a:latin typeface="Amasis MT Pro" panose="02040504050005020304" pitchFamily="18" charset="0"/>
              </a:rPr>
              <a:t>Estrategias de Trabajo Docente</a:t>
            </a:r>
          </a:p>
          <a:p>
            <a:pPr algn="ctr"/>
            <a:r>
              <a:rPr lang="es-MX" sz="1050" b="1" dirty="0">
                <a:latin typeface="Amasis MT Pro" panose="02040504050005020304" pitchFamily="18" charset="0"/>
              </a:rPr>
              <a:t> </a:t>
            </a:r>
          </a:p>
          <a:p>
            <a:pPr algn="ctr"/>
            <a:r>
              <a:rPr lang="es-MX" sz="2400" u="sng" dirty="0">
                <a:latin typeface="Amasis MT Pro" panose="02040504050005020304" pitchFamily="18" charset="0"/>
              </a:rPr>
              <a:t>UNIDAD II</a:t>
            </a:r>
          </a:p>
          <a:p>
            <a:pPr algn="ctr"/>
            <a:endParaRPr lang="es-MX" sz="1100" u="sng" dirty="0">
              <a:latin typeface="Amasis MT Pro" panose="02040504050005020304" pitchFamily="18" charset="0"/>
            </a:endParaRPr>
          </a:p>
          <a:p>
            <a:pPr algn="ctr"/>
            <a:r>
              <a:rPr lang="es-MX" sz="2000" dirty="0">
                <a:latin typeface="Amasis MT Pro" panose="02040504050005020304" pitchFamily="18" charset="0"/>
              </a:rPr>
              <a:t>Del Diseño E Intervención Hacia La Mejora De La Práctica Docente.</a:t>
            </a:r>
          </a:p>
          <a:p>
            <a:pPr algn="ctr"/>
            <a:endParaRPr lang="es-MX" sz="2000" dirty="0">
              <a:latin typeface="Amasis MT Pro" panose="02040504050005020304" pitchFamily="18" charset="0"/>
            </a:endParaRPr>
          </a:p>
          <a:p>
            <a:pPr algn="ctr"/>
            <a:r>
              <a:rPr lang="es-MX" sz="2800" dirty="0">
                <a:latin typeface="Amasis MT Pro" panose="02040504050005020304" pitchFamily="18" charset="0"/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73BBDD-D64F-F970-D3E7-649ED353963A}"/>
              </a:ext>
            </a:extLst>
          </p:cNvPr>
          <p:cNvSpPr txBox="1"/>
          <p:nvPr/>
        </p:nvSpPr>
        <p:spPr>
          <a:xfrm>
            <a:off x="5445822" y="5967749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10/06/2022</a:t>
            </a:r>
          </a:p>
        </p:txBody>
      </p:sp>
      <p:pic>
        <p:nvPicPr>
          <p:cNvPr id="7" name="Imagen 6" descr="Imagen que contiene señal&#10;&#10;Descripción generada automáticamente">
            <a:extLst>
              <a:ext uri="{FF2B5EF4-FFF2-40B4-BE49-F238E27FC236}">
                <a16:creationId xmlns:a16="http://schemas.microsoft.com/office/drawing/2014/main" id="{A3E99A81-4742-FDF2-CC83-76C3E48D2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96" y="703307"/>
            <a:ext cx="1672007" cy="124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70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ágenes de Fondos Creativos | Vectores, fotos de stock y PSD gratuitos">
            <a:extLst>
              <a:ext uri="{FF2B5EF4-FFF2-40B4-BE49-F238E27FC236}">
                <a16:creationId xmlns:a16="http://schemas.microsoft.com/office/drawing/2014/main" id="{C560D2E1-B20B-24C9-6FE8-F360F58E5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642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9CF90CD-F45E-2DBD-4254-4EC7178B887A}"/>
              </a:ext>
            </a:extLst>
          </p:cNvPr>
          <p:cNvSpPr txBox="1"/>
          <p:nvPr/>
        </p:nvSpPr>
        <p:spPr>
          <a:xfrm>
            <a:off x="569843" y="1592422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latin typeface="Congenial" panose="02000503040000020004" pitchFamily="2" charset="0"/>
              </a:rPr>
              <a:t>Método científico experimental, que se reconoce como la forma válida de apoyar con bases una idea o una teoría en el campo de las ciencias naturales: ~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52CF365-0E69-4027-625B-C45CC9CD3F9D}"/>
              </a:ext>
            </a:extLst>
          </p:cNvPr>
          <p:cNvSpPr txBox="1"/>
          <p:nvPr/>
        </p:nvSpPr>
        <p:spPr>
          <a:xfrm>
            <a:off x="3173894" y="2714534"/>
            <a:ext cx="767300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600" dirty="0">
                <a:latin typeface="Congenial" panose="02000503040000020004" pitchFamily="2" charset="0"/>
              </a:rPr>
              <a:t>Observación y documentación (libros, revistas, Internet, personas, organizaciones) de un asunto o tópico de interés.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600" dirty="0">
                <a:latin typeface="Congenial" panose="02000503040000020004" pitchFamily="2" charset="0"/>
              </a:rPr>
              <a:t>Definición de una pregunta que lleve a una situación problema por resolver.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600" dirty="0">
                <a:latin typeface="Congenial" panose="02000503040000020004" pitchFamily="2" charset="0"/>
              </a:rPr>
              <a:t>Planteamiento de una hipótesis o conjetura susceptible de ponerse a prueba.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600" dirty="0">
                <a:latin typeface="Congenial" panose="02000503040000020004" pitchFamily="2" charset="0"/>
              </a:rPr>
              <a:t>Delimitación de un método de experimentación conciso y pertinente a la pregunta.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600" dirty="0">
                <a:latin typeface="Congenial" panose="02000503040000020004" pitchFamily="2" charset="0"/>
              </a:rPr>
              <a:t>Obtención y análisis de observaciones y resultados a través de la conducción de un experimento controlado.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600" dirty="0">
                <a:latin typeface="Congenial" panose="02000503040000020004" pitchFamily="2" charset="0"/>
              </a:rPr>
              <a:t>Redacción de conclusiones.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600" dirty="0">
                <a:latin typeface="Congenial" panose="02000503040000020004" pitchFamily="2" charset="0"/>
              </a:rPr>
              <a:t>Elaboración de un reporte del proyecto (escrito, audiovisual, multimedia).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600" dirty="0">
                <a:latin typeface="Congenial" panose="02000503040000020004" pitchFamily="2" charset="0"/>
              </a:rPr>
              <a:t>Presentación y socialización del proyecto y de los productos generados en él.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8D3443E-EA1F-7DAA-7F0C-FE0F9334AEDF}"/>
              </a:ext>
            </a:extLst>
          </p:cNvPr>
          <p:cNvSpPr txBox="1"/>
          <p:nvPr/>
        </p:nvSpPr>
        <p:spPr>
          <a:xfrm>
            <a:off x="2822712" y="634813"/>
            <a:ext cx="63610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ngenial" panose="02000503040000020004" pitchFamily="2" charset="0"/>
              </a:rPr>
              <a:t>LOS PASOS DE UN PROYECTO Y SU PUESTA EN MARCHA EN EL AULA </a:t>
            </a:r>
          </a:p>
        </p:txBody>
      </p:sp>
      <p:pic>
        <p:nvPicPr>
          <p:cNvPr id="3074" name="Picture 2" descr="Marco Teórico - Quizizz">
            <a:extLst>
              <a:ext uri="{FF2B5EF4-FFF2-40B4-BE49-F238E27FC236}">
                <a16:creationId xmlns:a16="http://schemas.microsoft.com/office/drawing/2014/main" id="{31B12532-2017-5AA5-3DBA-40AD00448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670" y="288207"/>
            <a:ext cx="2968487" cy="235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etodologia de la investigación. Por Verónica Medina H. America Guadalupe  Valladolid T. | Flashcards">
            <a:extLst>
              <a:ext uri="{FF2B5EF4-FFF2-40B4-BE49-F238E27FC236}">
                <a16:creationId xmlns:a16="http://schemas.microsoft.com/office/drawing/2014/main" id="{2F45E41D-7408-98BE-7ABC-990C47910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12" y="2714534"/>
            <a:ext cx="1497497" cy="149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olítica Educativa en la Educación Inicial: Tema 3: Contexto histórico de  la educación">
            <a:extLst>
              <a:ext uri="{FF2B5EF4-FFF2-40B4-BE49-F238E27FC236}">
                <a16:creationId xmlns:a16="http://schemas.microsoft.com/office/drawing/2014/main" id="{D82C9C79-5246-8598-913C-C1A3C65F2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12" y="4212031"/>
            <a:ext cx="3080302" cy="227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856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ágenes de Fondos Creativos | Vectores, fotos de stock y PSD gratuitos">
            <a:extLst>
              <a:ext uri="{FF2B5EF4-FFF2-40B4-BE49-F238E27FC236}">
                <a16:creationId xmlns:a16="http://schemas.microsoft.com/office/drawing/2014/main" id="{E197188C-91D9-2E59-9128-39EFF68AB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642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580313" y="732037"/>
            <a:ext cx="2643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ahnschrift SemiLight SemiConde" panose="020B0502040204020203" pitchFamily="34" charset="0"/>
              </a:rPr>
              <a:t>Capitulo  I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676398" y="1667733"/>
            <a:ext cx="923821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SemiConde" panose="020B0502040204020203" pitchFamily="34" charset="0"/>
              </a:rPr>
              <a:t>Principios educativos de las perspectivas experiencial, reflexiva y situada</a:t>
            </a:r>
          </a:p>
        </p:txBody>
      </p:sp>
    </p:spTree>
    <p:extLst>
      <p:ext uri="{BB962C8B-B14F-4D97-AF65-F5344CB8AC3E}">
        <p14:creationId xmlns:p14="http://schemas.microsoft.com/office/powerpoint/2010/main" val="4264977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ágenes de Fondos Creativos | Vectores, fotos de stock y PSD gratuitos">
            <a:extLst>
              <a:ext uri="{FF2B5EF4-FFF2-40B4-BE49-F238E27FC236}">
                <a16:creationId xmlns:a16="http://schemas.microsoft.com/office/drawing/2014/main" id="{E69F7786-7A27-BEE7-E363-D8BB6CFFD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642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770312" y="758967"/>
            <a:ext cx="65448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latin typeface="Congenial" panose="02000503040000020004" pitchFamily="2" charset="0"/>
              </a:rPr>
              <a:t>Conceptos y principios educativos que permiten sustentar la concepción de enseñanza situada adoptada que desprenden de las perspectivas experiencial, reflexiva y situada, asimismo, lo conducirá a resignificar el sentido y orientación de la enseñanza y de la función docente en torno a los principios educativos de las perspectivas revisadas.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307439" y="2443709"/>
            <a:ext cx="48823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Congenial" panose="02000503040000020004" pitchFamily="2" charset="0"/>
              </a:rPr>
              <a:t>L.A PERSPECTIVA EXPERIENCIAL. DEWEYNIANA: "'APRENDER HACIENDO'" Y EL.PENSAMIENTO REFLEXIVO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052944" y="4355699"/>
            <a:ext cx="454152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latin typeface="Congenial" panose="02000503040000020004" pitchFamily="2" charset="0"/>
              </a:rPr>
              <a:t>Propuesta de aprendizaje experiencial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sz="1600" dirty="0">
                <a:latin typeface="Congenial" panose="02000503040000020004" pitchFamily="2" charset="0"/>
              </a:rPr>
              <a:t>Experiencia y educación de que "toda auténtica educación se efectúa mediante la experiencia", pero al mismo tiempo afirma que ello "no significa que todas las experiencias sean verdaderas o igualmente educativas“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658494" y="4475578"/>
            <a:ext cx="42727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sz="1600" dirty="0">
                <a:latin typeface="Congenial" panose="02000503040000020004" pitchFamily="2" charset="0"/>
              </a:rPr>
              <a:t>Aprendizaje experiencial es un aprendizaje activo, utiliza y transforma los ambientes físicos y sociales para extraer lo que contribuya a experiencias valiosas, y pretende establecer un fuerte vínculo entre el aula y la comunidad, entre la escuela y la vida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9131614" y="3828703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Congenial" panose="02000503040000020004" pitchFamily="2" charset="0"/>
              </a:rPr>
              <a:t>Dewey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9084" y="1361728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25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ágenes de Fondos Creativos | Vectores, fotos de stock y PSD gratuitos">
            <a:extLst>
              <a:ext uri="{FF2B5EF4-FFF2-40B4-BE49-F238E27FC236}">
                <a16:creationId xmlns:a16="http://schemas.microsoft.com/office/drawing/2014/main" id="{B045FEE1-A6AA-F4E1-B406-246C67C4E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642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7265001" y="248499"/>
            <a:ext cx="33169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" panose="02000503040000020004" pitchFamily="2" charset="0"/>
              </a:rPr>
              <a:t>Brubacher (2000)</a:t>
            </a:r>
          </a:p>
          <a:p>
            <a:pPr algn="ctr"/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" panose="02000503040000020004" pitchFamily="2" charset="0"/>
              </a:rPr>
              <a:t>Los principios educativos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062333" y="1180489"/>
            <a:ext cx="712966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>
                <a:latin typeface="Congenial" panose="02000503040000020004" pitchFamily="2" charset="0"/>
              </a:rPr>
              <a:t>Educación democrática: la educación debe concebirse ante todo como una gran actividad humana en y para la democracia, y en este sentido debe orientarse a la reconstrucción del orden social.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>
                <a:latin typeface="Congenial" panose="02000503040000020004" pitchFamily="2" charset="0"/>
              </a:rPr>
              <a:t>Educación científica: donde Dewey destaca el papel de la formación científica de los niños y jóvenes, así como la importancia de la experimentación por medio del método científico.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>
                <a:latin typeface="Congenial" panose="02000503040000020004" pitchFamily="2" charset="0"/>
              </a:rPr>
              <a:t>Educación pragmática: centrada en la experiencia como prueba del conocimiento mediante el hacer y experimentar en que participa el pensamiento de alto nivel, pero al mismo tiempo dando prioridad a la experiencia cotidiana en el hogar y la comunidad.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>
                <a:latin typeface="Congenial" panose="02000503040000020004" pitchFamily="2" charset="0"/>
              </a:rPr>
              <a:t>Educación progresiva: plantea que la experiencia educativa es una reconstrucción constante de lo que hace el niño a la luz de las experiencias que vive, y que, por ende, dicha reconstrucción es lo que permite al alumno progresar, avanzar en el conocimiento; esta idea inspiraría después otros principios educativos, como la noción del currículo en espiral.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285707" y="352537"/>
            <a:ext cx="33201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" panose="02000503040000020004" pitchFamily="2" charset="0"/>
              </a:rPr>
              <a:t>Dewey</a:t>
            </a:r>
          </a:p>
          <a:p>
            <a:pPr algn="ctr"/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" panose="02000503040000020004" pitchFamily="2" charset="0"/>
              </a:rPr>
              <a:t>Escuela fundamental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95880" y="1484998"/>
            <a:ext cx="459295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>
                <a:latin typeface="Congenial" panose="02000503040000020004" pitchFamily="2" charset="0"/>
              </a:rPr>
              <a:t>Las teorías psicológicas.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>
                <a:latin typeface="Congenial" panose="02000503040000020004" pitchFamily="2" charset="0"/>
              </a:rPr>
              <a:t>Los principios morales básicos de las actividades cooperativas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>
                <a:latin typeface="Congenial" panose="02000503040000020004" pitchFamily="2" charset="0"/>
              </a:rPr>
              <a:t>Las necesidades e intereses de los niños y jóvenes.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>
                <a:latin typeface="Congenial" panose="02000503040000020004" pitchFamily="2" charset="0"/>
              </a:rPr>
              <a:t>La aplicación del "método del problema" (lógico, ético y empírico).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>
                <a:latin typeface="Congenial" panose="02000503040000020004" pitchFamily="2" charset="0"/>
              </a:rPr>
              <a:t>La experiencia centrada en los ambientes físico y social.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>
                <a:latin typeface="Congenial" panose="02000503040000020004" pitchFamily="2" charset="0"/>
              </a:rPr>
              <a:t>El establecimiento del vínculo entre saber y saber hacer.</a:t>
            </a:r>
          </a:p>
        </p:txBody>
      </p:sp>
      <p:pic>
        <p:nvPicPr>
          <p:cNvPr id="6146" name="Picture 2" descr="Changing the way you learn | Slide Set">
            <a:extLst>
              <a:ext uri="{FF2B5EF4-FFF2-40B4-BE49-F238E27FC236}">
                <a16:creationId xmlns:a16="http://schemas.microsoft.com/office/drawing/2014/main" id="{03131336-40D0-4B03-3153-9FC6BB556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943" y="4357793"/>
            <a:ext cx="2288573" cy="225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897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ágenes de Fondos Creativos | Vectores, fotos de stock y PSD gratuitos">
            <a:extLst>
              <a:ext uri="{FF2B5EF4-FFF2-40B4-BE49-F238E27FC236}">
                <a16:creationId xmlns:a16="http://schemas.microsoft.com/office/drawing/2014/main" id="{8C49A9CC-E18B-D0B6-6B8D-91F29E416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642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717850" y="1543179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1600" dirty="0">
                <a:latin typeface="Congenial" panose="02000503040000020004" pitchFamily="2" charset="0"/>
              </a:rPr>
              <a:t>La conceptualización de una experiencia o situación problema.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1600" dirty="0">
                <a:latin typeface="Congenial" panose="02000503040000020004" pitchFamily="2" charset="0"/>
              </a:rPr>
              <a:t>Una fase reflexiva, en la que el aprendiz realiza importantes aprendizajes con apoyo en dicha reflexión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1600" dirty="0">
                <a:latin typeface="Congenial" panose="02000503040000020004" pitchFamily="2" charset="0"/>
              </a:rPr>
              <a:t>Una de prueba, en la que los aprendizajes recién logrados se integran en el marco conceptual del alumno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28502" y="393931"/>
            <a:ext cx="38619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" panose="02000503040000020004" pitchFamily="2" charset="0"/>
              </a:rPr>
              <a:t>Dewey </a:t>
            </a:r>
          </a:p>
          <a:p>
            <a:r>
              <a:rPr lang="es-MX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" panose="02000503040000020004" pitchFamily="2" charset="0"/>
              </a:rPr>
              <a:t>Aprendizaje experiencial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057271" y="366894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" panose="02000503040000020004" pitchFamily="2" charset="0"/>
              </a:rPr>
              <a:t>Las formas de acción que se derivan del proceso reflexivo de un docente se enfocan 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057271" y="4932931"/>
            <a:ext cx="7645940" cy="129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dirty="0">
                <a:solidFill>
                  <a:schemeClr val="tx1"/>
                </a:solidFill>
                <a:latin typeface="Congenial" panose="02000503040000020004" pitchFamily="2" charset="0"/>
              </a:rPr>
              <a:t>Selección: ¿Cuál  es la situación del problema?</a:t>
            </a:r>
          </a:p>
          <a:p>
            <a:r>
              <a:rPr lang="es-MX" sz="1600" dirty="0">
                <a:solidFill>
                  <a:schemeClr val="tx1"/>
                </a:solidFill>
                <a:latin typeface="Congenial" panose="02000503040000020004" pitchFamily="2" charset="0"/>
              </a:rPr>
              <a:t>Descripción: ¿Qué hago?</a:t>
            </a:r>
          </a:p>
          <a:p>
            <a:r>
              <a:rPr lang="es-MX" sz="1600" dirty="0">
                <a:solidFill>
                  <a:schemeClr val="tx1"/>
                </a:solidFill>
                <a:latin typeface="Congenial" panose="02000503040000020004" pitchFamily="2" charset="0"/>
              </a:rPr>
              <a:t>Análisis ¡que significa esto?</a:t>
            </a:r>
          </a:p>
          <a:p>
            <a:r>
              <a:rPr lang="es-MX" sz="1600" dirty="0">
                <a:solidFill>
                  <a:schemeClr val="tx1"/>
                </a:solidFill>
                <a:latin typeface="Congenial" panose="02000503040000020004" pitchFamily="2" charset="0"/>
              </a:rPr>
              <a:t>Valoración: ¿Qué consecuencia o efecto ha tenido mi actuación?</a:t>
            </a:r>
          </a:p>
          <a:p>
            <a:r>
              <a:rPr lang="es-MX" sz="1600" dirty="0">
                <a:solidFill>
                  <a:schemeClr val="tx1"/>
                </a:solidFill>
                <a:latin typeface="Congenial" panose="02000503040000020004" pitchFamily="2" charset="0"/>
              </a:rPr>
              <a:t>Reconstrucción: ¿cómo podía hacer las cosas de manera diferente?</a:t>
            </a:r>
          </a:p>
          <a:p>
            <a:r>
              <a:rPr lang="es-MX" sz="1600" dirty="0">
                <a:solidFill>
                  <a:schemeClr val="tx1"/>
                </a:solidFill>
                <a:latin typeface="Congenial" panose="02000503040000020004" pitchFamily="2" charset="0"/>
              </a:rPr>
              <a:t> </a:t>
            </a:r>
          </a:p>
          <a:p>
            <a:endParaRPr lang="es-MX" sz="1600" dirty="0">
              <a:solidFill>
                <a:schemeClr val="tx1"/>
              </a:solidFill>
              <a:latin typeface="Congenial" panose="02000503040000020004" pitchFamily="2" charset="0"/>
            </a:endParaRPr>
          </a:p>
        </p:txBody>
      </p:sp>
      <p:pic>
        <p:nvPicPr>
          <p:cNvPr id="5122" name="Picture 2" descr="Paradigma de la educación del siglo XXI - Escolar - ABC Color">
            <a:extLst>
              <a:ext uri="{FF2B5EF4-FFF2-40B4-BE49-F238E27FC236}">
                <a16:creationId xmlns:a16="http://schemas.microsoft.com/office/drawing/2014/main" id="{1FD34A8E-9605-D92B-F37D-6EFF75A6E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271" y="620889"/>
            <a:ext cx="4776971" cy="277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istema educativo | Mind Map">
            <a:extLst>
              <a:ext uri="{FF2B5EF4-FFF2-40B4-BE49-F238E27FC236}">
                <a16:creationId xmlns:a16="http://schemas.microsoft.com/office/drawing/2014/main" id="{C5FA8CE8-F0F3-2C92-0962-27CD3E98B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68" y="3301915"/>
            <a:ext cx="3935896" cy="270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959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ágenes de Fondos Creativos | Vectores, fotos de stock y PSD gratuitos">
            <a:extLst>
              <a:ext uri="{FF2B5EF4-FFF2-40B4-BE49-F238E27FC236}">
                <a16:creationId xmlns:a16="http://schemas.microsoft.com/office/drawing/2014/main" id="{E8926208-9BA3-898E-FE20-A8C0A2E5C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642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094923" y="870688"/>
            <a:ext cx="34203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ngenial" panose="02000503040000020004" pitchFamily="2" charset="0"/>
              </a:rPr>
              <a:t>Capitulo  II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19287" y="2078550"/>
            <a:ext cx="1195342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" panose="02000503040000020004" pitchFamily="2" charset="0"/>
              </a:rPr>
              <a:t>LA CONDUCCION DE LA ENSEÑANZA MEDIANTE PORYECTOS SITUADOS </a:t>
            </a:r>
          </a:p>
        </p:txBody>
      </p:sp>
    </p:spTree>
    <p:extLst>
      <p:ext uri="{BB962C8B-B14F-4D97-AF65-F5344CB8AC3E}">
        <p14:creationId xmlns:p14="http://schemas.microsoft.com/office/powerpoint/2010/main" val="4156638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Imágenes de Fondos Creativos | Vectores, fotos de stock y PSD gratuitos">
            <a:extLst>
              <a:ext uri="{FF2B5EF4-FFF2-40B4-BE49-F238E27FC236}">
                <a16:creationId xmlns:a16="http://schemas.microsoft.com/office/drawing/2014/main" id="{AC450442-4226-749C-068B-4B58A1DED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642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102C63A-3ED7-AC0B-F2EC-DCF835DC11AD}"/>
              </a:ext>
            </a:extLst>
          </p:cNvPr>
          <p:cNvSpPr txBox="1"/>
          <p:nvPr/>
        </p:nvSpPr>
        <p:spPr>
          <a:xfrm>
            <a:off x="952967" y="2567941"/>
            <a:ext cx="60936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Congenial" panose="02000503040000020004" pitchFamily="2" charset="0"/>
              </a:rPr>
              <a:t>El aprendizaje por medio de proyectos es un aprendizaje eminentemente experiencial, pues se aprende al hacer y al reflexionar sobre lo que se hace en contextos de prácticas situadas y auténticas.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16492A2-FD2A-9033-919C-52C25F6CB95E}"/>
              </a:ext>
            </a:extLst>
          </p:cNvPr>
          <p:cNvSpPr txBox="1"/>
          <p:nvPr/>
        </p:nvSpPr>
        <p:spPr>
          <a:xfrm>
            <a:off x="7407965" y="3610641"/>
            <a:ext cx="429370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Congenial" panose="02000503040000020004" pitchFamily="2" charset="0"/>
              </a:rPr>
              <a:t>Autores consideran el enfoque o método de proyectos uno de los más, representativos de las perspectivas experiencial</a:t>
            </a:r>
          </a:p>
          <a:p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F748C43-4650-3BD8-E01F-3C7987D48713}"/>
              </a:ext>
            </a:extLst>
          </p:cNvPr>
          <p:cNvSpPr txBox="1"/>
          <p:nvPr/>
        </p:nvSpPr>
        <p:spPr>
          <a:xfrm>
            <a:off x="798635" y="662036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ngenial" panose="02000503040000020004" pitchFamily="2" charset="0"/>
              </a:rPr>
              <a:t>ORÍGENES Y SUPUESTOS EDUCATIVOS DEI. ENFOQUE DE PROYECTOS</a:t>
            </a:r>
          </a:p>
        </p:txBody>
      </p:sp>
      <p:sp>
        <p:nvSpPr>
          <p:cNvPr id="12" name="Flecha: curvada hacia arriba 11">
            <a:extLst>
              <a:ext uri="{FF2B5EF4-FFF2-40B4-BE49-F238E27FC236}">
                <a16:creationId xmlns:a16="http://schemas.microsoft.com/office/drawing/2014/main" id="{85406EB3-FC3B-8624-5878-48533D6C4DE2}"/>
              </a:ext>
            </a:extLst>
          </p:cNvPr>
          <p:cNvSpPr/>
          <p:nvPr/>
        </p:nvSpPr>
        <p:spPr>
          <a:xfrm rot="12491590">
            <a:off x="6876974" y="1191306"/>
            <a:ext cx="2866319" cy="1298353"/>
          </a:xfrm>
          <a:prstGeom prst="curvedUpArrow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CFF8CA3-0CC2-5EE0-6C07-B2819BE24F3E}"/>
              </a:ext>
            </a:extLst>
          </p:cNvPr>
          <p:cNvSpPr txBox="1"/>
          <p:nvPr/>
        </p:nvSpPr>
        <p:spPr>
          <a:xfrm>
            <a:off x="3193773" y="4567461"/>
            <a:ext cx="38551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Congenial" panose="02000503040000020004" pitchFamily="2" charset="0"/>
              </a:rPr>
              <a:t>Métodos educativos implementan metodologías que permitan generar dinámicas de cooperación</a:t>
            </a:r>
          </a:p>
        </p:txBody>
      </p:sp>
      <p:pic>
        <p:nvPicPr>
          <p:cNvPr id="4100" name="Picture 4" descr="abril 10, 2016 – Blog De Educacion inicial">
            <a:extLst>
              <a:ext uri="{FF2B5EF4-FFF2-40B4-BE49-F238E27FC236}">
                <a16:creationId xmlns:a16="http://schemas.microsoft.com/office/drawing/2014/main" id="{D434EE8E-4195-C202-C491-1A683F870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817" y="399596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4 actividades de trabajo en equipo para su empresa | Pymas">
            <a:extLst>
              <a:ext uri="{FF2B5EF4-FFF2-40B4-BE49-F238E27FC236}">
                <a16:creationId xmlns:a16="http://schemas.microsoft.com/office/drawing/2014/main" id="{6F069FD9-C461-E78F-7B95-AEFF11C67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1379" y="3868769"/>
            <a:ext cx="496459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eKanel">
            <a:extLst>
              <a:ext uri="{FF2B5EF4-FFF2-40B4-BE49-F238E27FC236}">
                <a16:creationId xmlns:a16="http://schemas.microsoft.com/office/drawing/2014/main" id="{8F174E01-1BF7-5C26-81BC-782E11E4F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817" y="4704726"/>
            <a:ext cx="1799397" cy="180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42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Imágenes de Fondos Creativos | Vectores, fotos de stock y PSD gratuitos">
            <a:extLst>
              <a:ext uri="{FF2B5EF4-FFF2-40B4-BE49-F238E27FC236}">
                <a16:creationId xmlns:a16="http://schemas.microsoft.com/office/drawing/2014/main" id="{872C7FDB-3492-8B28-887E-ABC6EC334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642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1C3C5F1-C74F-74FF-053A-25FB178ADA7D}"/>
              </a:ext>
            </a:extLst>
          </p:cNvPr>
          <p:cNvSpPr txBox="1"/>
          <p:nvPr/>
        </p:nvSpPr>
        <p:spPr>
          <a:xfrm>
            <a:off x="734622" y="1247123"/>
            <a:ext cx="412142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latin typeface="Congenial" panose="02000503040000020004" pitchFamily="2" charset="0"/>
              </a:rPr>
              <a:t>Según Dewey (1938/2000)</a:t>
            </a:r>
          </a:p>
          <a:p>
            <a:r>
              <a:rPr lang="es-MX" sz="1600" dirty="0">
                <a:latin typeface="Congenial" panose="02000503040000020004" pitchFamily="2" charset="0"/>
              </a:rPr>
              <a:t>El currículo debe ofrecer al alumno situaciones que lo conduzcan a un crecimiento continuo, gracias a la interacción entre el entorno físico y social con las necesidades, intereses, experiencias y conocimientos previos del alumnos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8BD67DC-85BA-8421-82CD-E8E2142B9873}"/>
              </a:ext>
            </a:extLst>
          </p:cNvPr>
          <p:cNvSpPr txBox="1"/>
          <p:nvPr/>
        </p:nvSpPr>
        <p:spPr>
          <a:xfrm>
            <a:off x="887895" y="4701741"/>
            <a:ext cx="22793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latin typeface="Congenial" panose="02000503040000020004" pitchFamily="2" charset="0"/>
              </a:rPr>
              <a:t>El término "proyecto", lo relaciona con otros términos, como" acto propositivo" que ocurre en un entorno social determinado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5C767E0-0858-A7F0-DF0E-97A07B27F539}"/>
              </a:ext>
            </a:extLst>
          </p:cNvPr>
          <p:cNvSpPr txBox="1"/>
          <p:nvPr/>
        </p:nvSpPr>
        <p:spPr>
          <a:xfrm>
            <a:off x="8196571" y="4475078"/>
            <a:ext cx="367064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latin typeface="Congenial" panose="02000503040000020004" pitchFamily="2" charset="0"/>
              </a:rPr>
              <a:t>Consideraba que por medio de un proyecto o actividad involucra a la persona que aprende es posible articular una enseñanza acorde a las leyes del aprendizaje, las cualidades éticas de la conducta, las actitudes individuales del alumno y la situación social en que vive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5FC871E-A5B0-83C2-D1E5-241EC1B93040}"/>
              </a:ext>
            </a:extLst>
          </p:cNvPr>
          <p:cNvSpPr txBox="1"/>
          <p:nvPr/>
        </p:nvSpPr>
        <p:spPr>
          <a:xfrm>
            <a:off x="6970643" y="1880187"/>
            <a:ext cx="306125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latin typeface="Congenial" panose="02000503040000020004" pitchFamily="2" charset="0"/>
              </a:rPr>
              <a:t>Posner(2004</a:t>
            </a:r>
          </a:p>
          <a:p>
            <a:r>
              <a:rPr lang="es-MX" sz="1600" dirty="0">
                <a:latin typeface="Congenial" panose="02000503040000020004" pitchFamily="2" charset="0"/>
              </a:rPr>
              <a:t>Le trabajo en proyectos, constituyen los elementos organizadores del currículo </a:t>
            </a:r>
          </a:p>
        </p:txBody>
      </p:sp>
      <p:pic>
        <p:nvPicPr>
          <p:cNvPr id="1028" name="Picture 4" descr="Posner's Tyranny of Expertise">
            <a:extLst>
              <a:ext uri="{FF2B5EF4-FFF2-40B4-BE49-F238E27FC236}">
                <a16:creationId xmlns:a16="http://schemas.microsoft.com/office/drawing/2014/main" id="{3F701AA0-FF29-CD99-C846-015B43E37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624" y="276393"/>
            <a:ext cx="189547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ografia de John Dewey">
            <a:extLst>
              <a:ext uri="{FF2B5EF4-FFF2-40B4-BE49-F238E27FC236}">
                <a16:creationId xmlns:a16="http://schemas.microsoft.com/office/drawing/2014/main" id="{DD17DE6B-660B-E4A0-507D-23B83B00F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432" y="328078"/>
            <a:ext cx="1965254" cy="183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lecha: a la izquierda y derecha 11">
            <a:extLst>
              <a:ext uri="{FF2B5EF4-FFF2-40B4-BE49-F238E27FC236}">
                <a16:creationId xmlns:a16="http://schemas.microsoft.com/office/drawing/2014/main" id="{B1760C4B-0083-3A1B-8B5A-1251651735F8}"/>
              </a:ext>
            </a:extLst>
          </p:cNvPr>
          <p:cNvSpPr/>
          <p:nvPr/>
        </p:nvSpPr>
        <p:spPr>
          <a:xfrm>
            <a:off x="3389243" y="5148829"/>
            <a:ext cx="4499112" cy="1302027"/>
          </a:xfrm>
          <a:prstGeom prst="leftRight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" panose="02000503040000020004" pitchFamily="2" charset="0"/>
              </a:rPr>
              <a:t>Kilpatrick (1918</a:t>
            </a:r>
            <a:r>
              <a:rPr lang="es-MX" dirty="0">
                <a:latin typeface="Congenial" panose="02000503040000020004" pitchFamily="2" charset="0"/>
              </a:rPr>
              <a:t>)</a:t>
            </a:r>
          </a:p>
        </p:txBody>
      </p:sp>
      <p:pic>
        <p:nvPicPr>
          <p:cNvPr id="16" name="Picture 2" descr="William Heard Kilpatrick | History - Quizizz">
            <a:extLst>
              <a:ext uri="{FF2B5EF4-FFF2-40B4-BE49-F238E27FC236}">
                <a16:creationId xmlns:a16="http://schemas.microsoft.com/office/drawing/2014/main" id="{A0559E4C-6E7D-4E76-B70C-ADDEE9236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971" y="3241714"/>
            <a:ext cx="21621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lecha: doblada 12">
            <a:extLst>
              <a:ext uri="{FF2B5EF4-FFF2-40B4-BE49-F238E27FC236}">
                <a16:creationId xmlns:a16="http://schemas.microsoft.com/office/drawing/2014/main" id="{A6E82DAE-6634-DD20-3F8F-AAE708D672FB}"/>
              </a:ext>
            </a:extLst>
          </p:cNvPr>
          <p:cNvSpPr/>
          <p:nvPr/>
        </p:nvSpPr>
        <p:spPr>
          <a:xfrm>
            <a:off x="8099248" y="866666"/>
            <a:ext cx="1033671" cy="919045"/>
          </a:xfrm>
          <a:prstGeom prst="bent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>
              <a:solidFill>
                <a:schemeClr val="tx1"/>
              </a:solidFill>
              <a:latin typeface="Congenial" panose="02000503040000020004" pitchFamily="2" charset="0"/>
            </a:endParaRPr>
          </a:p>
        </p:txBody>
      </p:sp>
      <p:sp>
        <p:nvSpPr>
          <p:cNvPr id="18" name="Flecha: doblada 17">
            <a:extLst>
              <a:ext uri="{FF2B5EF4-FFF2-40B4-BE49-F238E27FC236}">
                <a16:creationId xmlns:a16="http://schemas.microsoft.com/office/drawing/2014/main" id="{6A1F1E8C-015A-79E3-1A96-0F94F8276A6B}"/>
              </a:ext>
            </a:extLst>
          </p:cNvPr>
          <p:cNvSpPr/>
          <p:nvPr/>
        </p:nvSpPr>
        <p:spPr>
          <a:xfrm>
            <a:off x="3462701" y="561411"/>
            <a:ext cx="791247" cy="877199"/>
          </a:xfrm>
          <a:prstGeom prst="bent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>
              <a:solidFill>
                <a:schemeClr val="tx1"/>
              </a:solidFill>
              <a:latin typeface="Congenial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736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ágenes de Fondos Creativos | Vectores, fotos de stock y PSD gratuitos">
            <a:extLst>
              <a:ext uri="{FF2B5EF4-FFF2-40B4-BE49-F238E27FC236}">
                <a16:creationId xmlns:a16="http://schemas.microsoft.com/office/drawing/2014/main" id="{7D94BED7-45CD-4502-0745-710A1ACCD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642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07E5AF8-CFD6-2F34-30A1-082036AE682C}"/>
              </a:ext>
            </a:extLst>
          </p:cNvPr>
          <p:cNvSpPr txBox="1"/>
          <p:nvPr/>
        </p:nvSpPr>
        <p:spPr>
          <a:xfrm>
            <a:off x="1233920" y="2405993"/>
            <a:ext cx="557916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s-MX" sz="1600" dirty="0">
                <a:latin typeface="Congenial" panose="02000503040000020004" pitchFamily="2" charset="0"/>
              </a:rPr>
              <a:t>Las experiencias en que el propósito dominante es hacer o efectuar algo, dar cuerpo a una idea o aspiración en una forma material.</a:t>
            </a:r>
          </a:p>
          <a:p>
            <a:pPr marL="342900" indent="-342900" algn="just">
              <a:buAutoNum type="arabicPeriod"/>
            </a:pPr>
            <a:r>
              <a:rPr lang="es-MX" sz="1600" dirty="0">
                <a:latin typeface="Congenial" panose="02000503040000020004" pitchFamily="2" charset="0"/>
              </a:rPr>
              <a:t>El proyecto consiste en la apropiación impositiva y placentera de una experiencia.</a:t>
            </a:r>
          </a:p>
          <a:p>
            <a:pPr marL="342900" indent="-342900" algn="just">
              <a:buAutoNum type="arabicPeriod"/>
            </a:pPr>
            <a:r>
              <a:rPr lang="es-MX" sz="1600" dirty="0">
                <a:latin typeface="Congenial" panose="02000503040000020004" pitchFamily="2" charset="0"/>
              </a:rPr>
              <a:t>El propósito dominante en la experiencia es resolver un problema, desentrañar un acertijo o una dificultad intelectual.</a:t>
            </a:r>
          </a:p>
          <a:p>
            <a:pPr marL="342900" indent="-342900" algn="just">
              <a:buAutoNum type="arabicPeriod"/>
            </a:pPr>
            <a:r>
              <a:rPr lang="es-MX" sz="1600" dirty="0">
                <a:latin typeface="Congenial" panose="02000503040000020004" pitchFamily="2" charset="0"/>
              </a:rPr>
              <a:t>Experiencias muy variadas en las que el propósito es adquirir un determinado grado de conocimiento o habilidad al cual la persona que aprende aspira en un punto específico de su educación.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FC8D8D9-5AB0-94C4-62EE-533F38075E97}"/>
              </a:ext>
            </a:extLst>
          </p:cNvPr>
          <p:cNvSpPr txBox="1"/>
          <p:nvPr/>
        </p:nvSpPr>
        <p:spPr>
          <a:xfrm>
            <a:off x="4746895" y="1091832"/>
            <a:ext cx="4363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ngenial" panose="02000503040000020004" pitchFamily="2" charset="0"/>
              </a:rPr>
              <a:t>Tipos de proyectos </a:t>
            </a:r>
          </a:p>
        </p:txBody>
      </p:sp>
      <p:pic>
        <p:nvPicPr>
          <p:cNvPr id="2050" name="Picture 2" descr="Importancia de la exploración y comprensión del mundo natural y social en  educación preescolar.">
            <a:extLst>
              <a:ext uri="{FF2B5EF4-FFF2-40B4-BE49-F238E27FC236}">
                <a16:creationId xmlns:a16="http://schemas.microsoft.com/office/drawing/2014/main" id="{5174906E-3C2F-658D-769F-D25877EA3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921" y="450084"/>
            <a:ext cx="3131248" cy="174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l Universal | Lista de útiles">
            <a:extLst>
              <a:ext uri="{FF2B5EF4-FFF2-40B4-BE49-F238E27FC236}">
                <a16:creationId xmlns:a16="http://schemas.microsoft.com/office/drawing/2014/main" id="{2C97B43D-DD6F-0EB2-8E02-4B9B70770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189" y="3117160"/>
            <a:ext cx="4076700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693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1019</Words>
  <Application>Microsoft Office PowerPoint</Application>
  <PresentationFormat>Panorámica</PresentationFormat>
  <Paragraphs>77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Amasis MT Pro</vt:lpstr>
      <vt:lpstr>Arial</vt:lpstr>
      <vt:lpstr>Bahnschrift SemiLight SemiConde</vt:lpstr>
      <vt:lpstr>Calibri</vt:lpstr>
      <vt:lpstr>Calibri Light</vt:lpstr>
      <vt:lpstr>Congenial</vt:lpstr>
      <vt:lpstr>Wingdings</vt:lpstr>
      <vt:lpstr>Tema de Office</vt:lpstr>
      <vt:lpstr>Tema:  Enseñanza situada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Enseñanza situada</dc:title>
  <dc:creator>enep</dc:creator>
  <cp:lastModifiedBy>ANA MARIA SALAS FLORES</cp:lastModifiedBy>
  <cp:revision>5</cp:revision>
  <dcterms:created xsi:type="dcterms:W3CDTF">2022-06-10T14:52:53Z</dcterms:created>
  <dcterms:modified xsi:type="dcterms:W3CDTF">2022-06-10T22:48:32Z</dcterms:modified>
</cp:coreProperties>
</file>