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0"/>
    <p:sldId id="257" r:id="rId21"/>
    <p:sldId id="258" r:id="rId22"/>
    <p:sldId id="259" r:id="rId23"/>
    <p:sldId id="260" r:id="rId24"/>
    <p:sldId id="261" r:id="rId25"/>
    <p:sldId id="262" r:id="rId26"/>
    <p:sldId id="263" r:id="rId27"/>
  </p:sldIdLst>
  <p:sldSz cx="9753600" cy="73152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Open Sans" charset="1" panose="020B0606030504020204"/>
      <p:regular r:id="rId10"/>
    </p:embeddedFont>
    <p:embeddedFont>
      <p:font typeface="Open Sans Bold" charset="1" panose="020B0806030504020204"/>
      <p:regular r:id="rId11"/>
    </p:embeddedFont>
    <p:embeddedFont>
      <p:font typeface="Open Sans Italics" charset="1" panose="020B0606030504020204"/>
      <p:regular r:id="rId12"/>
    </p:embeddedFont>
    <p:embeddedFont>
      <p:font typeface="Open Sans Bold Italics" charset="1" panose="020B0806030504020204"/>
      <p:regular r:id="rId13"/>
    </p:embeddedFont>
    <p:embeddedFont>
      <p:font typeface="Poppins" charset="1" panose="00000500000000000000"/>
      <p:regular r:id="rId14"/>
    </p:embeddedFont>
    <p:embeddedFont>
      <p:font typeface="Poppins Bold" charset="1" panose="00000800000000000000"/>
      <p:regular r:id="rId15"/>
    </p:embeddedFont>
    <p:embeddedFont>
      <p:font typeface="Poppins Italics" charset="1" panose="00000500000000000000"/>
      <p:regular r:id="rId16"/>
    </p:embeddedFont>
    <p:embeddedFont>
      <p:font typeface="Poppins Bold Italics" charset="1" panose="00000800000000000000"/>
      <p:regular r:id="rId17"/>
    </p:embeddedFont>
    <p:embeddedFont>
      <p:font typeface="Childos Arabic SemiBold" charset="1" panose="00000700000000000000"/>
      <p:regular r:id="rId18"/>
    </p:embeddedFont>
    <p:embeddedFont>
      <p:font typeface="Boulder" charset="1" panose="0000000000000000000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slides/slide1.xml" Type="http://schemas.openxmlformats.org/officeDocument/2006/relationships/slide"/><Relationship Id="rId21" Target="slides/slide2.xml" Type="http://schemas.openxmlformats.org/officeDocument/2006/relationships/slide"/><Relationship Id="rId22" Target="slides/slide3.xml" Type="http://schemas.openxmlformats.org/officeDocument/2006/relationships/slide"/><Relationship Id="rId23" Target="slides/slide4.xml" Type="http://schemas.openxmlformats.org/officeDocument/2006/relationships/slide"/><Relationship Id="rId24" Target="slides/slide5.xml" Type="http://schemas.openxmlformats.org/officeDocument/2006/relationships/slide"/><Relationship Id="rId25" Target="slides/slide6.xml" Type="http://schemas.openxmlformats.org/officeDocument/2006/relationships/slide"/><Relationship Id="rId26" Target="slides/slide7.xml" Type="http://schemas.openxmlformats.org/officeDocument/2006/relationships/slide"/><Relationship Id="rId27" Target="slides/slide8.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1.png" Type="http://schemas.openxmlformats.org/officeDocument/2006/relationships/image"/></Relationships>
</file>

<file path=ppt/slides/slide1.xml><?xml version="1.0" encoding="utf-8"?>
<p:sld xmlns:p="http://schemas.openxmlformats.org/presentationml/2006/main" xmlns:a="http://schemas.openxmlformats.org/drawingml/2006/main">
  <p:cSld>
    <p:bg>
      <p:bgPr>
        <a:solidFill>
          <a:srgbClr val="FAFAFA"/>
        </a:solidFill>
      </p:bgPr>
    </p:bg>
    <p:spTree>
      <p:nvGrpSpPr>
        <p:cNvPr id="1" name=""/>
        <p:cNvGrpSpPr/>
        <p:nvPr/>
      </p:nvGrpSpPr>
      <p:grpSpPr>
        <a:xfrm>
          <a:off x="0" y="0"/>
          <a:ext cx="0" cy="0"/>
          <a:chOff x="0" y="0"/>
          <a:chExt cx="0" cy="0"/>
        </a:xfrm>
      </p:grpSpPr>
      <p:grpSp>
        <p:nvGrpSpPr>
          <p:cNvPr name="Group 2" id="2"/>
          <p:cNvGrpSpPr/>
          <p:nvPr/>
        </p:nvGrpSpPr>
        <p:grpSpPr>
          <a:xfrm rot="-10800000">
            <a:off x="7290777" y="4487"/>
            <a:ext cx="2453680" cy="470577"/>
            <a:chOff x="0" y="0"/>
            <a:chExt cx="6350000" cy="1217828"/>
          </a:xfrm>
        </p:grpSpPr>
        <p:sp>
          <p:nvSpPr>
            <p:cNvPr name="Freeform 3" id="3"/>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FAE387"/>
            </a:solidFill>
          </p:spPr>
        </p:sp>
      </p:grpSp>
      <p:grpSp>
        <p:nvGrpSpPr>
          <p:cNvPr name="Group 4" id="4"/>
          <p:cNvGrpSpPr/>
          <p:nvPr/>
        </p:nvGrpSpPr>
        <p:grpSpPr>
          <a:xfrm rot="0">
            <a:off x="128224" y="6844623"/>
            <a:ext cx="2453680" cy="470577"/>
            <a:chOff x="0" y="0"/>
            <a:chExt cx="6350000" cy="1217828"/>
          </a:xfrm>
        </p:grpSpPr>
        <p:sp>
          <p:nvSpPr>
            <p:cNvPr name="Freeform 5" id="5"/>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FFC1DE"/>
            </a:solidFill>
          </p:spPr>
        </p:sp>
      </p:grpSp>
      <p:grpSp>
        <p:nvGrpSpPr>
          <p:cNvPr name="Group 6" id="6"/>
          <p:cNvGrpSpPr/>
          <p:nvPr/>
        </p:nvGrpSpPr>
        <p:grpSpPr>
          <a:xfrm rot="-10800000">
            <a:off x="2453680" y="23530"/>
            <a:ext cx="2453680" cy="470577"/>
            <a:chOff x="0" y="0"/>
            <a:chExt cx="6350000" cy="1217828"/>
          </a:xfrm>
        </p:grpSpPr>
        <p:sp>
          <p:nvSpPr>
            <p:cNvPr name="Freeform 7" id="7"/>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FAE387"/>
            </a:solidFill>
          </p:spPr>
        </p:sp>
      </p:grpSp>
      <p:grpSp>
        <p:nvGrpSpPr>
          <p:cNvPr name="Group 8" id="8"/>
          <p:cNvGrpSpPr/>
          <p:nvPr/>
        </p:nvGrpSpPr>
        <p:grpSpPr>
          <a:xfrm rot="-10800000">
            <a:off x="4907360" y="0"/>
            <a:ext cx="2453680" cy="470577"/>
            <a:chOff x="0" y="0"/>
            <a:chExt cx="6350000" cy="1217828"/>
          </a:xfrm>
        </p:grpSpPr>
        <p:sp>
          <p:nvSpPr>
            <p:cNvPr name="Freeform 9" id="9"/>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FAE387"/>
            </a:solidFill>
          </p:spPr>
        </p:sp>
      </p:grpSp>
      <p:grpSp>
        <p:nvGrpSpPr>
          <p:cNvPr name="Group 10" id="10"/>
          <p:cNvGrpSpPr/>
          <p:nvPr/>
        </p:nvGrpSpPr>
        <p:grpSpPr>
          <a:xfrm rot="-10800000">
            <a:off x="0" y="23530"/>
            <a:ext cx="2453680" cy="470577"/>
            <a:chOff x="0" y="0"/>
            <a:chExt cx="6350000" cy="1217828"/>
          </a:xfrm>
        </p:grpSpPr>
        <p:sp>
          <p:nvSpPr>
            <p:cNvPr name="Freeform 11" id="11"/>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FAE387"/>
            </a:solidFill>
          </p:spPr>
        </p:sp>
      </p:grpSp>
      <p:grpSp>
        <p:nvGrpSpPr>
          <p:cNvPr name="Group 12" id="12"/>
          <p:cNvGrpSpPr/>
          <p:nvPr/>
        </p:nvGrpSpPr>
        <p:grpSpPr>
          <a:xfrm rot="0">
            <a:off x="7489264" y="6824333"/>
            <a:ext cx="2453680" cy="470577"/>
            <a:chOff x="0" y="0"/>
            <a:chExt cx="6350000" cy="1217828"/>
          </a:xfrm>
        </p:grpSpPr>
        <p:sp>
          <p:nvSpPr>
            <p:cNvPr name="Freeform 13" id="13"/>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FFC1DE"/>
            </a:solidFill>
          </p:spPr>
        </p:sp>
      </p:grpSp>
      <p:grpSp>
        <p:nvGrpSpPr>
          <p:cNvPr name="Group 14" id="14"/>
          <p:cNvGrpSpPr/>
          <p:nvPr/>
        </p:nvGrpSpPr>
        <p:grpSpPr>
          <a:xfrm rot="0">
            <a:off x="5035584" y="6824333"/>
            <a:ext cx="2453680" cy="470577"/>
            <a:chOff x="0" y="0"/>
            <a:chExt cx="6350000" cy="1217828"/>
          </a:xfrm>
        </p:grpSpPr>
        <p:sp>
          <p:nvSpPr>
            <p:cNvPr name="Freeform 15" id="15"/>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FFC1DE"/>
            </a:solidFill>
          </p:spPr>
        </p:sp>
      </p:grpSp>
      <p:grpSp>
        <p:nvGrpSpPr>
          <p:cNvPr name="Group 16" id="16"/>
          <p:cNvGrpSpPr/>
          <p:nvPr/>
        </p:nvGrpSpPr>
        <p:grpSpPr>
          <a:xfrm rot="0">
            <a:off x="571500" y="7294910"/>
            <a:ext cx="2453680" cy="470577"/>
            <a:chOff x="0" y="0"/>
            <a:chExt cx="6350000" cy="1217828"/>
          </a:xfrm>
        </p:grpSpPr>
        <p:sp>
          <p:nvSpPr>
            <p:cNvPr name="Freeform 17" id="17"/>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FFC1DE"/>
            </a:solidFill>
          </p:spPr>
        </p:sp>
      </p:grpSp>
      <p:grpSp>
        <p:nvGrpSpPr>
          <p:cNvPr name="Group 18" id="18"/>
          <p:cNvGrpSpPr/>
          <p:nvPr/>
        </p:nvGrpSpPr>
        <p:grpSpPr>
          <a:xfrm rot="0">
            <a:off x="2581904" y="6844623"/>
            <a:ext cx="2453680" cy="470577"/>
            <a:chOff x="0" y="0"/>
            <a:chExt cx="6350000" cy="1217828"/>
          </a:xfrm>
        </p:grpSpPr>
        <p:sp>
          <p:nvSpPr>
            <p:cNvPr name="Freeform 19" id="19"/>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FFC1DE"/>
            </a:solidFill>
          </p:spPr>
        </p:sp>
      </p:grpSp>
      <p:grpSp>
        <p:nvGrpSpPr>
          <p:cNvPr name="Group 20" id="20"/>
          <p:cNvGrpSpPr/>
          <p:nvPr/>
        </p:nvGrpSpPr>
        <p:grpSpPr>
          <a:xfrm rot="0">
            <a:off x="-2325456" y="6844623"/>
            <a:ext cx="2453680" cy="470577"/>
            <a:chOff x="0" y="0"/>
            <a:chExt cx="6350000" cy="1217828"/>
          </a:xfrm>
        </p:grpSpPr>
        <p:sp>
          <p:nvSpPr>
            <p:cNvPr name="Freeform 21" id="21"/>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FFC1DE"/>
            </a:solidFill>
          </p:spPr>
        </p:sp>
      </p:grpSp>
      <p:sp>
        <p:nvSpPr>
          <p:cNvPr name="TextBox 22" id="22"/>
          <p:cNvSpPr txBox="true"/>
          <p:nvPr/>
        </p:nvSpPr>
        <p:spPr>
          <a:xfrm rot="0">
            <a:off x="536359" y="607695"/>
            <a:ext cx="8998449" cy="6260493"/>
          </a:xfrm>
          <a:prstGeom prst="rect">
            <a:avLst/>
          </a:prstGeom>
        </p:spPr>
        <p:txBody>
          <a:bodyPr anchor="t" rtlCol="false" tIns="0" lIns="0" bIns="0" rIns="0">
            <a:spAutoFit/>
          </a:bodyPr>
          <a:lstStyle/>
          <a:p>
            <a:pPr algn="ctr">
              <a:lnSpc>
                <a:spcPts val="8258"/>
              </a:lnSpc>
            </a:pPr>
            <a:r>
              <a:rPr lang="en-US" sz="5898">
                <a:solidFill>
                  <a:srgbClr val="A6B6FF"/>
                </a:solidFill>
                <a:latin typeface="Boulder Bold"/>
              </a:rPr>
              <a:t>CAPITULO 1</a:t>
            </a:r>
          </a:p>
          <a:p>
            <a:pPr algn="ctr">
              <a:lnSpc>
                <a:spcPts val="8258"/>
              </a:lnSpc>
            </a:pPr>
            <a:r>
              <a:rPr lang="en-US" sz="5898">
                <a:solidFill>
                  <a:srgbClr val="A6B6FF"/>
                </a:solidFill>
                <a:latin typeface="Boulder Bold"/>
              </a:rPr>
              <a:t>Principios educativos de las perspectivas experiencial, reflexiva y situada</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AFAFA"/>
        </a:solidFill>
      </p:bgPr>
    </p:bg>
    <p:spTree>
      <p:nvGrpSpPr>
        <p:cNvPr id="1" name=""/>
        <p:cNvGrpSpPr/>
        <p:nvPr/>
      </p:nvGrpSpPr>
      <p:grpSpPr>
        <a:xfrm>
          <a:off x="0" y="0"/>
          <a:ext cx="0" cy="0"/>
          <a:chOff x="0" y="0"/>
          <a:chExt cx="0" cy="0"/>
        </a:xfrm>
      </p:grpSpPr>
      <p:grpSp>
        <p:nvGrpSpPr>
          <p:cNvPr name="Group 2" id="2"/>
          <p:cNvGrpSpPr/>
          <p:nvPr/>
        </p:nvGrpSpPr>
        <p:grpSpPr>
          <a:xfrm rot="0">
            <a:off x="-185828" y="625596"/>
            <a:ext cx="10927382" cy="7291670"/>
            <a:chOff x="0" y="0"/>
            <a:chExt cx="14569843" cy="9722226"/>
          </a:xfrm>
        </p:grpSpPr>
        <p:pic>
          <p:nvPicPr>
            <p:cNvPr name="Picture 3" id="3"/>
            <p:cNvPicPr>
              <a:picLocks noChangeAspect="true"/>
            </p:cNvPicPr>
            <p:nvPr/>
          </p:nvPicPr>
          <p:blipFill>
            <a:blip r:embed="rId2">
              <a:alphaModFix amt="23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0" y="0"/>
              <a:ext cx="4861113" cy="4861113"/>
            </a:xfrm>
            <a:prstGeom prst="rect">
              <a:avLst/>
            </a:prstGeom>
          </p:spPr>
        </p:pic>
        <p:pic>
          <p:nvPicPr>
            <p:cNvPr name="Picture 4" id="4"/>
            <p:cNvPicPr>
              <a:picLocks noChangeAspect="true"/>
            </p:cNvPicPr>
            <p:nvPr/>
          </p:nvPicPr>
          <p:blipFill>
            <a:blip r:embed="rId2">
              <a:alphaModFix amt="23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0" y="4861113"/>
              <a:ext cx="4861113" cy="4861113"/>
            </a:xfrm>
            <a:prstGeom prst="rect">
              <a:avLst/>
            </a:prstGeom>
          </p:spPr>
        </p:pic>
        <p:pic>
          <p:nvPicPr>
            <p:cNvPr name="Picture 5" id="5"/>
            <p:cNvPicPr>
              <a:picLocks noChangeAspect="true"/>
            </p:cNvPicPr>
            <p:nvPr/>
          </p:nvPicPr>
          <p:blipFill>
            <a:blip r:embed="rId2">
              <a:alphaModFix amt="23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4847617" y="0"/>
              <a:ext cx="4861113" cy="4861113"/>
            </a:xfrm>
            <a:prstGeom prst="rect">
              <a:avLst/>
            </a:prstGeom>
          </p:spPr>
        </p:pic>
        <p:pic>
          <p:nvPicPr>
            <p:cNvPr name="Picture 6" id="6"/>
            <p:cNvPicPr>
              <a:picLocks noChangeAspect="true"/>
            </p:cNvPicPr>
            <p:nvPr/>
          </p:nvPicPr>
          <p:blipFill>
            <a:blip r:embed="rId2">
              <a:alphaModFix amt="23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4847617" y="4861113"/>
              <a:ext cx="4861113" cy="4861113"/>
            </a:xfrm>
            <a:prstGeom prst="rect">
              <a:avLst/>
            </a:prstGeom>
          </p:spPr>
        </p:pic>
        <p:pic>
          <p:nvPicPr>
            <p:cNvPr name="Picture 7" id="7"/>
            <p:cNvPicPr>
              <a:picLocks noChangeAspect="true"/>
            </p:cNvPicPr>
            <p:nvPr/>
          </p:nvPicPr>
          <p:blipFill>
            <a:blip r:embed="rId2">
              <a:alphaModFix amt="23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9708730" y="0"/>
              <a:ext cx="4861113" cy="4861113"/>
            </a:xfrm>
            <a:prstGeom prst="rect">
              <a:avLst/>
            </a:prstGeom>
          </p:spPr>
        </p:pic>
        <p:pic>
          <p:nvPicPr>
            <p:cNvPr name="Picture 8" id="8"/>
            <p:cNvPicPr>
              <a:picLocks noChangeAspect="true"/>
            </p:cNvPicPr>
            <p:nvPr/>
          </p:nvPicPr>
          <p:blipFill>
            <a:blip r:embed="rId2">
              <a:alphaModFix amt="23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9708730" y="4861113"/>
              <a:ext cx="4861113" cy="4861113"/>
            </a:xfrm>
            <a:prstGeom prst="rect">
              <a:avLst/>
            </a:prstGeom>
          </p:spPr>
        </p:pic>
      </p:grpSp>
      <p:sp>
        <p:nvSpPr>
          <p:cNvPr name="TextBox 9" id="9"/>
          <p:cNvSpPr txBox="true"/>
          <p:nvPr/>
        </p:nvSpPr>
        <p:spPr>
          <a:xfrm rot="0">
            <a:off x="924407" y="348874"/>
            <a:ext cx="8283696" cy="835432"/>
          </a:xfrm>
          <a:prstGeom prst="rect">
            <a:avLst/>
          </a:prstGeom>
        </p:spPr>
        <p:txBody>
          <a:bodyPr anchor="t" rtlCol="false" tIns="0" lIns="0" bIns="0" rIns="0">
            <a:spAutoFit/>
          </a:bodyPr>
          <a:lstStyle/>
          <a:p>
            <a:pPr algn="ctr">
              <a:lnSpc>
                <a:spcPts val="3346"/>
              </a:lnSpc>
            </a:pPr>
            <a:r>
              <a:rPr lang="en-US" sz="2390">
                <a:solidFill>
                  <a:srgbClr val="000000"/>
                </a:solidFill>
                <a:latin typeface="Boulder Bold"/>
              </a:rPr>
              <a:t>Principios educativos de las perspectivas experiencial, reflexiva y situada</a:t>
            </a:r>
          </a:p>
        </p:txBody>
      </p:sp>
      <p:sp>
        <p:nvSpPr>
          <p:cNvPr name="AutoShape 10" id="10"/>
          <p:cNvSpPr/>
          <p:nvPr/>
        </p:nvSpPr>
        <p:spPr>
          <a:xfrm rot="0">
            <a:off x="1827823" y="1345887"/>
            <a:ext cx="6088430" cy="0"/>
          </a:xfrm>
          <a:prstGeom prst="line">
            <a:avLst/>
          </a:prstGeom>
          <a:ln cap="flat" w="9525">
            <a:solidFill>
              <a:srgbClr val="000000"/>
            </a:solidFill>
            <a:prstDash val="solid"/>
            <a:headEnd type="oval" len="lg" w="lg"/>
            <a:tailEnd type="oval" len="lg" w="lg"/>
          </a:ln>
        </p:spPr>
      </p:sp>
      <p:sp>
        <p:nvSpPr>
          <p:cNvPr name="AutoShape 11" id="11"/>
          <p:cNvSpPr/>
          <p:nvPr/>
        </p:nvSpPr>
        <p:spPr>
          <a:xfrm rot="-5399999">
            <a:off x="1676879" y="1491811"/>
            <a:ext cx="338612" cy="0"/>
          </a:xfrm>
          <a:prstGeom prst="line">
            <a:avLst/>
          </a:prstGeom>
          <a:ln cap="flat" w="9525">
            <a:solidFill>
              <a:srgbClr val="000000"/>
            </a:solidFill>
            <a:prstDash val="solid"/>
            <a:headEnd type="oval" len="lg" w="lg"/>
            <a:tailEnd type="oval" len="lg" w="lg"/>
          </a:ln>
        </p:spPr>
      </p:sp>
      <p:sp>
        <p:nvSpPr>
          <p:cNvPr name="AutoShape 12" id="12"/>
          <p:cNvSpPr/>
          <p:nvPr/>
        </p:nvSpPr>
        <p:spPr>
          <a:xfrm rot="-5400000">
            <a:off x="7680999" y="1562435"/>
            <a:ext cx="479860" cy="0"/>
          </a:xfrm>
          <a:prstGeom prst="line">
            <a:avLst/>
          </a:prstGeom>
          <a:ln cap="flat" w="9525">
            <a:solidFill>
              <a:srgbClr val="000000"/>
            </a:solidFill>
            <a:prstDash val="solid"/>
            <a:headEnd type="oval" len="lg" w="lg"/>
            <a:tailEnd type="oval" len="lg" w="lg"/>
          </a:ln>
        </p:spPr>
      </p:sp>
      <p:sp>
        <p:nvSpPr>
          <p:cNvPr name="AutoShape 13" id="13"/>
          <p:cNvSpPr/>
          <p:nvPr/>
        </p:nvSpPr>
        <p:spPr>
          <a:xfrm rot="-5400000">
            <a:off x="1788243" y="2368958"/>
            <a:ext cx="362007" cy="0"/>
          </a:xfrm>
          <a:prstGeom prst="line">
            <a:avLst/>
          </a:prstGeom>
          <a:ln cap="flat" w="9525">
            <a:solidFill>
              <a:srgbClr val="000000"/>
            </a:solidFill>
            <a:prstDash val="solid"/>
            <a:headEnd type="oval" len="lg" w="lg"/>
            <a:tailEnd type="oval" len="lg" w="lg"/>
          </a:ln>
        </p:spPr>
      </p:sp>
      <p:sp>
        <p:nvSpPr>
          <p:cNvPr name="AutoShape 14" id="14"/>
          <p:cNvSpPr/>
          <p:nvPr/>
        </p:nvSpPr>
        <p:spPr>
          <a:xfrm rot="-5400000">
            <a:off x="7684202" y="2787982"/>
            <a:ext cx="362007" cy="0"/>
          </a:xfrm>
          <a:prstGeom prst="line">
            <a:avLst/>
          </a:prstGeom>
          <a:ln cap="flat" w="9525">
            <a:solidFill>
              <a:srgbClr val="000000"/>
            </a:solidFill>
            <a:prstDash val="solid"/>
            <a:headEnd type="oval" len="lg" w="lg"/>
            <a:tailEnd type="oval" len="lg" w="lg"/>
          </a:ln>
        </p:spPr>
      </p:sp>
      <p:sp>
        <p:nvSpPr>
          <p:cNvPr name="AutoShape 15" id="15"/>
          <p:cNvSpPr/>
          <p:nvPr/>
        </p:nvSpPr>
        <p:spPr>
          <a:xfrm rot="-5400000">
            <a:off x="1652189" y="3794608"/>
            <a:ext cx="416393" cy="0"/>
          </a:xfrm>
          <a:prstGeom prst="line">
            <a:avLst/>
          </a:prstGeom>
          <a:ln cap="flat" w="9525">
            <a:solidFill>
              <a:srgbClr val="000000"/>
            </a:solidFill>
            <a:prstDash val="solid"/>
            <a:headEnd type="oval" len="lg" w="lg"/>
            <a:tailEnd type="oval" len="lg" w="lg"/>
          </a:ln>
        </p:spPr>
      </p:sp>
      <p:sp>
        <p:nvSpPr>
          <p:cNvPr name="AutoShape 16" id="16"/>
          <p:cNvSpPr/>
          <p:nvPr/>
        </p:nvSpPr>
        <p:spPr>
          <a:xfrm rot="-5400000">
            <a:off x="7831701" y="4234821"/>
            <a:ext cx="197333" cy="0"/>
          </a:xfrm>
          <a:prstGeom prst="line">
            <a:avLst/>
          </a:prstGeom>
          <a:ln cap="flat" w="9525">
            <a:solidFill>
              <a:srgbClr val="000000"/>
            </a:solidFill>
            <a:prstDash val="solid"/>
            <a:headEnd type="oval" len="lg" w="lg"/>
            <a:tailEnd type="oval" len="lg" w="lg"/>
          </a:ln>
        </p:spPr>
      </p:sp>
      <p:grpSp>
        <p:nvGrpSpPr>
          <p:cNvPr name="Group 17" id="17"/>
          <p:cNvGrpSpPr/>
          <p:nvPr/>
        </p:nvGrpSpPr>
        <p:grpSpPr>
          <a:xfrm rot="0">
            <a:off x="731520" y="5116876"/>
            <a:ext cx="1283095" cy="437407"/>
            <a:chOff x="0" y="0"/>
            <a:chExt cx="1710794" cy="583209"/>
          </a:xfrm>
        </p:grpSpPr>
        <p:sp>
          <p:nvSpPr>
            <p:cNvPr name="AutoShape 18" id="18"/>
            <p:cNvSpPr/>
            <p:nvPr/>
          </p:nvSpPr>
          <p:spPr>
            <a:xfrm rot="0">
              <a:off x="0" y="271246"/>
              <a:ext cx="1710794" cy="0"/>
            </a:xfrm>
            <a:prstGeom prst="line">
              <a:avLst/>
            </a:prstGeom>
            <a:ln cap="flat" w="12700">
              <a:solidFill>
                <a:srgbClr val="000000"/>
              </a:solidFill>
              <a:prstDash val="solid"/>
              <a:headEnd type="oval" len="lg" w="lg"/>
              <a:tailEnd type="oval" len="lg" w="lg"/>
            </a:ln>
          </p:spPr>
        </p:sp>
        <p:sp>
          <p:nvSpPr>
            <p:cNvPr name="AutoShape 19" id="19"/>
            <p:cNvSpPr/>
            <p:nvPr/>
          </p:nvSpPr>
          <p:spPr>
            <a:xfrm rot="-5400000">
              <a:off x="718776" y="145516"/>
              <a:ext cx="303731" cy="0"/>
            </a:xfrm>
            <a:prstGeom prst="line">
              <a:avLst/>
            </a:prstGeom>
            <a:ln cap="flat" w="12700">
              <a:solidFill>
                <a:srgbClr val="000000"/>
              </a:solidFill>
              <a:prstDash val="solid"/>
              <a:headEnd type="oval" len="lg" w="lg"/>
              <a:tailEnd type="oval" len="lg" w="lg"/>
            </a:ln>
          </p:spPr>
        </p:sp>
        <p:sp>
          <p:nvSpPr>
            <p:cNvPr name="AutoShape 20" id="20"/>
            <p:cNvSpPr/>
            <p:nvPr/>
          </p:nvSpPr>
          <p:spPr>
            <a:xfrm rot="-5400000">
              <a:off x="-138449" y="411038"/>
              <a:ext cx="331641" cy="0"/>
            </a:xfrm>
            <a:prstGeom prst="line">
              <a:avLst/>
            </a:prstGeom>
            <a:ln cap="flat" w="12700">
              <a:solidFill>
                <a:srgbClr val="000000"/>
              </a:solidFill>
              <a:prstDash val="solid"/>
              <a:headEnd type="oval" len="lg" w="lg"/>
              <a:tailEnd type="oval" len="lg" w="lg"/>
            </a:ln>
          </p:spPr>
        </p:sp>
        <p:sp>
          <p:nvSpPr>
            <p:cNvPr name="AutoShape 21" id="21"/>
            <p:cNvSpPr/>
            <p:nvPr/>
          </p:nvSpPr>
          <p:spPr>
            <a:xfrm rot="-5400000">
              <a:off x="1519030" y="411038"/>
              <a:ext cx="331641" cy="0"/>
            </a:xfrm>
            <a:prstGeom prst="line">
              <a:avLst/>
            </a:prstGeom>
            <a:ln cap="flat" w="12700">
              <a:solidFill>
                <a:srgbClr val="000000"/>
              </a:solidFill>
              <a:prstDash val="solid"/>
              <a:headEnd type="oval" len="lg" w="lg"/>
              <a:tailEnd type="oval" len="lg" w="lg"/>
            </a:ln>
          </p:spPr>
        </p:sp>
      </p:grpSp>
      <p:grpSp>
        <p:nvGrpSpPr>
          <p:cNvPr name="Group 22" id="22"/>
          <p:cNvGrpSpPr/>
          <p:nvPr/>
        </p:nvGrpSpPr>
        <p:grpSpPr>
          <a:xfrm rot="0">
            <a:off x="6720183" y="4898173"/>
            <a:ext cx="1283095" cy="437407"/>
            <a:chOff x="0" y="0"/>
            <a:chExt cx="1710794" cy="583209"/>
          </a:xfrm>
        </p:grpSpPr>
        <p:sp>
          <p:nvSpPr>
            <p:cNvPr name="AutoShape 23" id="23"/>
            <p:cNvSpPr/>
            <p:nvPr/>
          </p:nvSpPr>
          <p:spPr>
            <a:xfrm rot="0">
              <a:off x="0" y="271246"/>
              <a:ext cx="1710794" cy="0"/>
            </a:xfrm>
            <a:prstGeom prst="line">
              <a:avLst/>
            </a:prstGeom>
            <a:ln cap="flat" w="12700">
              <a:solidFill>
                <a:srgbClr val="000000"/>
              </a:solidFill>
              <a:prstDash val="solid"/>
              <a:headEnd type="oval" len="lg" w="lg"/>
              <a:tailEnd type="oval" len="lg" w="lg"/>
            </a:ln>
          </p:spPr>
        </p:sp>
        <p:sp>
          <p:nvSpPr>
            <p:cNvPr name="AutoShape 24" id="24"/>
            <p:cNvSpPr/>
            <p:nvPr/>
          </p:nvSpPr>
          <p:spPr>
            <a:xfrm rot="-5400000">
              <a:off x="718776" y="145516"/>
              <a:ext cx="303731" cy="0"/>
            </a:xfrm>
            <a:prstGeom prst="line">
              <a:avLst/>
            </a:prstGeom>
            <a:ln cap="flat" w="12700">
              <a:solidFill>
                <a:srgbClr val="000000"/>
              </a:solidFill>
              <a:prstDash val="solid"/>
              <a:headEnd type="oval" len="lg" w="lg"/>
              <a:tailEnd type="oval" len="lg" w="lg"/>
            </a:ln>
          </p:spPr>
        </p:sp>
        <p:sp>
          <p:nvSpPr>
            <p:cNvPr name="AutoShape 25" id="25"/>
            <p:cNvSpPr/>
            <p:nvPr/>
          </p:nvSpPr>
          <p:spPr>
            <a:xfrm rot="-5400000">
              <a:off x="-138449" y="411038"/>
              <a:ext cx="331641" cy="0"/>
            </a:xfrm>
            <a:prstGeom prst="line">
              <a:avLst/>
            </a:prstGeom>
            <a:ln cap="flat" w="12700">
              <a:solidFill>
                <a:srgbClr val="000000"/>
              </a:solidFill>
              <a:prstDash val="solid"/>
              <a:headEnd type="oval" len="lg" w="lg"/>
              <a:tailEnd type="oval" len="lg" w="lg"/>
            </a:ln>
          </p:spPr>
        </p:sp>
        <p:sp>
          <p:nvSpPr>
            <p:cNvPr name="AutoShape 26" id="26"/>
            <p:cNvSpPr/>
            <p:nvPr/>
          </p:nvSpPr>
          <p:spPr>
            <a:xfrm rot="-5400000">
              <a:off x="1519030" y="411038"/>
              <a:ext cx="331641" cy="0"/>
            </a:xfrm>
            <a:prstGeom prst="line">
              <a:avLst/>
            </a:prstGeom>
            <a:ln cap="flat" w="12700">
              <a:solidFill>
                <a:srgbClr val="000000"/>
              </a:solidFill>
              <a:prstDash val="solid"/>
              <a:headEnd type="oval" len="lg" w="lg"/>
              <a:tailEnd type="oval" len="lg" w="lg"/>
            </a:ln>
          </p:spPr>
        </p:sp>
      </p:grpSp>
      <p:grpSp>
        <p:nvGrpSpPr>
          <p:cNvPr name="Group 27" id="27"/>
          <p:cNvGrpSpPr/>
          <p:nvPr/>
        </p:nvGrpSpPr>
        <p:grpSpPr>
          <a:xfrm rot="0">
            <a:off x="731520" y="2567300"/>
            <a:ext cx="3473026" cy="1023874"/>
            <a:chOff x="0" y="0"/>
            <a:chExt cx="1395820" cy="411498"/>
          </a:xfrm>
        </p:grpSpPr>
        <p:sp>
          <p:nvSpPr>
            <p:cNvPr name="Freeform 28" id="28"/>
            <p:cNvSpPr/>
            <p:nvPr/>
          </p:nvSpPr>
          <p:spPr>
            <a:xfrm>
              <a:off x="0" y="0"/>
              <a:ext cx="1395820" cy="411498"/>
            </a:xfrm>
            <a:custGeom>
              <a:avLst/>
              <a:gdLst/>
              <a:ahLst/>
              <a:cxnLst/>
              <a:rect r="r" b="b" t="t" l="l"/>
              <a:pathLst>
                <a:path h="411498" w="1395820">
                  <a:moveTo>
                    <a:pt x="44583" y="0"/>
                  </a:moveTo>
                  <a:lnTo>
                    <a:pt x="1351237" y="0"/>
                  </a:lnTo>
                  <a:cubicBezTo>
                    <a:pt x="1375859" y="0"/>
                    <a:pt x="1395820" y="19961"/>
                    <a:pt x="1395820" y="44583"/>
                  </a:cubicBezTo>
                  <a:lnTo>
                    <a:pt x="1395820" y="366915"/>
                  </a:lnTo>
                  <a:cubicBezTo>
                    <a:pt x="1395820" y="378739"/>
                    <a:pt x="1391123" y="390079"/>
                    <a:pt x="1382762" y="398440"/>
                  </a:cubicBezTo>
                  <a:cubicBezTo>
                    <a:pt x="1374401" y="406801"/>
                    <a:pt x="1363061" y="411498"/>
                    <a:pt x="1351237" y="411498"/>
                  </a:cubicBezTo>
                  <a:lnTo>
                    <a:pt x="44583" y="411498"/>
                  </a:lnTo>
                  <a:cubicBezTo>
                    <a:pt x="32759" y="411498"/>
                    <a:pt x="21419" y="406801"/>
                    <a:pt x="13058" y="398440"/>
                  </a:cubicBezTo>
                  <a:cubicBezTo>
                    <a:pt x="4697" y="390079"/>
                    <a:pt x="0" y="378739"/>
                    <a:pt x="0" y="366915"/>
                  </a:cubicBezTo>
                  <a:lnTo>
                    <a:pt x="0" y="44583"/>
                  </a:lnTo>
                  <a:cubicBezTo>
                    <a:pt x="0" y="32759"/>
                    <a:pt x="4697" y="21419"/>
                    <a:pt x="13058" y="13058"/>
                  </a:cubicBezTo>
                  <a:cubicBezTo>
                    <a:pt x="21419" y="4697"/>
                    <a:pt x="32759" y="0"/>
                    <a:pt x="44583" y="0"/>
                  </a:cubicBezTo>
                  <a:close/>
                </a:path>
              </a:pathLst>
            </a:custGeom>
            <a:solidFill>
              <a:srgbClr val="FFB384"/>
            </a:solidFill>
          </p:spPr>
        </p:sp>
        <p:sp>
          <p:nvSpPr>
            <p:cNvPr name="TextBox 29" id="29"/>
            <p:cNvSpPr txBox="true"/>
            <p:nvPr/>
          </p:nvSpPr>
          <p:spPr>
            <a:xfrm>
              <a:off x="0" y="-28575"/>
              <a:ext cx="812800" cy="841375"/>
            </a:xfrm>
            <a:prstGeom prst="rect">
              <a:avLst/>
            </a:prstGeom>
          </p:spPr>
          <p:txBody>
            <a:bodyPr anchor="ctr" rtlCol="false" tIns="50800" lIns="50800" bIns="50800" rIns="50800"/>
            <a:lstStyle/>
            <a:p>
              <a:pPr algn="ctr">
                <a:lnSpc>
                  <a:spcPts val="1400"/>
                </a:lnSpc>
              </a:pPr>
              <a:r>
                <a:rPr lang="en-US" sz="1000">
                  <a:solidFill>
                    <a:srgbClr val="000000"/>
                  </a:solidFill>
                  <a:latin typeface="Poppins Bold"/>
                </a:rPr>
                <a:t>Considera que plantean una visión del desarrollo entendida como desenvolvimiento de facultades latentes o preexistentes en el niño, a la par que reproducen y refuerzan una atmósfera social y moral</a:t>
              </a:r>
            </a:p>
          </p:txBody>
        </p:sp>
      </p:grpSp>
      <p:grpSp>
        <p:nvGrpSpPr>
          <p:cNvPr name="Group 30" id="30"/>
          <p:cNvGrpSpPr/>
          <p:nvPr/>
        </p:nvGrpSpPr>
        <p:grpSpPr>
          <a:xfrm rot="0">
            <a:off x="5277863" y="2973748"/>
            <a:ext cx="3744217" cy="1226911"/>
            <a:chOff x="0" y="0"/>
            <a:chExt cx="1504812" cy="493099"/>
          </a:xfrm>
        </p:grpSpPr>
        <p:sp>
          <p:nvSpPr>
            <p:cNvPr name="Freeform 31" id="31"/>
            <p:cNvSpPr/>
            <p:nvPr/>
          </p:nvSpPr>
          <p:spPr>
            <a:xfrm>
              <a:off x="0" y="0"/>
              <a:ext cx="1504812" cy="493099"/>
            </a:xfrm>
            <a:custGeom>
              <a:avLst/>
              <a:gdLst/>
              <a:ahLst/>
              <a:cxnLst/>
              <a:rect r="r" b="b" t="t" l="l"/>
              <a:pathLst>
                <a:path h="493099" w="1504812">
                  <a:moveTo>
                    <a:pt x="41354" y="0"/>
                  </a:moveTo>
                  <a:lnTo>
                    <a:pt x="1463458" y="0"/>
                  </a:lnTo>
                  <a:cubicBezTo>
                    <a:pt x="1474426" y="0"/>
                    <a:pt x="1484945" y="4357"/>
                    <a:pt x="1492700" y="12112"/>
                  </a:cubicBezTo>
                  <a:cubicBezTo>
                    <a:pt x="1500456" y="19868"/>
                    <a:pt x="1504812" y="30386"/>
                    <a:pt x="1504812" y="41354"/>
                  </a:cubicBezTo>
                  <a:lnTo>
                    <a:pt x="1504812" y="451745"/>
                  </a:lnTo>
                  <a:cubicBezTo>
                    <a:pt x="1504812" y="462713"/>
                    <a:pt x="1500456" y="473232"/>
                    <a:pt x="1492700" y="480987"/>
                  </a:cubicBezTo>
                  <a:cubicBezTo>
                    <a:pt x="1484945" y="488742"/>
                    <a:pt x="1474426" y="493099"/>
                    <a:pt x="1463458" y="493099"/>
                  </a:cubicBezTo>
                  <a:lnTo>
                    <a:pt x="41354" y="493099"/>
                  </a:lnTo>
                  <a:cubicBezTo>
                    <a:pt x="18515" y="493099"/>
                    <a:pt x="0" y="474585"/>
                    <a:pt x="0" y="451745"/>
                  </a:cubicBezTo>
                  <a:lnTo>
                    <a:pt x="0" y="41354"/>
                  </a:lnTo>
                  <a:cubicBezTo>
                    <a:pt x="0" y="30386"/>
                    <a:pt x="4357" y="19868"/>
                    <a:pt x="12112" y="12112"/>
                  </a:cubicBezTo>
                  <a:cubicBezTo>
                    <a:pt x="19868" y="4357"/>
                    <a:pt x="30386" y="0"/>
                    <a:pt x="41354" y="0"/>
                  </a:cubicBezTo>
                  <a:close/>
                </a:path>
              </a:pathLst>
            </a:custGeom>
            <a:solidFill>
              <a:srgbClr val="FFB384"/>
            </a:solidFill>
          </p:spPr>
        </p:sp>
        <p:sp>
          <p:nvSpPr>
            <p:cNvPr name="TextBox 32" id="32"/>
            <p:cNvSpPr txBox="true"/>
            <p:nvPr/>
          </p:nvSpPr>
          <p:spPr>
            <a:xfrm>
              <a:off x="0" y="-28575"/>
              <a:ext cx="812800" cy="841375"/>
            </a:xfrm>
            <a:prstGeom prst="rect">
              <a:avLst/>
            </a:prstGeom>
          </p:spPr>
          <p:txBody>
            <a:bodyPr anchor="ctr" rtlCol="false" tIns="50800" lIns="50800" bIns="50800" rIns="50800"/>
            <a:lstStyle/>
            <a:p>
              <a:pPr algn="ctr">
                <a:lnSpc>
                  <a:spcPts val="1400"/>
                </a:lnSpc>
              </a:pPr>
              <a:r>
                <a:rPr lang="en-US" sz="1000">
                  <a:solidFill>
                    <a:srgbClr val="000000"/>
                  </a:solidFill>
                  <a:latin typeface="Poppins Bold"/>
                </a:rPr>
                <a:t>Sch6n se pronuncia en contra de lo que llama la racionalidad técnica derivada de la filosofía positivista, la cual postula que los profesionales resuelven problemas instrumentales bien estructurados mediante la aplicación rigurosa de las teorías y técnicas que se derivan del conocimiento científico.</a:t>
              </a:r>
            </a:p>
          </p:txBody>
        </p:sp>
      </p:grpSp>
      <p:grpSp>
        <p:nvGrpSpPr>
          <p:cNvPr name="Group 33" id="33"/>
          <p:cNvGrpSpPr/>
          <p:nvPr/>
        </p:nvGrpSpPr>
        <p:grpSpPr>
          <a:xfrm rot="0">
            <a:off x="286556" y="4112342"/>
            <a:ext cx="2022378" cy="938700"/>
            <a:chOff x="0" y="0"/>
            <a:chExt cx="812800" cy="377266"/>
          </a:xfrm>
        </p:grpSpPr>
        <p:sp>
          <p:nvSpPr>
            <p:cNvPr name="Freeform 34" id="34"/>
            <p:cNvSpPr/>
            <p:nvPr/>
          </p:nvSpPr>
          <p:spPr>
            <a:xfrm>
              <a:off x="0" y="0"/>
              <a:ext cx="812800" cy="377266"/>
            </a:xfrm>
            <a:custGeom>
              <a:avLst/>
              <a:gdLst/>
              <a:ahLst/>
              <a:cxnLst/>
              <a:rect r="r" b="b" t="t" l="l"/>
              <a:pathLst>
                <a:path h="377266" w="812800">
                  <a:moveTo>
                    <a:pt x="76563" y="0"/>
                  </a:moveTo>
                  <a:lnTo>
                    <a:pt x="736237" y="0"/>
                  </a:lnTo>
                  <a:cubicBezTo>
                    <a:pt x="778522" y="0"/>
                    <a:pt x="812800" y="34278"/>
                    <a:pt x="812800" y="76563"/>
                  </a:cubicBezTo>
                  <a:lnTo>
                    <a:pt x="812800" y="300704"/>
                  </a:lnTo>
                  <a:cubicBezTo>
                    <a:pt x="812800" y="342988"/>
                    <a:pt x="778522" y="377266"/>
                    <a:pt x="736237" y="377266"/>
                  </a:cubicBezTo>
                  <a:lnTo>
                    <a:pt x="76563" y="377266"/>
                  </a:lnTo>
                  <a:cubicBezTo>
                    <a:pt x="34278" y="377266"/>
                    <a:pt x="0" y="342988"/>
                    <a:pt x="0" y="300704"/>
                  </a:cubicBezTo>
                  <a:lnTo>
                    <a:pt x="0" y="76563"/>
                  </a:lnTo>
                  <a:cubicBezTo>
                    <a:pt x="0" y="34278"/>
                    <a:pt x="34278" y="0"/>
                    <a:pt x="76563" y="0"/>
                  </a:cubicBezTo>
                  <a:close/>
                </a:path>
              </a:pathLst>
            </a:custGeom>
            <a:solidFill>
              <a:srgbClr val="FAFAFA"/>
            </a:solidFill>
          </p:spPr>
        </p:sp>
        <p:sp>
          <p:nvSpPr>
            <p:cNvPr name="TextBox 35" id="35"/>
            <p:cNvSpPr txBox="true"/>
            <p:nvPr/>
          </p:nvSpPr>
          <p:spPr>
            <a:xfrm>
              <a:off x="0" y="-28575"/>
              <a:ext cx="812800" cy="841375"/>
            </a:xfrm>
            <a:prstGeom prst="rect">
              <a:avLst/>
            </a:prstGeom>
          </p:spPr>
          <p:txBody>
            <a:bodyPr anchor="ctr" rtlCol="false" tIns="50800" lIns="50800" bIns="50800" rIns="50800"/>
            <a:lstStyle/>
            <a:p>
              <a:pPr algn="ctr">
                <a:lnSpc>
                  <a:spcPts val="1679"/>
                </a:lnSpc>
              </a:pPr>
            </a:p>
          </p:txBody>
        </p:sp>
      </p:grpSp>
      <p:grpSp>
        <p:nvGrpSpPr>
          <p:cNvPr name="Group 36" id="36"/>
          <p:cNvGrpSpPr/>
          <p:nvPr/>
        </p:nvGrpSpPr>
        <p:grpSpPr>
          <a:xfrm rot="0">
            <a:off x="286556" y="3996069"/>
            <a:ext cx="4230103" cy="1085800"/>
            <a:chOff x="0" y="0"/>
            <a:chExt cx="1700092" cy="436386"/>
          </a:xfrm>
        </p:grpSpPr>
        <p:sp>
          <p:nvSpPr>
            <p:cNvPr name="Freeform 37" id="37"/>
            <p:cNvSpPr/>
            <p:nvPr/>
          </p:nvSpPr>
          <p:spPr>
            <a:xfrm>
              <a:off x="0" y="0"/>
              <a:ext cx="1700092" cy="436386"/>
            </a:xfrm>
            <a:custGeom>
              <a:avLst/>
              <a:gdLst/>
              <a:ahLst/>
              <a:cxnLst/>
              <a:rect r="r" b="b" t="t" l="l"/>
              <a:pathLst>
                <a:path h="436386" w="1700092">
                  <a:moveTo>
                    <a:pt x="36604" y="0"/>
                  </a:moveTo>
                  <a:lnTo>
                    <a:pt x="1663488" y="0"/>
                  </a:lnTo>
                  <a:cubicBezTo>
                    <a:pt x="1683704" y="0"/>
                    <a:pt x="1700092" y="16388"/>
                    <a:pt x="1700092" y="36604"/>
                  </a:cubicBezTo>
                  <a:lnTo>
                    <a:pt x="1700092" y="399782"/>
                  </a:lnTo>
                  <a:cubicBezTo>
                    <a:pt x="1700092" y="409490"/>
                    <a:pt x="1696235" y="418801"/>
                    <a:pt x="1689371" y="425665"/>
                  </a:cubicBezTo>
                  <a:cubicBezTo>
                    <a:pt x="1682506" y="432530"/>
                    <a:pt x="1673196" y="436386"/>
                    <a:pt x="1663488" y="436386"/>
                  </a:cubicBezTo>
                  <a:lnTo>
                    <a:pt x="36604" y="436386"/>
                  </a:lnTo>
                  <a:cubicBezTo>
                    <a:pt x="26896" y="436386"/>
                    <a:pt x="17586" y="432530"/>
                    <a:pt x="10721" y="425665"/>
                  </a:cubicBezTo>
                  <a:cubicBezTo>
                    <a:pt x="3856" y="418801"/>
                    <a:pt x="0" y="409490"/>
                    <a:pt x="0" y="399782"/>
                  </a:cubicBezTo>
                  <a:lnTo>
                    <a:pt x="0" y="36604"/>
                  </a:lnTo>
                  <a:cubicBezTo>
                    <a:pt x="0" y="26896"/>
                    <a:pt x="3856" y="17586"/>
                    <a:pt x="10721" y="10721"/>
                  </a:cubicBezTo>
                  <a:cubicBezTo>
                    <a:pt x="17586" y="3856"/>
                    <a:pt x="26896" y="0"/>
                    <a:pt x="36604" y="0"/>
                  </a:cubicBezTo>
                  <a:close/>
                </a:path>
              </a:pathLst>
            </a:custGeom>
            <a:solidFill>
              <a:srgbClr val="A6B6FF"/>
            </a:solidFill>
          </p:spPr>
        </p:sp>
        <p:sp>
          <p:nvSpPr>
            <p:cNvPr name="TextBox 38" id="38"/>
            <p:cNvSpPr txBox="true"/>
            <p:nvPr/>
          </p:nvSpPr>
          <p:spPr>
            <a:xfrm>
              <a:off x="0" y="-19050"/>
              <a:ext cx="812800" cy="831850"/>
            </a:xfrm>
            <a:prstGeom prst="rect">
              <a:avLst/>
            </a:prstGeom>
          </p:spPr>
          <p:txBody>
            <a:bodyPr anchor="ctr" rtlCol="false" tIns="50800" lIns="50800" bIns="50800" rIns="50800"/>
            <a:lstStyle/>
            <a:p>
              <a:pPr algn="ctr">
                <a:lnSpc>
                  <a:spcPts val="1260"/>
                </a:lnSpc>
              </a:pPr>
              <a:r>
                <a:rPr lang="en-US" sz="900">
                  <a:solidFill>
                    <a:srgbClr val="000000"/>
                  </a:solidFill>
                  <a:latin typeface="Poppins"/>
                </a:rPr>
                <a:t>Dewey desarrolla su propuesta de aprendizaje experiencial. Así, el aprendizaje experiencíal es un aprendizaje activo, utiliza y transforma los ambientes físicos y sociales para extraer lo que contribuya a experiencias valiosas, y pretende establecer un fuerte vínculo entre el aula y la comunidad, entre la escuela y la vida</a:t>
              </a:r>
            </a:p>
          </p:txBody>
        </p:sp>
      </p:grpSp>
      <p:grpSp>
        <p:nvGrpSpPr>
          <p:cNvPr name="Group 39" id="39"/>
          <p:cNvGrpSpPr/>
          <p:nvPr/>
        </p:nvGrpSpPr>
        <p:grpSpPr>
          <a:xfrm rot="0">
            <a:off x="5785277" y="4385875"/>
            <a:ext cx="3210561" cy="510736"/>
            <a:chOff x="0" y="0"/>
            <a:chExt cx="1290335" cy="205266"/>
          </a:xfrm>
        </p:grpSpPr>
        <p:sp>
          <p:nvSpPr>
            <p:cNvPr name="Freeform 40" id="40"/>
            <p:cNvSpPr/>
            <p:nvPr/>
          </p:nvSpPr>
          <p:spPr>
            <a:xfrm>
              <a:off x="0" y="0"/>
              <a:ext cx="1290335" cy="205266"/>
            </a:xfrm>
            <a:custGeom>
              <a:avLst/>
              <a:gdLst/>
              <a:ahLst/>
              <a:cxnLst/>
              <a:rect r="r" b="b" t="t" l="l"/>
              <a:pathLst>
                <a:path h="205266" w="1290335">
                  <a:moveTo>
                    <a:pt x="48228" y="0"/>
                  </a:moveTo>
                  <a:lnTo>
                    <a:pt x="1242107" y="0"/>
                  </a:lnTo>
                  <a:cubicBezTo>
                    <a:pt x="1254898" y="0"/>
                    <a:pt x="1267165" y="5081"/>
                    <a:pt x="1276209" y="14126"/>
                  </a:cubicBezTo>
                  <a:cubicBezTo>
                    <a:pt x="1285254" y="23170"/>
                    <a:pt x="1290335" y="35437"/>
                    <a:pt x="1290335" y="48228"/>
                  </a:cubicBezTo>
                  <a:lnTo>
                    <a:pt x="1290335" y="157039"/>
                  </a:lnTo>
                  <a:cubicBezTo>
                    <a:pt x="1290335" y="169829"/>
                    <a:pt x="1285254" y="182096"/>
                    <a:pt x="1276209" y="191141"/>
                  </a:cubicBezTo>
                  <a:cubicBezTo>
                    <a:pt x="1267165" y="200185"/>
                    <a:pt x="1254898" y="205266"/>
                    <a:pt x="1242107" y="205266"/>
                  </a:cubicBezTo>
                  <a:lnTo>
                    <a:pt x="48228" y="205266"/>
                  </a:lnTo>
                  <a:cubicBezTo>
                    <a:pt x="35437" y="205266"/>
                    <a:pt x="23170" y="200185"/>
                    <a:pt x="14126" y="191141"/>
                  </a:cubicBezTo>
                  <a:cubicBezTo>
                    <a:pt x="5081" y="182096"/>
                    <a:pt x="0" y="169829"/>
                    <a:pt x="0" y="157039"/>
                  </a:cubicBezTo>
                  <a:lnTo>
                    <a:pt x="0" y="48228"/>
                  </a:lnTo>
                  <a:cubicBezTo>
                    <a:pt x="0" y="35437"/>
                    <a:pt x="5081" y="23170"/>
                    <a:pt x="14126" y="14126"/>
                  </a:cubicBezTo>
                  <a:cubicBezTo>
                    <a:pt x="23170" y="5081"/>
                    <a:pt x="35437" y="0"/>
                    <a:pt x="48228" y="0"/>
                  </a:cubicBezTo>
                  <a:close/>
                </a:path>
              </a:pathLst>
            </a:custGeom>
            <a:solidFill>
              <a:srgbClr val="A6B6FF"/>
            </a:solidFill>
          </p:spPr>
        </p:sp>
        <p:sp>
          <p:nvSpPr>
            <p:cNvPr name="TextBox 41" id="41"/>
            <p:cNvSpPr txBox="true"/>
            <p:nvPr/>
          </p:nvSpPr>
          <p:spPr>
            <a:xfrm>
              <a:off x="0" y="-28575"/>
              <a:ext cx="812800" cy="841375"/>
            </a:xfrm>
            <a:prstGeom prst="rect">
              <a:avLst/>
            </a:prstGeom>
          </p:spPr>
          <p:txBody>
            <a:bodyPr anchor="ctr" rtlCol="false" tIns="50800" lIns="50800" bIns="50800" rIns="50800"/>
            <a:lstStyle/>
            <a:p>
              <a:pPr algn="ctr">
                <a:lnSpc>
                  <a:spcPts val="1400"/>
                </a:lnSpc>
              </a:pPr>
              <a:r>
                <a:rPr lang="en-US" sz="1000">
                  <a:solidFill>
                    <a:srgbClr val="000000"/>
                  </a:solidFill>
                  <a:latin typeface="Poppins"/>
                </a:rPr>
                <a:t>Se usan para representar un</a:t>
              </a:r>
            </a:p>
            <a:p>
              <a:pPr algn="ctr">
                <a:lnSpc>
                  <a:spcPts val="1400"/>
                </a:lnSpc>
              </a:pPr>
              <a:r>
                <a:rPr lang="en-US" sz="1000">
                  <a:solidFill>
                    <a:srgbClr val="000000"/>
                  </a:solidFill>
                  <a:latin typeface="Poppins"/>
                </a:rPr>
                <a:t>concepto o teoría.</a:t>
              </a:r>
            </a:p>
          </p:txBody>
        </p:sp>
      </p:grpSp>
      <p:grpSp>
        <p:nvGrpSpPr>
          <p:cNvPr name="Group 42" id="42"/>
          <p:cNvGrpSpPr/>
          <p:nvPr/>
        </p:nvGrpSpPr>
        <p:grpSpPr>
          <a:xfrm rot="0">
            <a:off x="275770" y="5592383"/>
            <a:ext cx="911500" cy="952450"/>
            <a:chOff x="0" y="0"/>
            <a:chExt cx="366335" cy="382793"/>
          </a:xfrm>
        </p:grpSpPr>
        <p:sp>
          <p:nvSpPr>
            <p:cNvPr name="Freeform 43" id="43"/>
            <p:cNvSpPr/>
            <p:nvPr/>
          </p:nvSpPr>
          <p:spPr>
            <a:xfrm>
              <a:off x="0" y="0"/>
              <a:ext cx="366335" cy="382793"/>
            </a:xfrm>
            <a:custGeom>
              <a:avLst/>
              <a:gdLst/>
              <a:ahLst/>
              <a:cxnLst/>
              <a:rect r="r" b="b" t="t" l="l"/>
              <a:pathLst>
                <a:path h="382793" w="366335">
                  <a:moveTo>
                    <a:pt x="169872" y="0"/>
                  </a:moveTo>
                  <a:lnTo>
                    <a:pt x="196463" y="0"/>
                  </a:lnTo>
                  <a:cubicBezTo>
                    <a:pt x="241515" y="0"/>
                    <a:pt x="284723" y="17897"/>
                    <a:pt x="316580" y="49754"/>
                  </a:cubicBezTo>
                  <a:cubicBezTo>
                    <a:pt x="348437" y="81612"/>
                    <a:pt x="366335" y="124819"/>
                    <a:pt x="366335" y="169872"/>
                  </a:cubicBezTo>
                  <a:lnTo>
                    <a:pt x="366335" y="212921"/>
                  </a:lnTo>
                  <a:cubicBezTo>
                    <a:pt x="366335" y="257973"/>
                    <a:pt x="348437" y="301181"/>
                    <a:pt x="316580" y="333038"/>
                  </a:cubicBezTo>
                  <a:cubicBezTo>
                    <a:pt x="284723" y="364895"/>
                    <a:pt x="241515" y="382793"/>
                    <a:pt x="196463" y="382793"/>
                  </a:cubicBezTo>
                  <a:lnTo>
                    <a:pt x="169872" y="382793"/>
                  </a:lnTo>
                  <a:cubicBezTo>
                    <a:pt x="124819" y="382793"/>
                    <a:pt x="81612" y="364895"/>
                    <a:pt x="49754" y="333038"/>
                  </a:cubicBezTo>
                  <a:cubicBezTo>
                    <a:pt x="17897" y="301181"/>
                    <a:pt x="0" y="257973"/>
                    <a:pt x="0" y="212921"/>
                  </a:cubicBezTo>
                  <a:lnTo>
                    <a:pt x="0" y="169872"/>
                  </a:lnTo>
                  <a:cubicBezTo>
                    <a:pt x="0" y="124819"/>
                    <a:pt x="17897" y="81612"/>
                    <a:pt x="49754" y="49754"/>
                  </a:cubicBezTo>
                  <a:cubicBezTo>
                    <a:pt x="81612" y="17897"/>
                    <a:pt x="124819" y="0"/>
                    <a:pt x="169872" y="0"/>
                  </a:cubicBezTo>
                  <a:close/>
                </a:path>
              </a:pathLst>
            </a:custGeom>
            <a:solidFill>
              <a:srgbClr val="FFC1DE"/>
            </a:solidFill>
          </p:spPr>
        </p:sp>
        <p:sp>
          <p:nvSpPr>
            <p:cNvPr name="TextBox 44" id="44"/>
            <p:cNvSpPr txBox="true"/>
            <p:nvPr/>
          </p:nvSpPr>
          <p:spPr>
            <a:xfrm>
              <a:off x="0" y="-28575"/>
              <a:ext cx="812800" cy="841375"/>
            </a:xfrm>
            <a:prstGeom prst="rect">
              <a:avLst/>
            </a:prstGeom>
          </p:spPr>
          <p:txBody>
            <a:bodyPr anchor="ctr" rtlCol="false" tIns="50800" lIns="50800" bIns="50800" rIns="50800"/>
            <a:lstStyle/>
            <a:p>
              <a:pPr algn="ctr">
                <a:lnSpc>
                  <a:spcPts val="1120"/>
                </a:lnSpc>
              </a:pPr>
              <a:r>
                <a:rPr lang="en-US" sz="800">
                  <a:solidFill>
                    <a:srgbClr val="000000"/>
                  </a:solidFill>
                  <a:latin typeface="Poppins"/>
                </a:rPr>
                <a:t>un aprendizaje que genera cambios sustanciales en la persona y en su entorno</a:t>
              </a:r>
            </a:p>
          </p:txBody>
        </p:sp>
      </p:grpSp>
      <p:grpSp>
        <p:nvGrpSpPr>
          <p:cNvPr name="Group 45" id="45"/>
          <p:cNvGrpSpPr/>
          <p:nvPr/>
        </p:nvGrpSpPr>
        <p:grpSpPr>
          <a:xfrm rot="0">
            <a:off x="1537519" y="5554283"/>
            <a:ext cx="1148618" cy="888163"/>
            <a:chOff x="0" y="0"/>
            <a:chExt cx="461633" cy="356955"/>
          </a:xfrm>
        </p:grpSpPr>
        <p:sp>
          <p:nvSpPr>
            <p:cNvPr name="Freeform 46" id="46"/>
            <p:cNvSpPr/>
            <p:nvPr/>
          </p:nvSpPr>
          <p:spPr>
            <a:xfrm>
              <a:off x="0" y="0"/>
              <a:ext cx="461633" cy="356955"/>
            </a:xfrm>
            <a:custGeom>
              <a:avLst/>
              <a:gdLst/>
              <a:ahLst/>
              <a:cxnLst/>
              <a:rect r="r" b="b" t="t" l="l"/>
              <a:pathLst>
                <a:path h="356955" w="461633">
                  <a:moveTo>
                    <a:pt x="134804" y="0"/>
                  </a:moveTo>
                  <a:lnTo>
                    <a:pt x="326829" y="0"/>
                  </a:lnTo>
                  <a:cubicBezTo>
                    <a:pt x="362582" y="0"/>
                    <a:pt x="396870" y="14203"/>
                    <a:pt x="422150" y="39483"/>
                  </a:cubicBezTo>
                  <a:cubicBezTo>
                    <a:pt x="447431" y="64764"/>
                    <a:pt x="461633" y="99052"/>
                    <a:pt x="461633" y="134804"/>
                  </a:cubicBezTo>
                  <a:lnTo>
                    <a:pt x="461633" y="222151"/>
                  </a:lnTo>
                  <a:cubicBezTo>
                    <a:pt x="461633" y="257904"/>
                    <a:pt x="447431" y="292191"/>
                    <a:pt x="422150" y="317472"/>
                  </a:cubicBezTo>
                  <a:cubicBezTo>
                    <a:pt x="396870" y="342753"/>
                    <a:pt x="362582" y="356955"/>
                    <a:pt x="326829" y="356955"/>
                  </a:cubicBezTo>
                  <a:lnTo>
                    <a:pt x="134804" y="356955"/>
                  </a:lnTo>
                  <a:cubicBezTo>
                    <a:pt x="99052" y="356955"/>
                    <a:pt x="64764" y="342753"/>
                    <a:pt x="39483" y="317472"/>
                  </a:cubicBezTo>
                  <a:cubicBezTo>
                    <a:pt x="14203" y="292191"/>
                    <a:pt x="0" y="257904"/>
                    <a:pt x="0" y="222151"/>
                  </a:cubicBezTo>
                  <a:lnTo>
                    <a:pt x="0" y="134804"/>
                  </a:lnTo>
                  <a:cubicBezTo>
                    <a:pt x="0" y="99052"/>
                    <a:pt x="14203" y="64764"/>
                    <a:pt x="39483" y="39483"/>
                  </a:cubicBezTo>
                  <a:cubicBezTo>
                    <a:pt x="64764" y="14203"/>
                    <a:pt x="99052" y="0"/>
                    <a:pt x="134804" y="0"/>
                  </a:cubicBezTo>
                  <a:close/>
                </a:path>
              </a:pathLst>
            </a:custGeom>
            <a:solidFill>
              <a:srgbClr val="FFC1DE"/>
            </a:solidFill>
          </p:spPr>
        </p:sp>
        <p:sp>
          <p:nvSpPr>
            <p:cNvPr name="TextBox 47" id="47"/>
            <p:cNvSpPr txBox="true"/>
            <p:nvPr/>
          </p:nvSpPr>
          <p:spPr>
            <a:xfrm>
              <a:off x="0" y="-28575"/>
              <a:ext cx="812800" cy="841375"/>
            </a:xfrm>
            <a:prstGeom prst="rect">
              <a:avLst/>
            </a:prstGeom>
          </p:spPr>
          <p:txBody>
            <a:bodyPr anchor="ctr" rtlCol="false" tIns="50800" lIns="50800" bIns="50800" rIns="50800"/>
            <a:lstStyle/>
            <a:p>
              <a:pPr algn="ctr">
                <a:lnSpc>
                  <a:spcPts val="1120"/>
                </a:lnSpc>
              </a:pPr>
              <a:r>
                <a:rPr lang="en-US" sz="800">
                  <a:solidFill>
                    <a:srgbClr val="000000"/>
                  </a:solidFill>
                  <a:latin typeface="Poppins"/>
                </a:rPr>
                <a:t>busca que el alumno desarrolle sus capacidades reflexivas y su pensamiento</a:t>
              </a:r>
            </a:p>
          </p:txBody>
        </p:sp>
      </p:grpSp>
      <p:grpSp>
        <p:nvGrpSpPr>
          <p:cNvPr name="Group 48" id="48"/>
          <p:cNvGrpSpPr/>
          <p:nvPr/>
        </p:nvGrpSpPr>
        <p:grpSpPr>
          <a:xfrm rot="0">
            <a:off x="4968546" y="5256050"/>
            <a:ext cx="2422011" cy="1531087"/>
            <a:chOff x="0" y="0"/>
            <a:chExt cx="973414" cy="615349"/>
          </a:xfrm>
        </p:grpSpPr>
        <p:sp>
          <p:nvSpPr>
            <p:cNvPr name="Freeform 49" id="49"/>
            <p:cNvSpPr/>
            <p:nvPr/>
          </p:nvSpPr>
          <p:spPr>
            <a:xfrm>
              <a:off x="0" y="0"/>
              <a:ext cx="973414" cy="615349"/>
            </a:xfrm>
            <a:custGeom>
              <a:avLst/>
              <a:gdLst/>
              <a:ahLst/>
              <a:cxnLst/>
              <a:rect r="r" b="b" t="t" l="l"/>
              <a:pathLst>
                <a:path h="615349" w="973414">
                  <a:moveTo>
                    <a:pt x="63930" y="0"/>
                  </a:moveTo>
                  <a:lnTo>
                    <a:pt x="909484" y="0"/>
                  </a:lnTo>
                  <a:cubicBezTo>
                    <a:pt x="944792" y="0"/>
                    <a:pt x="973414" y="28622"/>
                    <a:pt x="973414" y="63930"/>
                  </a:cubicBezTo>
                  <a:lnTo>
                    <a:pt x="973414" y="551419"/>
                  </a:lnTo>
                  <a:cubicBezTo>
                    <a:pt x="973414" y="586726"/>
                    <a:pt x="944792" y="615349"/>
                    <a:pt x="909484" y="615349"/>
                  </a:cubicBezTo>
                  <a:lnTo>
                    <a:pt x="63930" y="615349"/>
                  </a:lnTo>
                  <a:cubicBezTo>
                    <a:pt x="46974" y="615349"/>
                    <a:pt x="30714" y="608613"/>
                    <a:pt x="18725" y="596624"/>
                  </a:cubicBezTo>
                  <a:cubicBezTo>
                    <a:pt x="6735" y="584635"/>
                    <a:pt x="0" y="568374"/>
                    <a:pt x="0" y="551419"/>
                  </a:cubicBezTo>
                  <a:lnTo>
                    <a:pt x="0" y="63930"/>
                  </a:lnTo>
                  <a:cubicBezTo>
                    <a:pt x="0" y="28622"/>
                    <a:pt x="28622" y="0"/>
                    <a:pt x="63930" y="0"/>
                  </a:cubicBezTo>
                  <a:close/>
                </a:path>
              </a:pathLst>
            </a:custGeom>
            <a:solidFill>
              <a:srgbClr val="FFC1DE"/>
            </a:solidFill>
          </p:spPr>
        </p:sp>
        <p:sp>
          <p:nvSpPr>
            <p:cNvPr name="TextBox 50" id="50"/>
            <p:cNvSpPr txBox="true"/>
            <p:nvPr/>
          </p:nvSpPr>
          <p:spPr>
            <a:xfrm>
              <a:off x="0" y="-19050"/>
              <a:ext cx="812800" cy="831850"/>
            </a:xfrm>
            <a:prstGeom prst="rect">
              <a:avLst/>
            </a:prstGeom>
          </p:spPr>
          <p:txBody>
            <a:bodyPr anchor="ctr" rtlCol="false" tIns="50800" lIns="50800" bIns="50800" rIns="50800"/>
            <a:lstStyle/>
            <a:p>
              <a:pPr algn="just">
                <a:lnSpc>
                  <a:spcPts val="1260"/>
                </a:lnSpc>
              </a:pPr>
              <a:r>
                <a:rPr lang="en-US" sz="900">
                  <a:solidFill>
                    <a:srgbClr val="000000"/>
                  </a:solidFill>
                  <a:latin typeface="Poppins"/>
                </a:rPr>
                <a:t>Que se caracteriza por tres aspectos:</a:t>
              </a:r>
            </a:p>
            <a:p>
              <a:pPr algn="just" marL="194312" indent="-97156" lvl="1">
                <a:lnSpc>
                  <a:spcPts val="1260"/>
                </a:lnSpc>
                <a:buFont typeface="Arial"/>
                <a:buChar char="•"/>
              </a:pPr>
              <a:r>
                <a:rPr lang="en-US" sz="900">
                  <a:solidFill>
                    <a:srgbClr val="000000"/>
                  </a:solidFill>
                  <a:latin typeface="Poppins"/>
                </a:rPr>
                <a:t>Tiene lugar en el contexto de los intentos del practicante por intervenir en una situación real y concreta;</a:t>
              </a:r>
            </a:p>
            <a:p>
              <a:pPr algn="just" marL="194312" indent="-97156" lvl="1">
                <a:lnSpc>
                  <a:spcPts val="1260"/>
                </a:lnSpc>
                <a:buFont typeface="Arial"/>
                <a:buChar char="•"/>
              </a:pPr>
              <a:r>
                <a:rPr lang="en-US" sz="900">
                  <a:solidFill>
                    <a:srgbClr val="000000"/>
                  </a:solidFill>
                  <a:latin typeface="Poppins"/>
                </a:rPr>
                <a:t>utiliza lo mismo acciones que palabras,</a:t>
              </a:r>
            </a:p>
            <a:p>
              <a:pPr algn="just" marL="194312" indent="-97156" lvl="1">
                <a:lnSpc>
                  <a:spcPts val="1260"/>
                </a:lnSpc>
                <a:buFont typeface="Arial"/>
                <a:buChar char="•"/>
              </a:pPr>
              <a:r>
                <a:rPr lang="en-US" sz="900">
                  <a:solidFill>
                    <a:srgbClr val="000000"/>
                  </a:solidFill>
                  <a:latin typeface="Poppins"/>
                </a:rPr>
                <a:t>depende de una reflexión en la acción recíproca.</a:t>
              </a:r>
            </a:p>
          </p:txBody>
        </p:sp>
      </p:grpSp>
      <p:grpSp>
        <p:nvGrpSpPr>
          <p:cNvPr name="Group 51" id="51"/>
          <p:cNvGrpSpPr/>
          <p:nvPr/>
        </p:nvGrpSpPr>
        <p:grpSpPr>
          <a:xfrm rot="0">
            <a:off x="7930368" y="5335579"/>
            <a:ext cx="1534194" cy="1023874"/>
            <a:chOff x="0" y="0"/>
            <a:chExt cx="616597" cy="411498"/>
          </a:xfrm>
        </p:grpSpPr>
        <p:sp>
          <p:nvSpPr>
            <p:cNvPr name="Freeform 52" id="52"/>
            <p:cNvSpPr/>
            <p:nvPr/>
          </p:nvSpPr>
          <p:spPr>
            <a:xfrm>
              <a:off x="0" y="0"/>
              <a:ext cx="616597" cy="411498"/>
            </a:xfrm>
            <a:custGeom>
              <a:avLst/>
              <a:gdLst/>
              <a:ahLst/>
              <a:cxnLst/>
              <a:rect r="r" b="b" t="t" l="l"/>
              <a:pathLst>
                <a:path h="411498" w="616597">
                  <a:moveTo>
                    <a:pt x="100925" y="0"/>
                  </a:moveTo>
                  <a:lnTo>
                    <a:pt x="515672" y="0"/>
                  </a:lnTo>
                  <a:cubicBezTo>
                    <a:pt x="542439" y="0"/>
                    <a:pt x="568110" y="10633"/>
                    <a:pt x="587037" y="29560"/>
                  </a:cubicBezTo>
                  <a:cubicBezTo>
                    <a:pt x="605964" y="48487"/>
                    <a:pt x="616597" y="74158"/>
                    <a:pt x="616597" y="100925"/>
                  </a:cubicBezTo>
                  <a:lnTo>
                    <a:pt x="616597" y="310573"/>
                  </a:lnTo>
                  <a:cubicBezTo>
                    <a:pt x="616597" y="337340"/>
                    <a:pt x="605964" y="363011"/>
                    <a:pt x="587037" y="381938"/>
                  </a:cubicBezTo>
                  <a:cubicBezTo>
                    <a:pt x="568110" y="400865"/>
                    <a:pt x="542439" y="411498"/>
                    <a:pt x="515672" y="411498"/>
                  </a:cubicBezTo>
                  <a:lnTo>
                    <a:pt x="100925" y="411498"/>
                  </a:lnTo>
                  <a:cubicBezTo>
                    <a:pt x="74158" y="411498"/>
                    <a:pt x="48487" y="400865"/>
                    <a:pt x="29560" y="381938"/>
                  </a:cubicBezTo>
                  <a:cubicBezTo>
                    <a:pt x="10633" y="363011"/>
                    <a:pt x="0" y="337340"/>
                    <a:pt x="0" y="310573"/>
                  </a:cubicBezTo>
                  <a:lnTo>
                    <a:pt x="0" y="100925"/>
                  </a:lnTo>
                  <a:cubicBezTo>
                    <a:pt x="0" y="74158"/>
                    <a:pt x="10633" y="48487"/>
                    <a:pt x="29560" y="29560"/>
                  </a:cubicBezTo>
                  <a:cubicBezTo>
                    <a:pt x="48487" y="10633"/>
                    <a:pt x="74158" y="0"/>
                    <a:pt x="100925" y="0"/>
                  </a:cubicBezTo>
                  <a:close/>
                </a:path>
              </a:pathLst>
            </a:custGeom>
            <a:solidFill>
              <a:srgbClr val="FFC1DE"/>
            </a:solidFill>
          </p:spPr>
        </p:sp>
        <p:sp>
          <p:nvSpPr>
            <p:cNvPr name="TextBox 53" id="53"/>
            <p:cNvSpPr txBox="true"/>
            <p:nvPr/>
          </p:nvSpPr>
          <p:spPr>
            <a:xfrm>
              <a:off x="0" y="-28575"/>
              <a:ext cx="812800" cy="841375"/>
            </a:xfrm>
            <a:prstGeom prst="rect">
              <a:avLst/>
            </a:prstGeom>
          </p:spPr>
          <p:txBody>
            <a:bodyPr anchor="ctr" rtlCol="false" tIns="50800" lIns="50800" bIns="50800" rIns="50800"/>
            <a:lstStyle/>
            <a:p>
              <a:pPr algn="ctr">
                <a:lnSpc>
                  <a:spcPts val="1400"/>
                </a:lnSpc>
              </a:pPr>
              <a:r>
                <a:rPr lang="en-US" sz="1000">
                  <a:solidFill>
                    <a:srgbClr val="000000"/>
                  </a:solidFill>
                  <a:latin typeface="Poppins"/>
                </a:rPr>
                <a:t>Las formas de acción que se derivan del proceso reflexivo de un docente se enfocan a dilucidar l</a:t>
              </a:r>
            </a:p>
          </p:txBody>
        </p:sp>
      </p:grpSp>
      <p:grpSp>
        <p:nvGrpSpPr>
          <p:cNvPr name="Group 54" id="54"/>
          <p:cNvGrpSpPr/>
          <p:nvPr/>
        </p:nvGrpSpPr>
        <p:grpSpPr>
          <a:xfrm rot="0">
            <a:off x="0" y="1643173"/>
            <a:ext cx="483391" cy="483391"/>
            <a:chOff x="0" y="0"/>
            <a:chExt cx="812800" cy="812800"/>
          </a:xfrm>
        </p:grpSpPr>
        <p:sp>
          <p:nvSpPr>
            <p:cNvPr name="Freeform 55" id="55"/>
            <p:cNvSpPr/>
            <p:nvPr/>
          </p:nvSpPr>
          <p:spPr>
            <a:xfrm>
              <a:off x="0" y="0"/>
              <a:ext cx="812800" cy="812800"/>
            </a:xfrm>
            <a:custGeom>
              <a:avLst/>
              <a:gdLst/>
              <a:ahLst/>
              <a:cxnLst/>
              <a:rect r="r" b="b" t="t" l="l"/>
              <a:pathLst>
                <a:path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869CFF"/>
            </a:solidFill>
          </p:spPr>
        </p:sp>
        <p:sp>
          <p:nvSpPr>
            <p:cNvPr name="TextBox 56" id="56"/>
            <p:cNvSpPr txBox="true"/>
            <p:nvPr/>
          </p:nvSpPr>
          <p:spPr>
            <a:xfrm>
              <a:off x="190500" y="161925"/>
              <a:ext cx="431800" cy="460375"/>
            </a:xfrm>
            <a:prstGeom prst="rect">
              <a:avLst/>
            </a:prstGeom>
          </p:spPr>
          <p:txBody>
            <a:bodyPr anchor="ctr" rtlCol="false" tIns="50800" lIns="50800" bIns="50800" rIns="50800"/>
            <a:lstStyle/>
            <a:p>
              <a:pPr algn="ctr">
                <a:lnSpc>
                  <a:spcPts val="1679"/>
                </a:lnSpc>
              </a:pPr>
            </a:p>
          </p:txBody>
        </p:sp>
      </p:grpSp>
      <p:grpSp>
        <p:nvGrpSpPr>
          <p:cNvPr name="Group 57" id="57"/>
          <p:cNvGrpSpPr/>
          <p:nvPr/>
        </p:nvGrpSpPr>
        <p:grpSpPr>
          <a:xfrm rot="1256015">
            <a:off x="8970547" y="3753411"/>
            <a:ext cx="613259" cy="584513"/>
            <a:chOff x="0" y="0"/>
            <a:chExt cx="812800" cy="774700"/>
          </a:xfrm>
        </p:grpSpPr>
        <p:sp>
          <p:nvSpPr>
            <p:cNvPr name="Freeform 58" id="58"/>
            <p:cNvSpPr/>
            <p:nvPr/>
          </p:nvSpPr>
          <p:spPr>
            <a:xfrm>
              <a:off x="0" y="0"/>
              <a:ext cx="812800" cy="774700"/>
            </a:xfrm>
            <a:custGeom>
              <a:avLst/>
              <a:gdLst/>
              <a:ahLst/>
              <a:cxnLst/>
              <a:rect r="r" b="b" t="t" l="l"/>
              <a:pathLst>
                <a:path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FFFBC1"/>
            </a:solidFill>
          </p:spPr>
        </p:sp>
        <p:sp>
          <p:nvSpPr>
            <p:cNvPr name="TextBox 59" id="59"/>
            <p:cNvSpPr txBox="true"/>
            <p:nvPr/>
          </p:nvSpPr>
          <p:spPr>
            <a:xfrm>
              <a:off x="228600" y="238125"/>
              <a:ext cx="355600" cy="371475"/>
            </a:xfrm>
            <a:prstGeom prst="rect">
              <a:avLst/>
            </a:prstGeom>
          </p:spPr>
          <p:txBody>
            <a:bodyPr anchor="ctr" rtlCol="false" tIns="50800" lIns="50800" bIns="50800" rIns="50800"/>
            <a:lstStyle/>
            <a:p>
              <a:pPr algn="ctr">
                <a:lnSpc>
                  <a:spcPts val="1679"/>
                </a:lnSpc>
              </a:pPr>
            </a:p>
          </p:txBody>
        </p:sp>
      </p:grpSp>
      <p:grpSp>
        <p:nvGrpSpPr>
          <p:cNvPr name="Group 60" id="60"/>
          <p:cNvGrpSpPr/>
          <p:nvPr/>
        </p:nvGrpSpPr>
        <p:grpSpPr>
          <a:xfrm rot="-1350762">
            <a:off x="9444691" y="13691"/>
            <a:ext cx="446589" cy="390766"/>
            <a:chOff x="0" y="0"/>
            <a:chExt cx="812800" cy="711200"/>
          </a:xfrm>
        </p:grpSpPr>
        <p:sp>
          <p:nvSpPr>
            <p:cNvPr name="Freeform 61" id="61"/>
            <p:cNvSpPr/>
            <p:nvPr/>
          </p:nvSpPr>
          <p:spPr>
            <a:xfrm>
              <a:off x="-33680" y="-8369"/>
              <a:ext cx="854946" cy="719569"/>
            </a:xfrm>
            <a:custGeom>
              <a:avLst/>
              <a:gdLst/>
              <a:ahLst/>
              <a:cxnLst/>
              <a:rect r="r" b="b" t="t" l="l"/>
              <a:pathLst>
                <a:path h="719569" w="854946">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FC1DE"/>
            </a:solidFill>
          </p:spPr>
        </p:sp>
        <p:sp>
          <p:nvSpPr>
            <p:cNvPr name="TextBox 62" id="62"/>
            <p:cNvSpPr txBox="true"/>
            <p:nvPr/>
          </p:nvSpPr>
          <p:spPr>
            <a:xfrm>
              <a:off x="76200" y="22225"/>
              <a:ext cx="660400" cy="561975"/>
            </a:xfrm>
            <a:prstGeom prst="rect">
              <a:avLst/>
            </a:prstGeom>
          </p:spPr>
          <p:txBody>
            <a:bodyPr anchor="ctr" rtlCol="false" tIns="50800" lIns="50800" bIns="50800" rIns="50800"/>
            <a:lstStyle/>
            <a:p>
              <a:pPr algn="ctr">
                <a:lnSpc>
                  <a:spcPts val="1679"/>
                </a:lnSpc>
              </a:pPr>
            </a:p>
          </p:txBody>
        </p:sp>
      </p:grpSp>
      <p:grpSp>
        <p:nvGrpSpPr>
          <p:cNvPr name="Group 63" id="63"/>
          <p:cNvGrpSpPr/>
          <p:nvPr/>
        </p:nvGrpSpPr>
        <p:grpSpPr>
          <a:xfrm rot="0">
            <a:off x="0" y="6844623"/>
            <a:ext cx="2453680" cy="470577"/>
            <a:chOff x="0" y="0"/>
            <a:chExt cx="6350000" cy="1217828"/>
          </a:xfrm>
        </p:grpSpPr>
        <p:sp>
          <p:nvSpPr>
            <p:cNvPr name="Freeform 64" id="64"/>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A6B6FF"/>
            </a:solidFill>
          </p:spPr>
        </p:sp>
      </p:grpSp>
      <p:sp>
        <p:nvSpPr>
          <p:cNvPr name="TextBox 65" id="65"/>
          <p:cNvSpPr txBox="true"/>
          <p:nvPr/>
        </p:nvSpPr>
        <p:spPr>
          <a:xfrm rot="0">
            <a:off x="571989" y="1759191"/>
            <a:ext cx="3526311" cy="448332"/>
          </a:xfrm>
          <a:prstGeom prst="rect">
            <a:avLst/>
          </a:prstGeom>
        </p:spPr>
        <p:txBody>
          <a:bodyPr anchor="t" rtlCol="false" tIns="0" lIns="0" bIns="0" rIns="0">
            <a:spAutoFit/>
          </a:bodyPr>
          <a:lstStyle/>
          <a:p>
            <a:pPr algn="ctr">
              <a:lnSpc>
                <a:spcPts val="1843"/>
              </a:lnSpc>
            </a:pPr>
            <a:r>
              <a:rPr lang="en-US" sz="1316">
                <a:solidFill>
                  <a:srgbClr val="000000"/>
                </a:solidFill>
                <a:latin typeface="Boulder Bold"/>
              </a:rPr>
              <a:t>L.A PERSPECTIVA EXPERIENCIAL. DEWEYNIANA:</a:t>
            </a:r>
          </a:p>
        </p:txBody>
      </p:sp>
      <p:sp>
        <p:nvSpPr>
          <p:cNvPr name="TextBox 66" id="66"/>
          <p:cNvSpPr txBox="true"/>
          <p:nvPr/>
        </p:nvSpPr>
        <p:spPr>
          <a:xfrm rot="0">
            <a:off x="731520" y="1740470"/>
            <a:ext cx="3366780" cy="452247"/>
          </a:xfrm>
          <a:prstGeom prst="rect">
            <a:avLst/>
          </a:prstGeom>
        </p:spPr>
        <p:txBody>
          <a:bodyPr anchor="t" rtlCol="false" tIns="0" lIns="0" bIns="0" rIns="0">
            <a:spAutoFit/>
          </a:bodyPr>
          <a:lstStyle/>
          <a:p>
            <a:pPr algn="ctr">
              <a:lnSpc>
                <a:spcPts val="1848"/>
              </a:lnSpc>
            </a:pPr>
            <a:r>
              <a:rPr lang="en-US" sz="1320">
                <a:solidFill>
                  <a:srgbClr val="000000"/>
                </a:solidFill>
                <a:latin typeface="Boulder Bold"/>
              </a:rPr>
              <a:t>L.A PERSPECTIVA EXPERIENCIAL. DEWEYNIANA: "</a:t>
            </a:r>
          </a:p>
        </p:txBody>
      </p:sp>
      <p:sp>
        <p:nvSpPr>
          <p:cNvPr name="TextBox 67" id="67"/>
          <p:cNvSpPr txBox="true"/>
          <p:nvPr/>
        </p:nvSpPr>
        <p:spPr>
          <a:xfrm rot="0">
            <a:off x="6720183" y="1895569"/>
            <a:ext cx="2280519" cy="653542"/>
          </a:xfrm>
          <a:prstGeom prst="rect">
            <a:avLst/>
          </a:prstGeom>
        </p:spPr>
        <p:txBody>
          <a:bodyPr anchor="t" rtlCol="false" tIns="0" lIns="0" bIns="0" rIns="0">
            <a:spAutoFit/>
          </a:bodyPr>
          <a:lstStyle/>
          <a:p>
            <a:pPr algn="ctr">
              <a:lnSpc>
                <a:spcPts val="1777"/>
              </a:lnSpc>
            </a:pPr>
            <a:r>
              <a:rPr lang="en-US" sz="1269">
                <a:solidFill>
                  <a:srgbClr val="000000"/>
                </a:solidFill>
                <a:latin typeface="Boulder Bold"/>
              </a:rPr>
              <a:t>DONALD SCHON y LA fORMACIÓN A TRAVÉS DE LA PRÁCTICA REfLEXIVa</a:t>
            </a:r>
          </a:p>
        </p:txBody>
      </p:sp>
      <p:sp>
        <p:nvSpPr>
          <p:cNvPr name="TextBox 68" id="68"/>
          <p:cNvSpPr txBox="true"/>
          <p:nvPr/>
        </p:nvSpPr>
        <p:spPr>
          <a:xfrm rot="0">
            <a:off x="6720183" y="1940391"/>
            <a:ext cx="2269629" cy="671731"/>
          </a:xfrm>
          <a:prstGeom prst="rect">
            <a:avLst/>
          </a:prstGeom>
        </p:spPr>
        <p:txBody>
          <a:bodyPr anchor="t" rtlCol="false" tIns="0" lIns="0" bIns="0" rIns="0">
            <a:spAutoFit/>
          </a:bodyPr>
          <a:lstStyle/>
          <a:p>
            <a:pPr algn="ctr">
              <a:lnSpc>
                <a:spcPts val="1772"/>
              </a:lnSpc>
            </a:pPr>
            <a:r>
              <a:rPr lang="en-US" sz="1266">
                <a:solidFill>
                  <a:srgbClr val="000000"/>
                </a:solidFill>
                <a:latin typeface="Boulder Bold"/>
              </a:rPr>
              <a:t>DONALD SCHON y LA fORMACIÓN A TRAVÉS DE LA PRÁCTICA REfLEXIVa</a:t>
            </a:r>
          </a:p>
        </p:txBody>
      </p:sp>
      <p:grpSp>
        <p:nvGrpSpPr>
          <p:cNvPr name="Group 69" id="69"/>
          <p:cNvGrpSpPr/>
          <p:nvPr/>
        </p:nvGrpSpPr>
        <p:grpSpPr>
          <a:xfrm rot="0">
            <a:off x="2420651" y="6844623"/>
            <a:ext cx="2453680" cy="470577"/>
            <a:chOff x="0" y="0"/>
            <a:chExt cx="6350000" cy="1217828"/>
          </a:xfrm>
        </p:grpSpPr>
        <p:sp>
          <p:nvSpPr>
            <p:cNvPr name="Freeform 70" id="70"/>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A6B6FF"/>
            </a:solidFill>
          </p:spPr>
        </p:sp>
      </p:grpSp>
      <p:grpSp>
        <p:nvGrpSpPr>
          <p:cNvPr name="Group 71" id="71"/>
          <p:cNvGrpSpPr/>
          <p:nvPr/>
        </p:nvGrpSpPr>
        <p:grpSpPr>
          <a:xfrm rot="0">
            <a:off x="4867657" y="6844623"/>
            <a:ext cx="2453680" cy="470577"/>
            <a:chOff x="0" y="0"/>
            <a:chExt cx="6350000" cy="1217828"/>
          </a:xfrm>
        </p:grpSpPr>
        <p:sp>
          <p:nvSpPr>
            <p:cNvPr name="Freeform 72" id="72"/>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A6B6FF"/>
            </a:solidFill>
          </p:spPr>
        </p:sp>
      </p:grpSp>
      <p:grpSp>
        <p:nvGrpSpPr>
          <p:cNvPr name="Group 73" id="73"/>
          <p:cNvGrpSpPr/>
          <p:nvPr/>
        </p:nvGrpSpPr>
        <p:grpSpPr>
          <a:xfrm rot="0">
            <a:off x="7323806" y="6853813"/>
            <a:ext cx="2453680" cy="470577"/>
            <a:chOff x="0" y="0"/>
            <a:chExt cx="6350000" cy="1217828"/>
          </a:xfrm>
        </p:grpSpPr>
        <p:sp>
          <p:nvSpPr>
            <p:cNvPr name="Freeform 74" id="74"/>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A6B6FF"/>
            </a:solidFill>
          </p:spPr>
        </p:sp>
      </p:grpSp>
      <p:grpSp>
        <p:nvGrpSpPr>
          <p:cNvPr name="Group 75" id="75"/>
          <p:cNvGrpSpPr/>
          <p:nvPr/>
        </p:nvGrpSpPr>
        <p:grpSpPr>
          <a:xfrm rot="-10800000">
            <a:off x="7290777" y="4487"/>
            <a:ext cx="2453680" cy="470577"/>
            <a:chOff x="0" y="0"/>
            <a:chExt cx="6350000" cy="1217828"/>
          </a:xfrm>
        </p:grpSpPr>
        <p:sp>
          <p:nvSpPr>
            <p:cNvPr name="Freeform 76" id="76"/>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FFB384"/>
            </a:solidFill>
          </p:spPr>
        </p:sp>
      </p:grpSp>
      <p:grpSp>
        <p:nvGrpSpPr>
          <p:cNvPr name="Group 77" id="77"/>
          <p:cNvGrpSpPr/>
          <p:nvPr/>
        </p:nvGrpSpPr>
        <p:grpSpPr>
          <a:xfrm rot="-10800000">
            <a:off x="4870126" y="4487"/>
            <a:ext cx="2453680" cy="470577"/>
            <a:chOff x="0" y="0"/>
            <a:chExt cx="6350000" cy="1217828"/>
          </a:xfrm>
        </p:grpSpPr>
        <p:sp>
          <p:nvSpPr>
            <p:cNvPr name="Freeform 78" id="78"/>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FFB384"/>
            </a:solidFill>
          </p:spPr>
        </p:sp>
      </p:grpSp>
      <p:grpSp>
        <p:nvGrpSpPr>
          <p:cNvPr name="Group 79" id="79"/>
          <p:cNvGrpSpPr/>
          <p:nvPr/>
        </p:nvGrpSpPr>
        <p:grpSpPr>
          <a:xfrm rot="-10800000">
            <a:off x="2423120" y="4487"/>
            <a:ext cx="2453680" cy="470577"/>
            <a:chOff x="0" y="0"/>
            <a:chExt cx="6350000" cy="1217828"/>
          </a:xfrm>
        </p:grpSpPr>
        <p:sp>
          <p:nvSpPr>
            <p:cNvPr name="Freeform 80" id="80"/>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FFB384"/>
            </a:solidFill>
          </p:spPr>
        </p:sp>
      </p:grpSp>
      <p:grpSp>
        <p:nvGrpSpPr>
          <p:cNvPr name="Group 81" id="81"/>
          <p:cNvGrpSpPr/>
          <p:nvPr/>
        </p:nvGrpSpPr>
        <p:grpSpPr>
          <a:xfrm rot="-10800000">
            <a:off x="-9143" y="4487"/>
            <a:ext cx="2453680" cy="470577"/>
            <a:chOff x="0" y="0"/>
            <a:chExt cx="6350000" cy="1217828"/>
          </a:xfrm>
        </p:grpSpPr>
        <p:sp>
          <p:nvSpPr>
            <p:cNvPr name="Freeform 82" id="82"/>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FFB384"/>
            </a:solidFill>
          </p:spPr>
        </p:sp>
      </p:grpSp>
      <p:grpSp>
        <p:nvGrpSpPr>
          <p:cNvPr name="Group 83" id="83"/>
          <p:cNvGrpSpPr/>
          <p:nvPr/>
        </p:nvGrpSpPr>
        <p:grpSpPr>
          <a:xfrm rot="-647735">
            <a:off x="327947" y="595533"/>
            <a:ext cx="488083" cy="488083"/>
            <a:chOff x="0" y="0"/>
            <a:chExt cx="812800" cy="812800"/>
          </a:xfrm>
        </p:grpSpPr>
        <p:sp>
          <p:nvSpPr>
            <p:cNvPr name="Freeform 84" id="84"/>
            <p:cNvSpPr/>
            <p:nvPr/>
          </p:nvSpPr>
          <p:spPr>
            <a:xfrm>
              <a:off x="0" y="0"/>
              <a:ext cx="812800" cy="812800"/>
            </a:xfrm>
            <a:custGeom>
              <a:avLst/>
              <a:gdLst/>
              <a:ahLst/>
              <a:cxnLst/>
              <a:rect r="r" b="b" t="t" l="l"/>
              <a:pathLst>
                <a:path h="812800" w="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FFB384"/>
            </a:solidFill>
          </p:spPr>
        </p:sp>
        <p:sp>
          <p:nvSpPr>
            <p:cNvPr name="TextBox 85" id="85"/>
            <p:cNvSpPr txBox="true"/>
            <p:nvPr/>
          </p:nvSpPr>
          <p:spPr>
            <a:xfrm>
              <a:off x="190500" y="161925"/>
              <a:ext cx="431800" cy="460375"/>
            </a:xfrm>
            <a:prstGeom prst="rect">
              <a:avLst/>
            </a:prstGeom>
          </p:spPr>
          <p:txBody>
            <a:bodyPr anchor="ctr" rtlCol="false" tIns="50800" lIns="50800" bIns="50800" rIns="50800"/>
            <a:lstStyle/>
            <a:p>
              <a:pPr algn="ctr">
                <a:lnSpc>
                  <a:spcPts val="1679"/>
                </a:lnSpc>
              </a:pPr>
            </a:p>
          </p:txBody>
        </p:sp>
      </p:grpSp>
      <p:sp>
        <p:nvSpPr>
          <p:cNvPr name="TextBox 86" id="86"/>
          <p:cNvSpPr txBox="true"/>
          <p:nvPr/>
        </p:nvSpPr>
        <p:spPr>
          <a:xfrm rot="0">
            <a:off x="937075" y="359187"/>
            <a:ext cx="8187676" cy="825119"/>
          </a:xfrm>
          <a:prstGeom prst="rect">
            <a:avLst/>
          </a:prstGeom>
        </p:spPr>
        <p:txBody>
          <a:bodyPr anchor="t" rtlCol="false" tIns="0" lIns="0" bIns="0" rIns="0">
            <a:spAutoFit/>
          </a:bodyPr>
          <a:lstStyle/>
          <a:p>
            <a:pPr algn="ctr">
              <a:lnSpc>
                <a:spcPts val="3346"/>
              </a:lnSpc>
            </a:pPr>
            <a:r>
              <a:rPr lang="en-US" sz="2390">
                <a:solidFill>
                  <a:srgbClr val="000000"/>
                </a:solidFill>
                <a:latin typeface="Boulder Bold"/>
              </a:rPr>
              <a:t>Principios educativos de las perspectivas experiencial, reflexiva y situada</a:t>
            </a:r>
          </a:p>
        </p:txBody>
      </p:sp>
      <p:grpSp>
        <p:nvGrpSpPr>
          <p:cNvPr name="Group 87" id="87"/>
          <p:cNvGrpSpPr/>
          <p:nvPr/>
        </p:nvGrpSpPr>
        <p:grpSpPr>
          <a:xfrm rot="-1350762">
            <a:off x="-128034" y="3391821"/>
            <a:ext cx="446589" cy="390766"/>
            <a:chOff x="0" y="0"/>
            <a:chExt cx="812800" cy="711200"/>
          </a:xfrm>
        </p:grpSpPr>
        <p:sp>
          <p:nvSpPr>
            <p:cNvPr name="Freeform 88" id="88"/>
            <p:cNvSpPr/>
            <p:nvPr/>
          </p:nvSpPr>
          <p:spPr>
            <a:xfrm>
              <a:off x="-33680" y="-8369"/>
              <a:ext cx="854946" cy="719569"/>
            </a:xfrm>
            <a:custGeom>
              <a:avLst/>
              <a:gdLst/>
              <a:ahLst/>
              <a:cxnLst/>
              <a:rect r="r" b="b" t="t" l="l"/>
              <a:pathLst>
                <a:path h="719569" w="854946">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FC1DE"/>
            </a:solidFill>
          </p:spPr>
        </p:sp>
        <p:sp>
          <p:nvSpPr>
            <p:cNvPr name="TextBox 89" id="89"/>
            <p:cNvSpPr txBox="true"/>
            <p:nvPr/>
          </p:nvSpPr>
          <p:spPr>
            <a:xfrm>
              <a:off x="76200" y="22225"/>
              <a:ext cx="660400" cy="561975"/>
            </a:xfrm>
            <a:prstGeom prst="rect">
              <a:avLst/>
            </a:prstGeom>
          </p:spPr>
          <p:txBody>
            <a:bodyPr anchor="ctr" rtlCol="false" tIns="50800" lIns="50800" bIns="50800" rIns="50800"/>
            <a:lstStyle/>
            <a:p>
              <a:pPr algn="ctr">
                <a:lnSpc>
                  <a:spcPts val="1679"/>
                </a:lnSpc>
              </a:pPr>
            </a:p>
          </p:txBody>
        </p:sp>
      </p:grpSp>
      <p:grpSp>
        <p:nvGrpSpPr>
          <p:cNvPr name="Group 90" id="90"/>
          <p:cNvGrpSpPr/>
          <p:nvPr/>
        </p:nvGrpSpPr>
        <p:grpSpPr>
          <a:xfrm rot="0">
            <a:off x="2865255" y="5294150"/>
            <a:ext cx="1750866" cy="1085800"/>
            <a:chOff x="0" y="0"/>
            <a:chExt cx="703678" cy="436386"/>
          </a:xfrm>
        </p:grpSpPr>
        <p:sp>
          <p:nvSpPr>
            <p:cNvPr name="Freeform 91" id="91"/>
            <p:cNvSpPr/>
            <p:nvPr/>
          </p:nvSpPr>
          <p:spPr>
            <a:xfrm>
              <a:off x="0" y="0"/>
              <a:ext cx="703678" cy="436386"/>
            </a:xfrm>
            <a:custGeom>
              <a:avLst/>
              <a:gdLst/>
              <a:ahLst/>
              <a:cxnLst/>
              <a:rect r="r" b="b" t="t" l="l"/>
              <a:pathLst>
                <a:path h="436386" w="703678">
                  <a:moveTo>
                    <a:pt x="88435" y="0"/>
                  </a:moveTo>
                  <a:lnTo>
                    <a:pt x="615243" y="0"/>
                  </a:lnTo>
                  <a:cubicBezTo>
                    <a:pt x="664085" y="0"/>
                    <a:pt x="703678" y="39594"/>
                    <a:pt x="703678" y="88435"/>
                  </a:cubicBezTo>
                  <a:lnTo>
                    <a:pt x="703678" y="347951"/>
                  </a:lnTo>
                  <a:cubicBezTo>
                    <a:pt x="703678" y="371406"/>
                    <a:pt x="694361" y="393899"/>
                    <a:pt x="677776" y="410484"/>
                  </a:cubicBezTo>
                  <a:cubicBezTo>
                    <a:pt x="661192" y="427069"/>
                    <a:pt x="638698" y="436386"/>
                    <a:pt x="615243" y="436386"/>
                  </a:cubicBezTo>
                  <a:lnTo>
                    <a:pt x="88435" y="436386"/>
                  </a:lnTo>
                  <a:cubicBezTo>
                    <a:pt x="39594" y="436386"/>
                    <a:pt x="0" y="396793"/>
                    <a:pt x="0" y="347951"/>
                  </a:cubicBezTo>
                  <a:lnTo>
                    <a:pt x="0" y="88435"/>
                  </a:lnTo>
                  <a:cubicBezTo>
                    <a:pt x="0" y="64981"/>
                    <a:pt x="9317" y="42487"/>
                    <a:pt x="25902" y="25902"/>
                  </a:cubicBezTo>
                  <a:cubicBezTo>
                    <a:pt x="42487" y="9317"/>
                    <a:pt x="64981" y="0"/>
                    <a:pt x="88435" y="0"/>
                  </a:cubicBezTo>
                  <a:close/>
                </a:path>
              </a:pathLst>
            </a:custGeom>
            <a:solidFill>
              <a:srgbClr val="FFC1DE"/>
            </a:solidFill>
          </p:spPr>
        </p:sp>
        <p:sp>
          <p:nvSpPr>
            <p:cNvPr name="TextBox 92" id="92"/>
            <p:cNvSpPr txBox="true"/>
            <p:nvPr/>
          </p:nvSpPr>
          <p:spPr>
            <a:xfrm>
              <a:off x="0" y="-28575"/>
              <a:ext cx="812800" cy="841375"/>
            </a:xfrm>
            <a:prstGeom prst="rect">
              <a:avLst/>
            </a:prstGeom>
          </p:spPr>
          <p:txBody>
            <a:bodyPr anchor="ctr" rtlCol="false" tIns="50800" lIns="50800" bIns="50800" rIns="50800"/>
            <a:lstStyle/>
            <a:p>
              <a:pPr>
                <a:lnSpc>
                  <a:spcPts val="1120"/>
                </a:lnSpc>
              </a:pPr>
              <a:r>
                <a:rPr lang="en-US" sz="800">
                  <a:solidFill>
                    <a:srgbClr val="000000"/>
                  </a:solidFill>
                  <a:latin typeface="Poppins"/>
                </a:rPr>
                <a:t>los principios educativos de la postura deweyniana son los siguientes:</a:t>
              </a:r>
            </a:p>
            <a:p>
              <a:pPr marL="172722" indent="-86361" lvl="1">
                <a:lnSpc>
                  <a:spcPts val="1120"/>
                </a:lnSpc>
                <a:buFont typeface="Arial"/>
                <a:buChar char="•"/>
              </a:pPr>
              <a:r>
                <a:rPr lang="en-US" sz="800">
                  <a:solidFill>
                    <a:srgbClr val="000000"/>
                  </a:solidFill>
                  <a:latin typeface="Poppins"/>
                </a:rPr>
                <a:t>Educación democrática:</a:t>
              </a:r>
            </a:p>
            <a:p>
              <a:pPr marL="172722" indent="-86361" lvl="1">
                <a:lnSpc>
                  <a:spcPts val="1120"/>
                </a:lnSpc>
                <a:buFont typeface="Arial"/>
                <a:buChar char="•"/>
              </a:pPr>
              <a:r>
                <a:rPr lang="en-US" sz="800">
                  <a:solidFill>
                    <a:srgbClr val="000000"/>
                  </a:solidFill>
                  <a:latin typeface="Poppins"/>
                </a:rPr>
                <a:t>Educación científica:</a:t>
              </a:r>
            </a:p>
            <a:p>
              <a:pPr marL="172722" indent="-86361" lvl="1">
                <a:lnSpc>
                  <a:spcPts val="1120"/>
                </a:lnSpc>
                <a:buFont typeface="Arial"/>
                <a:buChar char="•"/>
              </a:pPr>
              <a:r>
                <a:rPr lang="en-US" sz="800">
                  <a:solidFill>
                    <a:srgbClr val="000000"/>
                  </a:solidFill>
                  <a:latin typeface="Poppins"/>
                </a:rPr>
                <a:t>Educación pragmática: </a:t>
              </a:r>
            </a:p>
            <a:p>
              <a:pPr marL="172722" indent="-86361" lvl="1">
                <a:lnSpc>
                  <a:spcPts val="1120"/>
                </a:lnSpc>
                <a:buFont typeface="Arial"/>
                <a:buChar char="•"/>
              </a:pPr>
              <a:r>
                <a:rPr lang="en-US" sz="800">
                  <a:solidFill>
                    <a:srgbClr val="000000"/>
                  </a:solidFill>
                  <a:latin typeface="Poppins"/>
                </a:rPr>
                <a:t>Educación progresiva:</a:t>
              </a:r>
            </a:p>
          </p:txBody>
        </p:sp>
      </p:grpSp>
      <p:sp>
        <p:nvSpPr>
          <p:cNvPr name="AutoShape 93" id="93"/>
          <p:cNvSpPr/>
          <p:nvPr/>
        </p:nvSpPr>
        <p:spPr>
          <a:xfrm rot="-6213614">
            <a:off x="3107567" y="5181701"/>
            <a:ext cx="140868" cy="0"/>
          </a:xfrm>
          <a:prstGeom prst="line">
            <a:avLst/>
          </a:prstGeom>
          <a:ln cap="flat" w="9525">
            <a:solidFill>
              <a:srgbClr val="000000"/>
            </a:solidFill>
            <a:prstDash val="solid"/>
            <a:headEnd type="oval" len="lg" w="lg"/>
            <a:tailEnd type="oval" len="lg" w="lg"/>
          </a:ln>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AFAFA"/>
        </a:solidFill>
      </p:bgPr>
    </p:bg>
    <p:spTree>
      <p:nvGrpSpPr>
        <p:cNvPr id="1" name=""/>
        <p:cNvGrpSpPr/>
        <p:nvPr/>
      </p:nvGrpSpPr>
      <p:grpSpPr>
        <a:xfrm>
          <a:off x="0" y="0"/>
          <a:ext cx="0" cy="0"/>
          <a:chOff x="0" y="0"/>
          <a:chExt cx="0" cy="0"/>
        </a:xfrm>
      </p:grpSpPr>
      <p:grpSp>
        <p:nvGrpSpPr>
          <p:cNvPr name="Group 2" id="2"/>
          <p:cNvGrpSpPr/>
          <p:nvPr/>
        </p:nvGrpSpPr>
        <p:grpSpPr>
          <a:xfrm rot="-10800000">
            <a:off x="7290777" y="4487"/>
            <a:ext cx="2453680" cy="470577"/>
            <a:chOff x="0" y="0"/>
            <a:chExt cx="6350000" cy="1217828"/>
          </a:xfrm>
        </p:grpSpPr>
        <p:sp>
          <p:nvSpPr>
            <p:cNvPr name="Freeform 3" id="3"/>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ABDAB1"/>
            </a:solidFill>
          </p:spPr>
        </p:sp>
      </p:grpSp>
      <p:grpSp>
        <p:nvGrpSpPr>
          <p:cNvPr name="Group 4" id="4"/>
          <p:cNvGrpSpPr/>
          <p:nvPr/>
        </p:nvGrpSpPr>
        <p:grpSpPr>
          <a:xfrm rot="0">
            <a:off x="128224" y="6844623"/>
            <a:ext cx="2453680" cy="470577"/>
            <a:chOff x="0" y="0"/>
            <a:chExt cx="6350000" cy="1217828"/>
          </a:xfrm>
        </p:grpSpPr>
        <p:sp>
          <p:nvSpPr>
            <p:cNvPr name="Freeform 5" id="5"/>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FAE387"/>
            </a:solidFill>
          </p:spPr>
        </p:sp>
      </p:grpSp>
      <p:grpSp>
        <p:nvGrpSpPr>
          <p:cNvPr name="Group 6" id="6"/>
          <p:cNvGrpSpPr/>
          <p:nvPr/>
        </p:nvGrpSpPr>
        <p:grpSpPr>
          <a:xfrm rot="-10800000">
            <a:off x="2453680" y="23530"/>
            <a:ext cx="2453680" cy="470577"/>
            <a:chOff x="0" y="0"/>
            <a:chExt cx="6350000" cy="1217828"/>
          </a:xfrm>
        </p:grpSpPr>
        <p:sp>
          <p:nvSpPr>
            <p:cNvPr name="Freeform 7" id="7"/>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B6E3A1"/>
            </a:solidFill>
          </p:spPr>
        </p:sp>
      </p:grpSp>
      <p:grpSp>
        <p:nvGrpSpPr>
          <p:cNvPr name="Group 8" id="8"/>
          <p:cNvGrpSpPr/>
          <p:nvPr/>
        </p:nvGrpSpPr>
        <p:grpSpPr>
          <a:xfrm rot="-10800000">
            <a:off x="4907360" y="0"/>
            <a:ext cx="2453680" cy="470577"/>
            <a:chOff x="0" y="0"/>
            <a:chExt cx="6350000" cy="1217828"/>
          </a:xfrm>
        </p:grpSpPr>
        <p:sp>
          <p:nvSpPr>
            <p:cNvPr name="Freeform 9" id="9"/>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B6E3A1"/>
            </a:solidFill>
          </p:spPr>
        </p:sp>
      </p:grpSp>
      <p:grpSp>
        <p:nvGrpSpPr>
          <p:cNvPr name="Group 10" id="10"/>
          <p:cNvGrpSpPr/>
          <p:nvPr/>
        </p:nvGrpSpPr>
        <p:grpSpPr>
          <a:xfrm rot="-10800000">
            <a:off x="0" y="23530"/>
            <a:ext cx="2453680" cy="470577"/>
            <a:chOff x="0" y="0"/>
            <a:chExt cx="6350000" cy="1217828"/>
          </a:xfrm>
        </p:grpSpPr>
        <p:sp>
          <p:nvSpPr>
            <p:cNvPr name="Freeform 11" id="11"/>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B6E3A1"/>
            </a:solidFill>
          </p:spPr>
        </p:sp>
      </p:grpSp>
      <p:grpSp>
        <p:nvGrpSpPr>
          <p:cNvPr name="Group 12" id="12"/>
          <p:cNvGrpSpPr/>
          <p:nvPr/>
        </p:nvGrpSpPr>
        <p:grpSpPr>
          <a:xfrm rot="0">
            <a:off x="7489264" y="6824333"/>
            <a:ext cx="2453680" cy="470577"/>
            <a:chOff x="0" y="0"/>
            <a:chExt cx="6350000" cy="1217828"/>
          </a:xfrm>
        </p:grpSpPr>
        <p:sp>
          <p:nvSpPr>
            <p:cNvPr name="Freeform 13" id="13"/>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FAE387"/>
            </a:solidFill>
          </p:spPr>
        </p:sp>
      </p:grpSp>
      <p:grpSp>
        <p:nvGrpSpPr>
          <p:cNvPr name="Group 14" id="14"/>
          <p:cNvGrpSpPr/>
          <p:nvPr/>
        </p:nvGrpSpPr>
        <p:grpSpPr>
          <a:xfrm rot="0">
            <a:off x="5035584" y="6824333"/>
            <a:ext cx="2453680" cy="470577"/>
            <a:chOff x="0" y="0"/>
            <a:chExt cx="6350000" cy="1217828"/>
          </a:xfrm>
        </p:grpSpPr>
        <p:sp>
          <p:nvSpPr>
            <p:cNvPr name="Freeform 15" id="15"/>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FAE387"/>
            </a:solidFill>
          </p:spPr>
        </p:sp>
      </p:grpSp>
      <p:grpSp>
        <p:nvGrpSpPr>
          <p:cNvPr name="Group 16" id="16"/>
          <p:cNvGrpSpPr/>
          <p:nvPr/>
        </p:nvGrpSpPr>
        <p:grpSpPr>
          <a:xfrm rot="0">
            <a:off x="571500" y="7294910"/>
            <a:ext cx="2453680" cy="470577"/>
            <a:chOff x="0" y="0"/>
            <a:chExt cx="6350000" cy="1217828"/>
          </a:xfrm>
        </p:grpSpPr>
        <p:sp>
          <p:nvSpPr>
            <p:cNvPr name="Freeform 17" id="17"/>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FFB384"/>
            </a:solidFill>
          </p:spPr>
        </p:sp>
      </p:grpSp>
      <p:grpSp>
        <p:nvGrpSpPr>
          <p:cNvPr name="Group 18" id="18"/>
          <p:cNvGrpSpPr/>
          <p:nvPr/>
        </p:nvGrpSpPr>
        <p:grpSpPr>
          <a:xfrm rot="0">
            <a:off x="2581904" y="6844623"/>
            <a:ext cx="2453680" cy="470577"/>
            <a:chOff x="0" y="0"/>
            <a:chExt cx="6350000" cy="1217828"/>
          </a:xfrm>
        </p:grpSpPr>
        <p:sp>
          <p:nvSpPr>
            <p:cNvPr name="Freeform 19" id="19"/>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FAE387"/>
            </a:solidFill>
          </p:spPr>
        </p:sp>
      </p:grpSp>
      <p:grpSp>
        <p:nvGrpSpPr>
          <p:cNvPr name="Group 20" id="20"/>
          <p:cNvGrpSpPr/>
          <p:nvPr/>
        </p:nvGrpSpPr>
        <p:grpSpPr>
          <a:xfrm rot="0">
            <a:off x="-2325456" y="6844623"/>
            <a:ext cx="2453680" cy="470577"/>
            <a:chOff x="0" y="0"/>
            <a:chExt cx="6350000" cy="1217828"/>
          </a:xfrm>
        </p:grpSpPr>
        <p:sp>
          <p:nvSpPr>
            <p:cNvPr name="Freeform 21" id="21"/>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FAE387"/>
            </a:solidFill>
          </p:spPr>
        </p:sp>
      </p:grpSp>
      <p:grpSp>
        <p:nvGrpSpPr>
          <p:cNvPr name="Group 22" id="22"/>
          <p:cNvGrpSpPr/>
          <p:nvPr/>
        </p:nvGrpSpPr>
        <p:grpSpPr>
          <a:xfrm rot="0">
            <a:off x="431698" y="1545241"/>
            <a:ext cx="8890205" cy="1019099"/>
            <a:chOff x="0" y="0"/>
            <a:chExt cx="3573001" cy="409579"/>
          </a:xfrm>
        </p:grpSpPr>
        <p:sp>
          <p:nvSpPr>
            <p:cNvPr name="Freeform 23" id="23"/>
            <p:cNvSpPr/>
            <p:nvPr/>
          </p:nvSpPr>
          <p:spPr>
            <a:xfrm>
              <a:off x="0" y="0"/>
              <a:ext cx="3573001" cy="409579"/>
            </a:xfrm>
            <a:custGeom>
              <a:avLst/>
              <a:gdLst/>
              <a:ahLst/>
              <a:cxnLst/>
              <a:rect r="r" b="b" t="t" l="l"/>
              <a:pathLst>
                <a:path h="409579" w="3573001">
                  <a:moveTo>
                    <a:pt x="17417" y="0"/>
                  </a:moveTo>
                  <a:lnTo>
                    <a:pt x="3555585" y="0"/>
                  </a:lnTo>
                  <a:cubicBezTo>
                    <a:pt x="3565204" y="0"/>
                    <a:pt x="3573001" y="7798"/>
                    <a:pt x="3573001" y="17417"/>
                  </a:cubicBezTo>
                  <a:lnTo>
                    <a:pt x="3573001" y="392162"/>
                  </a:lnTo>
                  <a:cubicBezTo>
                    <a:pt x="3573001" y="396781"/>
                    <a:pt x="3571167" y="401212"/>
                    <a:pt x="3567900" y="404478"/>
                  </a:cubicBezTo>
                  <a:cubicBezTo>
                    <a:pt x="3564634" y="407744"/>
                    <a:pt x="3560204" y="409579"/>
                    <a:pt x="3555585" y="409579"/>
                  </a:cubicBezTo>
                  <a:lnTo>
                    <a:pt x="17417" y="409579"/>
                  </a:lnTo>
                  <a:cubicBezTo>
                    <a:pt x="7798" y="409579"/>
                    <a:pt x="0" y="401781"/>
                    <a:pt x="0" y="392162"/>
                  </a:cubicBezTo>
                  <a:lnTo>
                    <a:pt x="0" y="17417"/>
                  </a:lnTo>
                  <a:cubicBezTo>
                    <a:pt x="0" y="7798"/>
                    <a:pt x="7798" y="0"/>
                    <a:pt x="17417" y="0"/>
                  </a:cubicBezTo>
                  <a:close/>
                </a:path>
              </a:pathLst>
            </a:custGeom>
            <a:solidFill>
              <a:srgbClr val="FFB384"/>
            </a:solidFill>
          </p:spPr>
        </p:sp>
        <p:sp>
          <p:nvSpPr>
            <p:cNvPr name="TextBox 24" id="24"/>
            <p:cNvSpPr txBox="true"/>
            <p:nvPr/>
          </p:nvSpPr>
          <p:spPr>
            <a:xfrm>
              <a:off x="0" y="-28575"/>
              <a:ext cx="812800" cy="841375"/>
            </a:xfrm>
            <a:prstGeom prst="rect">
              <a:avLst/>
            </a:prstGeom>
          </p:spPr>
          <p:txBody>
            <a:bodyPr anchor="ctr" rtlCol="false" tIns="50800" lIns="50800" bIns="50800" rIns="50800"/>
            <a:lstStyle/>
            <a:p>
              <a:pPr algn="ctr">
                <a:lnSpc>
                  <a:spcPts val="1679"/>
                </a:lnSpc>
              </a:pPr>
              <a:r>
                <a:rPr lang="en-US" sz="1200">
                  <a:solidFill>
                    <a:srgbClr val="000000"/>
                  </a:solidFill>
                  <a:latin typeface="Poppins Bold"/>
                </a:rPr>
                <a:t>esta postura afirma que todo conocimiento, producto del aprendizaje o de los actos de pensamiento o cognición puede definirse como situado en el sentido de que ocurre en un contexto y situación determinada, yes resultado de la actividad de la persona que aprende en interacción con otras personas en el marco de las prácticas sociales que promueve una comunidad determinada. Los teóricos de</a:t>
              </a:r>
            </a:p>
          </p:txBody>
        </p:sp>
      </p:grpSp>
      <p:pic>
        <p:nvPicPr>
          <p:cNvPr name="Picture 25" id="2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4876800" y="4375296"/>
            <a:ext cx="1963660" cy="895920"/>
          </a:xfrm>
          <a:prstGeom prst="rect">
            <a:avLst/>
          </a:prstGeom>
        </p:spPr>
      </p:pic>
      <p:sp>
        <p:nvSpPr>
          <p:cNvPr name="TextBox 26" id="26"/>
          <p:cNvSpPr txBox="true"/>
          <p:nvPr/>
        </p:nvSpPr>
        <p:spPr>
          <a:xfrm rot="0">
            <a:off x="823230" y="680343"/>
            <a:ext cx="8302812" cy="775219"/>
          </a:xfrm>
          <a:prstGeom prst="rect">
            <a:avLst/>
          </a:prstGeom>
        </p:spPr>
        <p:txBody>
          <a:bodyPr anchor="t" rtlCol="false" tIns="0" lIns="0" bIns="0" rIns="0">
            <a:spAutoFit/>
          </a:bodyPr>
          <a:lstStyle/>
          <a:p>
            <a:pPr algn="ctr">
              <a:lnSpc>
                <a:spcPts val="3120"/>
              </a:lnSpc>
            </a:pPr>
            <a:r>
              <a:rPr lang="en-US" sz="2228">
                <a:solidFill>
                  <a:srgbClr val="000000"/>
                </a:solidFill>
                <a:latin typeface="Boulder Bold"/>
              </a:rPr>
              <a:t>LA ENSEÑANZA SITUADA CENTRADA EN PRÁCTICAS EDUCATIVAS AUTÉNTICAS</a:t>
            </a:r>
          </a:p>
        </p:txBody>
      </p:sp>
      <p:sp>
        <p:nvSpPr>
          <p:cNvPr name="TextBox 27" id="27"/>
          <p:cNvSpPr txBox="true"/>
          <p:nvPr/>
        </p:nvSpPr>
        <p:spPr>
          <a:xfrm rot="0">
            <a:off x="627370" y="683895"/>
            <a:ext cx="8694533" cy="771666"/>
          </a:xfrm>
          <a:prstGeom prst="rect">
            <a:avLst/>
          </a:prstGeom>
        </p:spPr>
        <p:txBody>
          <a:bodyPr anchor="t" rtlCol="false" tIns="0" lIns="0" bIns="0" rIns="0">
            <a:spAutoFit/>
          </a:bodyPr>
          <a:lstStyle/>
          <a:p>
            <a:pPr algn="ctr">
              <a:lnSpc>
                <a:spcPts val="3142"/>
              </a:lnSpc>
            </a:pPr>
            <a:r>
              <a:rPr lang="en-US" sz="2244">
                <a:solidFill>
                  <a:srgbClr val="000000"/>
                </a:solidFill>
                <a:latin typeface="Boulder Bold"/>
              </a:rPr>
              <a:t>LA ENSEÑANZA SITUADA CENTRADA EN PRÁCTICAS EDUCATIVAS AUTÉNTICAS</a:t>
            </a:r>
          </a:p>
        </p:txBody>
      </p:sp>
      <p:pic>
        <p:nvPicPr>
          <p:cNvPr name="Picture 28" id="28"/>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0800000">
            <a:off x="3092456" y="4375296"/>
            <a:ext cx="1882180" cy="858745"/>
          </a:xfrm>
          <a:prstGeom prst="rect">
            <a:avLst/>
          </a:prstGeom>
        </p:spPr>
      </p:pic>
      <p:pic>
        <p:nvPicPr>
          <p:cNvPr name="Picture 29" id="29"/>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4047988" y="3528252"/>
            <a:ext cx="1853296" cy="845566"/>
          </a:xfrm>
          <a:prstGeom prst="rect">
            <a:avLst/>
          </a:prstGeom>
        </p:spPr>
      </p:pic>
      <p:pic>
        <p:nvPicPr>
          <p:cNvPr name="Picture 30" id="30"/>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4089415" y="5060156"/>
            <a:ext cx="1796400" cy="819607"/>
          </a:xfrm>
          <a:prstGeom prst="rect">
            <a:avLst/>
          </a:prstGeom>
        </p:spPr>
      </p:pic>
      <p:sp>
        <p:nvSpPr>
          <p:cNvPr name="TextBox 31" id="31"/>
          <p:cNvSpPr txBox="true"/>
          <p:nvPr/>
        </p:nvSpPr>
        <p:spPr>
          <a:xfrm rot="0">
            <a:off x="3352850" y="2773890"/>
            <a:ext cx="2781350" cy="250497"/>
          </a:xfrm>
          <a:prstGeom prst="rect">
            <a:avLst/>
          </a:prstGeom>
        </p:spPr>
        <p:txBody>
          <a:bodyPr anchor="t" rtlCol="false" tIns="0" lIns="0" bIns="0" rIns="0">
            <a:spAutoFit/>
          </a:bodyPr>
          <a:lstStyle/>
          <a:p>
            <a:pPr algn="ctr">
              <a:lnSpc>
                <a:spcPts val="2050"/>
              </a:lnSpc>
            </a:pPr>
            <a:r>
              <a:rPr lang="en-US" sz="1464">
                <a:solidFill>
                  <a:srgbClr val="000000"/>
                </a:solidFill>
                <a:latin typeface="Open Sans Bold"/>
              </a:rPr>
              <a:t>ACTIVACION SOCIAL ALTA</a:t>
            </a:r>
          </a:p>
        </p:txBody>
      </p:sp>
      <p:sp>
        <p:nvSpPr>
          <p:cNvPr name="TextBox 32" id="32"/>
          <p:cNvSpPr txBox="true"/>
          <p:nvPr/>
        </p:nvSpPr>
        <p:spPr>
          <a:xfrm rot="0">
            <a:off x="3808744" y="6339584"/>
            <a:ext cx="2781350" cy="250497"/>
          </a:xfrm>
          <a:prstGeom prst="rect">
            <a:avLst/>
          </a:prstGeom>
        </p:spPr>
        <p:txBody>
          <a:bodyPr anchor="t" rtlCol="false" tIns="0" lIns="0" bIns="0" rIns="0">
            <a:spAutoFit/>
          </a:bodyPr>
          <a:lstStyle/>
          <a:p>
            <a:pPr algn="ctr">
              <a:lnSpc>
                <a:spcPts val="2050"/>
              </a:lnSpc>
            </a:pPr>
            <a:r>
              <a:rPr lang="en-US" sz="1464">
                <a:solidFill>
                  <a:srgbClr val="000000"/>
                </a:solidFill>
                <a:latin typeface="Open Sans Bold"/>
              </a:rPr>
              <a:t>ACTIVACION SOCIAL BAJA</a:t>
            </a:r>
          </a:p>
        </p:txBody>
      </p:sp>
      <p:sp>
        <p:nvSpPr>
          <p:cNvPr name="TextBox 33" id="33"/>
          <p:cNvSpPr txBox="true"/>
          <p:nvPr/>
        </p:nvSpPr>
        <p:spPr>
          <a:xfrm rot="0">
            <a:off x="6992860" y="4479019"/>
            <a:ext cx="1670654" cy="768753"/>
          </a:xfrm>
          <a:prstGeom prst="rect">
            <a:avLst/>
          </a:prstGeom>
        </p:spPr>
        <p:txBody>
          <a:bodyPr anchor="t" rtlCol="false" tIns="0" lIns="0" bIns="0" rIns="0">
            <a:spAutoFit/>
          </a:bodyPr>
          <a:lstStyle/>
          <a:p>
            <a:pPr algn="ctr">
              <a:lnSpc>
                <a:spcPts val="2050"/>
              </a:lnSpc>
            </a:pPr>
            <a:r>
              <a:rPr lang="en-US" sz="1464">
                <a:solidFill>
                  <a:srgbClr val="000000"/>
                </a:solidFill>
                <a:latin typeface="Open Sans Bold"/>
              </a:rPr>
              <a:t>RELEVANCIA</a:t>
            </a:r>
          </a:p>
          <a:p>
            <a:pPr algn="ctr">
              <a:lnSpc>
                <a:spcPts val="2050"/>
              </a:lnSpc>
            </a:pPr>
            <a:r>
              <a:rPr lang="en-US" sz="1464">
                <a:solidFill>
                  <a:srgbClr val="000000"/>
                </a:solidFill>
                <a:latin typeface="Arimo Bold"/>
              </a:rPr>
              <a:t>CULTURAL</a:t>
            </a:r>
          </a:p>
          <a:p>
            <a:pPr algn="ctr">
              <a:lnSpc>
                <a:spcPts val="2050"/>
              </a:lnSpc>
            </a:pPr>
            <a:r>
              <a:rPr lang="en-US" sz="1464">
                <a:solidFill>
                  <a:srgbClr val="000000"/>
                </a:solidFill>
                <a:latin typeface="Arimo Bold"/>
              </a:rPr>
              <a:t>ALTA</a:t>
            </a:r>
          </a:p>
        </p:txBody>
      </p:sp>
      <p:sp>
        <p:nvSpPr>
          <p:cNvPr name="TextBox 34" id="34"/>
          <p:cNvSpPr txBox="true"/>
          <p:nvPr/>
        </p:nvSpPr>
        <p:spPr>
          <a:xfrm rot="0">
            <a:off x="1798431" y="4482961"/>
            <a:ext cx="1143756" cy="761142"/>
          </a:xfrm>
          <a:prstGeom prst="rect">
            <a:avLst/>
          </a:prstGeom>
        </p:spPr>
        <p:txBody>
          <a:bodyPr anchor="t" rtlCol="false" tIns="0" lIns="0" bIns="0" rIns="0">
            <a:spAutoFit/>
          </a:bodyPr>
          <a:lstStyle/>
          <a:p>
            <a:pPr algn="ctr">
              <a:lnSpc>
                <a:spcPts val="2048"/>
              </a:lnSpc>
              <a:spcBef>
                <a:spcPct val="0"/>
              </a:spcBef>
            </a:pPr>
            <a:r>
              <a:rPr lang="en-US" sz="1463">
                <a:solidFill>
                  <a:srgbClr val="000000"/>
                </a:solidFill>
                <a:latin typeface="Open Sans Bold"/>
              </a:rPr>
              <a:t>RELEVANCIA</a:t>
            </a:r>
          </a:p>
          <a:p>
            <a:pPr algn="ctr">
              <a:lnSpc>
                <a:spcPts val="2048"/>
              </a:lnSpc>
              <a:spcBef>
                <a:spcPct val="0"/>
              </a:spcBef>
            </a:pPr>
            <a:r>
              <a:rPr lang="en-US" sz="1463">
                <a:solidFill>
                  <a:srgbClr val="000000"/>
                </a:solidFill>
                <a:latin typeface="Open Sans Bold"/>
              </a:rPr>
              <a:t>CULTURAL</a:t>
            </a:r>
          </a:p>
          <a:p>
            <a:pPr algn="ctr">
              <a:lnSpc>
                <a:spcPts val="2048"/>
              </a:lnSpc>
              <a:spcBef>
                <a:spcPct val="0"/>
              </a:spcBef>
            </a:pPr>
            <a:r>
              <a:rPr lang="en-US" sz="1463">
                <a:solidFill>
                  <a:srgbClr val="000000"/>
                </a:solidFill>
                <a:latin typeface="Open Sans Bold"/>
              </a:rPr>
              <a:t>BAJA</a:t>
            </a:r>
          </a:p>
        </p:txBody>
      </p:sp>
      <p:sp>
        <p:nvSpPr>
          <p:cNvPr name="TextBox 35" id="35"/>
          <p:cNvSpPr txBox="true"/>
          <p:nvPr/>
        </p:nvSpPr>
        <p:spPr>
          <a:xfrm rot="0">
            <a:off x="2985934" y="5570787"/>
            <a:ext cx="1389173" cy="669066"/>
          </a:xfrm>
          <a:prstGeom prst="rect">
            <a:avLst/>
          </a:prstGeom>
        </p:spPr>
        <p:txBody>
          <a:bodyPr anchor="t" rtlCol="false" tIns="0" lIns="0" bIns="0" rIns="0">
            <a:spAutoFit/>
          </a:bodyPr>
          <a:lstStyle/>
          <a:p>
            <a:pPr algn="ctr">
              <a:lnSpc>
                <a:spcPts val="1344"/>
              </a:lnSpc>
              <a:spcBef>
                <a:spcPct val="0"/>
              </a:spcBef>
            </a:pPr>
            <a:r>
              <a:rPr lang="en-US" sz="960">
                <a:solidFill>
                  <a:srgbClr val="000000"/>
                </a:solidFill>
                <a:latin typeface="Open Sans Bold"/>
              </a:rPr>
              <a:t>1)lecturas descontextualizadas, ejercicios con datos inventados</a:t>
            </a:r>
          </a:p>
        </p:txBody>
      </p:sp>
      <p:sp>
        <p:nvSpPr>
          <p:cNvPr name="TextBox 36" id="36"/>
          <p:cNvSpPr txBox="true"/>
          <p:nvPr/>
        </p:nvSpPr>
        <p:spPr>
          <a:xfrm rot="0">
            <a:off x="3516685" y="3621096"/>
            <a:ext cx="993437" cy="640828"/>
          </a:xfrm>
          <a:prstGeom prst="rect">
            <a:avLst/>
          </a:prstGeom>
        </p:spPr>
        <p:txBody>
          <a:bodyPr anchor="t" rtlCol="false" tIns="0" lIns="0" bIns="0" rIns="0">
            <a:spAutoFit/>
          </a:bodyPr>
          <a:lstStyle/>
          <a:p>
            <a:pPr algn="ctr">
              <a:lnSpc>
                <a:spcPts val="1286"/>
              </a:lnSpc>
              <a:spcBef>
                <a:spcPct val="0"/>
              </a:spcBef>
            </a:pPr>
            <a:r>
              <a:rPr lang="en-US" sz="918">
                <a:solidFill>
                  <a:srgbClr val="000000"/>
                </a:solidFill>
                <a:latin typeface="Open Sans Bold"/>
              </a:rPr>
              <a:t>2)Analisis colaborativos de datos inventados</a:t>
            </a:r>
          </a:p>
        </p:txBody>
      </p:sp>
      <p:sp>
        <p:nvSpPr>
          <p:cNvPr name="TextBox 37" id="37"/>
          <p:cNvSpPr txBox="true"/>
          <p:nvPr/>
        </p:nvSpPr>
        <p:spPr>
          <a:xfrm rot="0">
            <a:off x="5567837" y="5337891"/>
            <a:ext cx="1389173" cy="500464"/>
          </a:xfrm>
          <a:prstGeom prst="rect">
            <a:avLst/>
          </a:prstGeom>
        </p:spPr>
        <p:txBody>
          <a:bodyPr anchor="t" rtlCol="false" tIns="0" lIns="0" bIns="0" rIns="0">
            <a:spAutoFit/>
          </a:bodyPr>
          <a:lstStyle/>
          <a:p>
            <a:pPr algn="ctr">
              <a:lnSpc>
                <a:spcPts val="1344"/>
              </a:lnSpc>
              <a:spcBef>
                <a:spcPct val="0"/>
              </a:spcBef>
            </a:pPr>
            <a:r>
              <a:rPr lang="en-US" sz="960">
                <a:solidFill>
                  <a:srgbClr val="000000"/>
                </a:solidFill>
                <a:latin typeface="Open Sans Bold"/>
              </a:rPr>
              <a:t>3)Lecturas y ejercicios con ejemplos relevantes</a:t>
            </a:r>
          </a:p>
        </p:txBody>
      </p:sp>
      <p:sp>
        <p:nvSpPr>
          <p:cNvPr name="TextBox 38" id="38"/>
          <p:cNvSpPr txBox="true"/>
          <p:nvPr/>
        </p:nvSpPr>
        <p:spPr>
          <a:xfrm rot="0">
            <a:off x="5148821" y="4081662"/>
            <a:ext cx="985379" cy="240936"/>
          </a:xfrm>
          <a:prstGeom prst="rect">
            <a:avLst/>
          </a:prstGeom>
        </p:spPr>
        <p:txBody>
          <a:bodyPr anchor="t" rtlCol="false" tIns="0" lIns="0" bIns="0" rIns="0">
            <a:spAutoFit/>
          </a:bodyPr>
          <a:lstStyle/>
          <a:p>
            <a:pPr algn="ctr">
              <a:lnSpc>
                <a:spcPts val="953"/>
              </a:lnSpc>
              <a:spcBef>
                <a:spcPct val="0"/>
              </a:spcBef>
            </a:pPr>
            <a:r>
              <a:rPr lang="en-US" sz="681">
                <a:solidFill>
                  <a:srgbClr val="000000"/>
                </a:solidFill>
                <a:latin typeface="Open Sans Bold"/>
              </a:rPr>
              <a:t>4)Analisis colaborativo de datos relevantes</a:t>
            </a:r>
          </a:p>
        </p:txBody>
      </p:sp>
      <p:sp>
        <p:nvSpPr>
          <p:cNvPr name="TextBox 39" id="39"/>
          <p:cNvSpPr txBox="true"/>
          <p:nvPr/>
        </p:nvSpPr>
        <p:spPr>
          <a:xfrm rot="0">
            <a:off x="5435519" y="3638550"/>
            <a:ext cx="1389173" cy="331862"/>
          </a:xfrm>
          <a:prstGeom prst="rect">
            <a:avLst/>
          </a:prstGeom>
        </p:spPr>
        <p:txBody>
          <a:bodyPr anchor="t" rtlCol="false" tIns="0" lIns="0" bIns="0" rIns="0">
            <a:spAutoFit/>
          </a:bodyPr>
          <a:lstStyle/>
          <a:p>
            <a:pPr algn="ctr">
              <a:lnSpc>
                <a:spcPts val="1344"/>
              </a:lnSpc>
              <a:spcBef>
                <a:spcPct val="0"/>
              </a:spcBef>
            </a:pPr>
            <a:r>
              <a:rPr lang="en-US" sz="960">
                <a:solidFill>
                  <a:srgbClr val="000000"/>
                </a:solidFill>
                <a:latin typeface="Open Sans Bold"/>
              </a:rPr>
              <a:t>5) Simulaciones situadas</a:t>
            </a:r>
          </a:p>
        </p:txBody>
      </p:sp>
      <p:sp>
        <p:nvSpPr>
          <p:cNvPr name="TextBox 40" id="40"/>
          <p:cNvSpPr txBox="true"/>
          <p:nvPr/>
        </p:nvSpPr>
        <p:spPr>
          <a:xfrm rot="0">
            <a:off x="5451288" y="3192388"/>
            <a:ext cx="1389173" cy="156583"/>
          </a:xfrm>
          <a:prstGeom prst="rect">
            <a:avLst/>
          </a:prstGeom>
        </p:spPr>
        <p:txBody>
          <a:bodyPr anchor="t" rtlCol="false" tIns="0" lIns="0" bIns="0" rIns="0">
            <a:spAutoFit/>
          </a:bodyPr>
          <a:lstStyle/>
          <a:p>
            <a:pPr algn="ctr">
              <a:lnSpc>
                <a:spcPts val="1344"/>
              </a:lnSpc>
              <a:spcBef>
                <a:spcPct val="0"/>
              </a:spcBef>
            </a:pPr>
            <a:r>
              <a:rPr lang="en-US" sz="960">
                <a:solidFill>
                  <a:srgbClr val="000000"/>
                </a:solidFill>
                <a:latin typeface="Open Sans Bold"/>
              </a:rPr>
              <a:t>6)Aprendizaje </a:t>
            </a:r>
            <a:r>
              <a:rPr lang="en-US" sz="960">
                <a:solidFill>
                  <a:srgbClr val="000000"/>
                </a:solidFill>
                <a:latin typeface="Open Sans Bold Italics"/>
              </a:rPr>
              <a:t>in situ</a:t>
            </a:r>
          </a:p>
        </p:txBody>
      </p:sp>
    </p:spTree>
  </p:cSld>
  <p:clrMapOvr>
    <a:masterClrMapping/>
  </p:clrMapOvr>
</p:sld>
</file>

<file path=ppt/slides/slide4.xml><?xml version="1.0" encoding="utf-8"?>
<p:sld xmlns:p="http://schemas.openxmlformats.org/presentationml/2006/main" xmlns:a="http://schemas.openxmlformats.org/drawingml/2006/main">
  <p:cSld>
    <p:bg>
      <p:bgPr>
        <a:solidFill>
          <a:srgbClr val="FAFAFA"/>
        </a:solidFill>
      </p:bgPr>
    </p:bg>
    <p:spTree>
      <p:nvGrpSpPr>
        <p:cNvPr id="1" name=""/>
        <p:cNvGrpSpPr/>
        <p:nvPr/>
      </p:nvGrpSpPr>
      <p:grpSpPr>
        <a:xfrm>
          <a:off x="0" y="0"/>
          <a:ext cx="0" cy="0"/>
          <a:chOff x="0" y="0"/>
          <a:chExt cx="0" cy="0"/>
        </a:xfrm>
      </p:grpSpPr>
      <p:grpSp>
        <p:nvGrpSpPr>
          <p:cNvPr name="Group 2" id="2"/>
          <p:cNvGrpSpPr/>
          <p:nvPr/>
        </p:nvGrpSpPr>
        <p:grpSpPr>
          <a:xfrm rot="-10800000">
            <a:off x="7290777" y="4487"/>
            <a:ext cx="2453680" cy="470577"/>
            <a:chOff x="0" y="0"/>
            <a:chExt cx="6350000" cy="1217828"/>
          </a:xfrm>
        </p:grpSpPr>
        <p:sp>
          <p:nvSpPr>
            <p:cNvPr name="Freeform 3" id="3"/>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ABDAB1"/>
            </a:solidFill>
          </p:spPr>
        </p:sp>
      </p:grpSp>
      <p:grpSp>
        <p:nvGrpSpPr>
          <p:cNvPr name="Group 4" id="4"/>
          <p:cNvGrpSpPr/>
          <p:nvPr/>
        </p:nvGrpSpPr>
        <p:grpSpPr>
          <a:xfrm rot="0">
            <a:off x="128224" y="6844623"/>
            <a:ext cx="2453680" cy="470577"/>
            <a:chOff x="0" y="0"/>
            <a:chExt cx="6350000" cy="1217828"/>
          </a:xfrm>
        </p:grpSpPr>
        <p:sp>
          <p:nvSpPr>
            <p:cNvPr name="Freeform 5" id="5"/>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FAE387"/>
            </a:solidFill>
          </p:spPr>
        </p:sp>
      </p:grpSp>
      <p:grpSp>
        <p:nvGrpSpPr>
          <p:cNvPr name="Group 6" id="6"/>
          <p:cNvGrpSpPr/>
          <p:nvPr/>
        </p:nvGrpSpPr>
        <p:grpSpPr>
          <a:xfrm rot="-10800000">
            <a:off x="2453680" y="23530"/>
            <a:ext cx="2453680" cy="470577"/>
            <a:chOff x="0" y="0"/>
            <a:chExt cx="6350000" cy="1217828"/>
          </a:xfrm>
        </p:grpSpPr>
        <p:sp>
          <p:nvSpPr>
            <p:cNvPr name="Freeform 7" id="7"/>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B6E3A1"/>
            </a:solidFill>
          </p:spPr>
        </p:sp>
      </p:grpSp>
      <p:grpSp>
        <p:nvGrpSpPr>
          <p:cNvPr name="Group 8" id="8"/>
          <p:cNvGrpSpPr/>
          <p:nvPr/>
        </p:nvGrpSpPr>
        <p:grpSpPr>
          <a:xfrm rot="-10800000">
            <a:off x="4907360" y="0"/>
            <a:ext cx="2453680" cy="470577"/>
            <a:chOff x="0" y="0"/>
            <a:chExt cx="6350000" cy="1217828"/>
          </a:xfrm>
        </p:grpSpPr>
        <p:sp>
          <p:nvSpPr>
            <p:cNvPr name="Freeform 9" id="9"/>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B6E3A1"/>
            </a:solidFill>
          </p:spPr>
        </p:sp>
      </p:grpSp>
      <p:grpSp>
        <p:nvGrpSpPr>
          <p:cNvPr name="Group 10" id="10"/>
          <p:cNvGrpSpPr/>
          <p:nvPr/>
        </p:nvGrpSpPr>
        <p:grpSpPr>
          <a:xfrm rot="-10800000">
            <a:off x="0" y="23530"/>
            <a:ext cx="2453680" cy="470577"/>
            <a:chOff x="0" y="0"/>
            <a:chExt cx="6350000" cy="1217828"/>
          </a:xfrm>
        </p:grpSpPr>
        <p:sp>
          <p:nvSpPr>
            <p:cNvPr name="Freeform 11" id="11"/>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B6E3A1"/>
            </a:solidFill>
          </p:spPr>
        </p:sp>
      </p:grpSp>
      <p:grpSp>
        <p:nvGrpSpPr>
          <p:cNvPr name="Group 12" id="12"/>
          <p:cNvGrpSpPr/>
          <p:nvPr/>
        </p:nvGrpSpPr>
        <p:grpSpPr>
          <a:xfrm rot="0">
            <a:off x="7489264" y="6824333"/>
            <a:ext cx="2453680" cy="470577"/>
            <a:chOff x="0" y="0"/>
            <a:chExt cx="6350000" cy="1217828"/>
          </a:xfrm>
        </p:grpSpPr>
        <p:sp>
          <p:nvSpPr>
            <p:cNvPr name="Freeform 13" id="13"/>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FAE387"/>
            </a:solidFill>
          </p:spPr>
        </p:sp>
      </p:grpSp>
      <p:grpSp>
        <p:nvGrpSpPr>
          <p:cNvPr name="Group 14" id="14"/>
          <p:cNvGrpSpPr/>
          <p:nvPr/>
        </p:nvGrpSpPr>
        <p:grpSpPr>
          <a:xfrm rot="0">
            <a:off x="5035584" y="6824333"/>
            <a:ext cx="2453680" cy="470577"/>
            <a:chOff x="0" y="0"/>
            <a:chExt cx="6350000" cy="1217828"/>
          </a:xfrm>
        </p:grpSpPr>
        <p:sp>
          <p:nvSpPr>
            <p:cNvPr name="Freeform 15" id="15"/>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FAE387"/>
            </a:solidFill>
          </p:spPr>
        </p:sp>
      </p:grpSp>
      <p:grpSp>
        <p:nvGrpSpPr>
          <p:cNvPr name="Group 16" id="16"/>
          <p:cNvGrpSpPr/>
          <p:nvPr/>
        </p:nvGrpSpPr>
        <p:grpSpPr>
          <a:xfrm rot="0">
            <a:off x="571500" y="7294910"/>
            <a:ext cx="2453680" cy="470577"/>
            <a:chOff x="0" y="0"/>
            <a:chExt cx="6350000" cy="1217828"/>
          </a:xfrm>
        </p:grpSpPr>
        <p:sp>
          <p:nvSpPr>
            <p:cNvPr name="Freeform 17" id="17"/>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FFB384"/>
            </a:solidFill>
          </p:spPr>
        </p:sp>
      </p:grpSp>
      <p:grpSp>
        <p:nvGrpSpPr>
          <p:cNvPr name="Group 18" id="18"/>
          <p:cNvGrpSpPr/>
          <p:nvPr/>
        </p:nvGrpSpPr>
        <p:grpSpPr>
          <a:xfrm rot="0">
            <a:off x="2581904" y="6844623"/>
            <a:ext cx="2453680" cy="470577"/>
            <a:chOff x="0" y="0"/>
            <a:chExt cx="6350000" cy="1217828"/>
          </a:xfrm>
        </p:grpSpPr>
        <p:sp>
          <p:nvSpPr>
            <p:cNvPr name="Freeform 19" id="19"/>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FAE387"/>
            </a:solidFill>
          </p:spPr>
        </p:sp>
      </p:grpSp>
      <p:grpSp>
        <p:nvGrpSpPr>
          <p:cNvPr name="Group 20" id="20"/>
          <p:cNvGrpSpPr/>
          <p:nvPr/>
        </p:nvGrpSpPr>
        <p:grpSpPr>
          <a:xfrm rot="0">
            <a:off x="-2325456" y="6844623"/>
            <a:ext cx="2453680" cy="470577"/>
            <a:chOff x="0" y="0"/>
            <a:chExt cx="6350000" cy="1217828"/>
          </a:xfrm>
        </p:grpSpPr>
        <p:sp>
          <p:nvSpPr>
            <p:cNvPr name="Freeform 21" id="21"/>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FAE387"/>
            </a:solidFill>
          </p:spPr>
        </p:sp>
      </p:grpSp>
      <p:sp>
        <p:nvSpPr>
          <p:cNvPr name="TextBox 22" id="22"/>
          <p:cNvSpPr txBox="true"/>
          <p:nvPr/>
        </p:nvSpPr>
        <p:spPr>
          <a:xfrm rot="0">
            <a:off x="536359" y="607695"/>
            <a:ext cx="8998449" cy="6132347"/>
          </a:xfrm>
          <a:prstGeom prst="rect">
            <a:avLst/>
          </a:prstGeom>
        </p:spPr>
        <p:txBody>
          <a:bodyPr anchor="t" rtlCol="false" tIns="0" lIns="0" bIns="0" rIns="0">
            <a:spAutoFit/>
          </a:bodyPr>
          <a:lstStyle/>
          <a:p>
            <a:pPr algn="ctr">
              <a:lnSpc>
                <a:spcPts val="8258"/>
              </a:lnSpc>
            </a:pPr>
            <a:r>
              <a:rPr lang="en-US" sz="5898">
                <a:solidFill>
                  <a:srgbClr val="000000"/>
                </a:solidFill>
                <a:latin typeface="Boulder Bold"/>
              </a:rPr>
              <a:t>CAPITULO 2</a:t>
            </a:r>
          </a:p>
          <a:p>
            <a:pPr algn="ctr">
              <a:lnSpc>
                <a:spcPts val="8258"/>
              </a:lnSpc>
            </a:pPr>
            <a:r>
              <a:rPr lang="en-US" sz="5898">
                <a:solidFill>
                  <a:srgbClr val="000000"/>
                </a:solidFill>
                <a:latin typeface="Boulder Bold"/>
              </a:rPr>
              <a:t>LA conducción de la enseñanza mediante proyectos situados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AFAFA"/>
        </a:solidFill>
      </p:bgPr>
    </p:bg>
    <p:spTree>
      <p:nvGrpSpPr>
        <p:cNvPr id="1" name=""/>
        <p:cNvGrpSpPr/>
        <p:nvPr/>
      </p:nvGrpSpPr>
      <p:grpSpPr>
        <a:xfrm>
          <a:off x="0" y="0"/>
          <a:ext cx="0" cy="0"/>
          <a:chOff x="0" y="0"/>
          <a:chExt cx="0" cy="0"/>
        </a:xfrm>
      </p:grpSpPr>
      <p:grpSp>
        <p:nvGrpSpPr>
          <p:cNvPr name="Group 2" id="2"/>
          <p:cNvGrpSpPr/>
          <p:nvPr/>
        </p:nvGrpSpPr>
        <p:grpSpPr>
          <a:xfrm rot="0">
            <a:off x="-185828" y="625596"/>
            <a:ext cx="10927382" cy="7291670"/>
            <a:chOff x="0" y="0"/>
            <a:chExt cx="14569843" cy="9722226"/>
          </a:xfrm>
        </p:grpSpPr>
        <p:pic>
          <p:nvPicPr>
            <p:cNvPr name="Picture 3" id="3"/>
            <p:cNvPicPr>
              <a:picLocks noChangeAspect="true"/>
            </p:cNvPicPr>
            <p:nvPr/>
          </p:nvPicPr>
          <p:blipFill>
            <a:blip r:embed="rId2">
              <a:alphaModFix amt="23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0" y="0"/>
              <a:ext cx="4861113" cy="4861113"/>
            </a:xfrm>
            <a:prstGeom prst="rect">
              <a:avLst/>
            </a:prstGeom>
          </p:spPr>
        </p:pic>
        <p:pic>
          <p:nvPicPr>
            <p:cNvPr name="Picture 4" id="4"/>
            <p:cNvPicPr>
              <a:picLocks noChangeAspect="true"/>
            </p:cNvPicPr>
            <p:nvPr/>
          </p:nvPicPr>
          <p:blipFill>
            <a:blip r:embed="rId2">
              <a:alphaModFix amt="23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0" y="4861113"/>
              <a:ext cx="4861113" cy="4861113"/>
            </a:xfrm>
            <a:prstGeom prst="rect">
              <a:avLst/>
            </a:prstGeom>
          </p:spPr>
        </p:pic>
        <p:pic>
          <p:nvPicPr>
            <p:cNvPr name="Picture 5" id="5"/>
            <p:cNvPicPr>
              <a:picLocks noChangeAspect="true"/>
            </p:cNvPicPr>
            <p:nvPr/>
          </p:nvPicPr>
          <p:blipFill>
            <a:blip r:embed="rId2">
              <a:alphaModFix amt="23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4847617" y="0"/>
              <a:ext cx="4861113" cy="4861113"/>
            </a:xfrm>
            <a:prstGeom prst="rect">
              <a:avLst/>
            </a:prstGeom>
          </p:spPr>
        </p:pic>
        <p:pic>
          <p:nvPicPr>
            <p:cNvPr name="Picture 6" id="6"/>
            <p:cNvPicPr>
              <a:picLocks noChangeAspect="true"/>
            </p:cNvPicPr>
            <p:nvPr/>
          </p:nvPicPr>
          <p:blipFill>
            <a:blip r:embed="rId2">
              <a:alphaModFix amt="23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4847617" y="4861113"/>
              <a:ext cx="4861113" cy="4861113"/>
            </a:xfrm>
            <a:prstGeom prst="rect">
              <a:avLst/>
            </a:prstGeom>
          </p:spPr>
        </p:pic>
        <p:pic>
          <p:nvPicPr>
            <p:cNvPr name="Picture 7" id="7"/>
            <p:cNvPicPr>
              <a:picLocks noChangeAspect="true"/>
            </p:cNvPicPr>
            <p:nvPr/>
          </p:nvPicPr>
          <p:blipFill>
            <a:blip r:embed="rId2">
              <a:alphaModFix amt="23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9708730" y="0"/>
              <a:ext cx="4861113" cy="4861113"/>
            </a:xfrm>
            <a:prstGeom prst="rect">
              <a:avLst/>
            </a:prstGeom>
          </p:spPr>
        </p:pic>
        <p:pic>
          <p:nvPicPr>
            <p:cNvPr name="Picture 8" id="8"/>
            <p:cNvPicPr>
              <a:picLocks noChangeAspect="true"/>
            </p:cNvPicPr>
            <p:nvPr/>
          </p:nvPicPr>
          <p:blipFill>
            <a:blip r:embed="rId2">
              <a:alphaModFix amt="23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9708730" y="4861113"/>
              <a:ext cx="4861113" cy="4861113"/>
            </a:xfrm>
            <a:prstGeom prst="rect">
              <a:avLst/>
            </a:prstGeom>
          </p:spPr>
        </p:pic>
      </p:grpSp>
      <p:sp>
        <p:nvSpPr>
          <p:cNvPr name="TextBox 9" id="9"/>
          <p:cNvSpPr txBox="true"/>
          <p:nvPr/>
        </p:nvSpPr>
        <p:spPr>
          <a:xfrm rot="0">
            <a:off x="924407" y="348874"/>
            <a:ext cx="8283696" cy="835432"/>
          </a:xfrm>
          <a:prstGeom prst="rect">
            <a:avLst/>
          </a:prstGeom>
        </p:spPr>
        <p:txBody>
          <a:bodyPr anchor="t" rtlCol="false" tIns="0" lIns="0" bIns="0" rIns="0">
            <a:spAutoFit/>
          </a:bodyPr>
          <a:lstStyle/>
          <a:p>
            <a:pPr algn="ctr">
              <a:lnSpc>
                <a:spcPts val="3346"/>
              </a:lnSpc>
            </a:pPr>
            <a:r>
              <a:rPr lang="en-US" sz="2390">
                <a:solidFill>
                  <a:srgbClr val="000000"/>
                </a:solidFill>
                <a:latin typeface="Boulder Bold"/>
              </a:rPr>
              <a:t>LA conducción de la enseñanza mediante proyectos situados</a:t>
            </a:r>
          </a:p>
        </p:txBody>
      </p:sp>
      <p:sp>
        <p:nvSpPr>
          <p:cNvPr name="AutoShape 10" id="10"/>
          <p:cNvSpPr/>
          <p:nvPr/>
        </p:nvSpPr>
        <p:spPr>
          <a:xfrm rot="0">
            <a:off x="1827823" y="1345887"/>
            <a:ext cx="6088430" cy="0"/>
          </a:xfrm>
          <a:prstGeom prst="line">
            <a:avLst/>
          </a:prstGeom>
          <a:ln cap="flat" w="9525">
            <a:solidFill>
              <a:srgbClr val="000000"/>
            </a:solidFill>
            <a:prstDash val="solid"/>
            <a:headEnd type="oval" len="lg" w="lg"/>
            <a:tailEnd type="oval" len="lg" w="lg"/>
          </a:ln>
        </p:spPr>
      </p:sp>
      <p:sp>
        <p:nvSpPr>
          <p:cNvPr name="AutoShape 11" id="11"/>
          <p:cNvSpPr/>
          <p:nvPr/>
        </p:nvSpPr>
        <p:spPr>
          <a:xfrm rot="-5399999">
            <a:off x="1676879" y="1491811"/>
            <a:ext cx="338612" cy="0"/>
          </a:xfrm>
          <a:prstGeom prst="line">
            <a:avLst/>
          </a:prstGeom>
          <a:ln cap="flat" w="9525">
            <a:solidFill>
              <a:srgbClr val="000000"/>
            </a:solidFill>
            <a:prstDash val="solid"/>
            <a:headEnd type="oval" len="lg" w="lg"/>
            <a:tailEnd type="oval" len="lg" w="lg"/>
          </a:ln>
        </p:spPr>
      </p:sp>
      <p:sp>
        <p:nvSpPr>
          <p:cNvPr name="AutoShape 12" id="12"/>
          <p:cNvSpPr/>
          <p:nvPr/>
        </p:nvSpPr>
        <p:spPr>
          <a:xfrm rot="-5400000">
            <a:off x="7680999" y="1562435"/>
            <a:ext cx="479860" cy="0"/>
          </a:xfrm>
          <a:prstGeom prst="line">
            <a:avLst/>
          </a:prstGeom>
          <a:ln cap="flat" w="9525">
            <a:solidFill>
              <a:srgbClr val="000000"/>
            </a:solidFill>
            <a:prstDash val="solid"/>
            <a:headEnd type="oval" len="lg" w="lg"/>
            <a:tailEnd type="oval" len="lg" w="lg"/>
          </a:ln>
        </p:spPr>
      </p:sp>
      <p:sp>
        <p:nvSpPr>
          <p:cNvPr name="AutoShape 13" id="13"/>
          <p:cNvSpPr/>
          <p:nvPr/>
        </p:nvSpPr>
        <p:spPr>
          <a:xfrm rot="-5400000">
            <a:off x="1788243" y="2368958"/>
            <a:ext cx="362007" cy="0"/>
          </a:xfrm>
          <a:prstGeom prst="line">
            <a:avLst/>
          </a:prstGeom>
          <a:ln cap="flat" w="9525">
            <a:solidFill>
              <a:srgbClr val="000000"/>
            </a:solidFill>
            <a:prstDash val="solid"/>
            <a:headEnd type="oval" len="lg" w="lg"/>
            <a:tailEnd type="oval" len="lg" w="lg"/>
          </a:ln>
        </p:spPr>
      </p:sp>
      <p:sp>
        <p:nvSpPr>
          <p:cNvPr name="AutoShape 14" id="14"/>
          <p:cNvSpPr/>
          <p:nvPr/>
        </p:nvSpPr>
        <p:spPr>
          <a:xfrm rot="-5400000">
            <a:off x="7684202" y="2787982"/>
            <a:ext cx="362007" cy="0"/>
          </a:xfrm>
          <a:prstGeom prst="line">
            <a:avLst/>
          </a:prstGeom>
          <a:ln cap="flat" w="9525">
            <a:solidFill>
              <a:srgbClr val="000000"/>
            </a:solidFill>
            <a:prstDash val="solid"/>
            <a:headEnd type="oval" len="lg" w="lg"/>
            <a:tailEnd type="oval" len="lg" w="lg"/>
          </a:ln>
        </p:spPr>
      </p:sp>
      <p:sp>
        <p:nvSpPr>
          <p:cNvPr name="AutoShape 15" id="15"/>
          <p:cNvSpPr/>
          <p:nvPr/>
        </p:nvSpPr>
        <p:spPr>
          <a:xfrm rot="-5400000">
            <a:off x="1652189" y="3794608"/>
            <a:ext cx="416393" cy="0"/>
          </a:xfrm>
          <a:prstGeom prst="line">
            <a:avLst/>
          </a:prstGeom>
          <a:ln cap="flat" w="9525">
            <a:solidFill>
              <a:srgbClr val="000000"/>
            </a:solidFill>
            <a:prstDash val="solid"/>
            <a:headEnd type="oval" len="lg" w="lg"/>
            <a:tailEnd type="oval" len="lg" w="lg"/>
          </a:ln>
        </p:spPr>
      </p:sp>
      <p:sp>
        <p:nvSpPr>
          <p:cNvPr name="AutoShape 16" id="16"/>
          <p:cNvSpPr/>
          <p:nvPr/>
        </p:nvSpPr>
        <p:spPr>
          <a:xfrm rot="-5400000">
            <a:off x="7287128" y="3554171"/>
            <a:ext cx="197333" cy="0"/>
          </a:xfrm>
          <a:prstGeom prst="line">
            <a:avLst/>
          </a:prstGeom>
          <a:ln cap="flat" w="9525">
            <a:solidFill>
              <a:srgbClr val="000000"/>
            </a:solidFill>
            <a:prstDash val="solid"/>
            <a:headEnd type="oval" len="lg" w="lg"/>
            <a:tailEnd type="oval" len="lg" w="lg"/>
          </a:ln>
        </p:spPr>
      </p:sp>
      <p:grpSp>
        <p:nvGrpSpPr>
          <p:cNvPr name="Group 17" id="17"/>
          <p:cNvGrpSpPr/>
          <p:nvPr/>
        </p:nvGrpSpPr>
        <p:grpSpPr>
          <a:xfrm rot="0">
            <a:off x="6720183" y="4898173"/>
            <a:ext cx="1283095" cy="437407"/>
            <a:chOff x="0" y="0"/>
            <a:chExt cx="1710794" cy="583209"/>
          </a:xfrm>
        </p:grpSpPr>
        <p:sp>
          <p:nvSpPr>
            <p:cNvPr name="AutoShape 18" id="18"/>
            <p:cNvSpPr/>
            <p:nvPr/>
          </p:nvSpPr>
          <p:spPr>
            <a:xfrm rot="0">
              <a:off x="0" y="271246"/>
              <a:ext cx="1710794" cy="0"/>
            </a:xfrm>
            <a:prstGeom prst="line">
              <a:avLst/>
            </a:prstGeom>
            <a:ln cap="flat" w="12700">
              <a:solidFill>
                <a:srgbClr val="000000"/>
              </a:solidFill>
              <a:prstDash val="solid"/>
              <a:headEnd type="oval" len="lg" w="lg"/>
              <a:tailEnd type="oval" len="lg" w="lg"/>
            </a:ln>
          </p:spPr>
        </p:sp>
        <p:sp>
          <p:nvSpPr>
            <p:cNvPr name="AutoShape 19" id="19"/>
            <p:cNvSpPr/>
            <p:nvPr/>
          </p:nvSpPr>
          <p:spPr>
            <a:xfrm rot="-5400000">
              <a:off x="718776" y="145516"/>
              <a:ext cx="303731" cy="0"/>
            </a:xfrm>
            <a:prstGeom prst="line">
              <a:avLst/>
            </a:prstGeom>
            <a:ln cap="flat" w="12700">
              <a:solidFill>
                <a:srgbClr val="000000"/>
              </a:solidFill>
              <a:prstDash val="solid"/>
              <a:headEnd type="oval" len="lg" w="lg"/>
              <a:tailEnd type="oval" len="lg" w="lg"/>
            </a:ln>
          </p:spPr>
        </p:sp>
        <p:sp>
          <p:nvSpPr>
            <p:cNvPr name="AutoShape 20" id="20"/>
            <p:cNvSpPr/>
            <p:nvPr/>
          </p:nvSpPr>
          <p:spPr>
            <a:xfrm rot="-5400000">
              <a:off x="-138449" y="411038"/>
              <a:ext cx="331641" cy="0"/>
            </a:xfrm>
            <a:prstGeom prst="line">
              <a:avLst/>
            </a:prstGeom>
            <a:ln cap="flat" w="12700">
              <a:solidFill>
                <a:srgbClr val="000000"/>
              </a:solidFill>
              <a:prstDash val="solid"/>
              <a:headEnd type="oval" len="lg" w="lg"/>
              <a:tailEnd type="oval" len="lg" w="lg"/>
            </a:ln>
          </p:spPr>
        </p:sp>
        <p:sp>
          <p:nvSpPr>
            <p:cNvPr name="AutoShape 21" id="21"/>
            <p:cNvSpPr/>
            <p:nvPr/>
          </p:nvSpPr>
          <p:spPr>
            <a:xfrm rot="-5400000">
              <a:off x="1519030" y="411038"/>
              <a:ext cx="331641" cy="0"/>
            </a:xfrm>
            <a:prstGeom prst="line">
              <a:avLst/>
            </a:prstGeom>
            <a:ln cap="flat" w="12700">
              <a:solidFill>
                <a:srgbClr val="000000"/>
              </a:solidFill>
              <a:prstDash val="solid"/>
              <a:headEnd type="oval" len="lg" w="lg"/>
              <a:tailEnd type="oval" len="lg" w="lg"/>
            </a:ln>
          </p:spPr>
        </p:sp>
      </p:grpSp>
      <p:grpSp>
        <p:nvGrpSpPr>
          <p:cNvPr name="Group 22" id="22"/>
          <p:cNvGrpSpPr/>
          <p:nvPr/>
        </p:nvGrpSpPr>
        <p:grpSpPr>
          <a:xfrm rot="0">
            <a:off x="551967" y="2491100"/>
            <a:ext cx="3785139" cy="1228649"/>
            <a:chOff x="0" y="0"/>
            <a:chExt cx="1521259" cy="493798"/>
          </a:xfrm>
        </p:grpSpPr>
        <p:sp>
          <p:nvSpPr>
            <p:cNvPr name="Freeform 23" id="23"/>
            <p:cNvSpPr/>
            <p:nvPr/>
          </p:nvSpPr>
          <p:spPr>
            <a:xfrm>
              <a:off x="0" y="0"/>
              <a:ext cx="1521259" cy="493798"/>
            </a:xfrm>
            <a:custGeom>
              <a:avLst/>
              <a:gdLst/>
              <a:ahLst/>
              <a:cxnLst/>
              <a:rect r="r" b="b" t="t" l="l"/>
              <a:pathLst>
                <a:path h="493798" w="1521259">
                  <a:moveTo>
                    <a:pt x="40907" y="0"/>
                  </a:moveTo>
                  <a:lnTo>
                    <a:pt x="1480352" y="0"/>
                  </a:lnTo>
                  <a:cubicBezTo>
                    <a:pt x="1491202" y="0"/>
                    <a:pt x="1501606" y="4310"/>
                    <a:pt x="1509278" y="11981"/>
                  </a:cubicBezTo>
                  <a:cubicBezTo>
                    <a:pt x="1516949" y="19653"/>
                    <a:pt x="1521259" y="30058"/>
                    <a:pt x="1521259" y="40907"/>
                  </a:cubicBezTo>
                  <a:lnTo>
                    <a:pt x="1521259" y="452891"/>
                  </a:lnTo>
                  <a:cubicBezTo>
                    <a:pt x="1521259" y="463740"/>
                    <a:pt x="1516949" y="474145"/>
                    <a:pt x="1509278" y="481816"/>
                  </a:cubicBezTo>
                  <a:cubicBezTo>
                    <a:pt x="1501606" y="489488"/>
                    <a:pt x="1491202" y="493798"/>
                    <a:pt x="1480352" y="493798"/>
                  </a:cubicBezTo>
                  <a:lnTo>
                    <a:pt x="40907" y="493798"/>
                  </a:lnTo>
                  <a:cubicBezTo>
                    <a:pt x="30058" y="493798"/>
                    <a:pt x="19653" y="489488"/>
                    <a:pt x="11981" y="481816"/>
                  </a:cubicBezTo>
                  <a:cubicBezTo>
                    <a:pt x="4310" y="474145"/>
                    <a:pt x="0" y="463740"/>
                    <a:pt x="0" y="452891"/>
                  </a:cubicBezTo>
                  <a:lnTo>
                    <a:pt x="0" y="40907"/>
                  </a:lnTo>
                  <a:cubicBezTo>
                    <a:pt x="0" y="30058"/>
                    <a:pt x="4310" y="19653"/>
                    <a:pt x="11981" y="11981"/>
                  </a:cubicBezTo>
                  <a:cubicBezTo>
                    <a:pt x="19653" y="4310"/>
                    <a:pt x="30058" y="0"/>
                    <a:pt x="40907" y="0"/>
                  </a:cubicBezTo>
                  <a:close/>
                </a:path>
              </a:pathLst>
            </a:custGeom>
            <a:solidFill>
              <a:srgbClr val="FFB384"/>
            </a:solidFill>
          </p:spPr>
        </p:sp>
        <p:sp>
          <p:nvSpPr>
            <p:cNvPr name="TextBox 24" id="24"/>
            <p:cNvSpPr txBox="true"/>
            <p:nvPr/>
          </p:nvSpPr>
          <p:spPr>
            <a:xfrm>
              <a:off x="0" y="-28575"/>
              <a:ext cx="812800" cy="841375"/>
            </a:xfrm>
            <a:prstGeom prst="rect">
              <a:avLst/>
            </a:prstGeom>
          </p:spPr>
          <p:txBody>
            <a:bodyPr anchor="ctr" rtlCol="false" tIns="50800" lIns="50800" bIns="50800" rIns="50800"/>
            <a:lstStyle/>
            <a:p>
              <a:pPr algn="ctr">
                <a:lnSpc>
                  <a:spcPts val="1679"/>
                </a:lnSpc>
              </a:pPr>
              <a:r>
                <a:rPr lang="en-US" sz="1200">
                  <a:solidFill>
                    <a:srgbClr val="000000"/>
                  </a:solidFill>
                  <a:latin typeface="Poppins Bold"/>
                </a:rPr>
                <a:t>El aprendizaje por medio de proyectos es un aprendizaje eminentemente experiencial, pues se aprende al hacer y al reflexionar sobre lo que se hace en contextos de prácticas situadas y auténticas.</a:t>
              </a:r>
            </a:p>
          </p:txBody>
        </p:sp>
      </p:grpSp>
      <p:grpSp>
        <p:nvGrpSpPr>
          <p:cNvPr name="Group 25" id="25"/>
          <p:cNvGrpSpPr/>
          <p:nvPr/>
        </p:nvGrpSpPr>
        <p:grpSpPr>
          <a:xfrm rot="0">
            <a:off x="5367866" y="1949916"/>
            <a:ext cx="3744217" cy="1538224"/>
            <a:chOff x="0" y="0"/>
            <a:chExt cx="1504812" cy="618217"/>
          </a:xfrm>
        </p:grpSpPr>
        <p:sp>
          <p:nvSpPr>
            <p:cNvPr name="Freeform 26" id="26"/>
            <p:cNvSpPr/>
            <p:nvPr/>
          </p:nvSpPr>
          <p:spPr>
            <a:xfrm>
              <a:off x="0" y="0"/>
              <a:ext cx="1504812" cy="618217"/>
            </a:xfrm>
            <a:custGeom>
              <a:avLst/>
              <a:gdLst/>
              <a:ahLst/>
              <a:cxnLst/>
              <a:rect r="r" b="b" t="t" l="l"/>
              <a:pathLst>
                <a:path h="618217" w="1504812">
                  <a:moveTo>
                    <a:pt x="41354" y="0"/>
                  </a:moveTo>
                  <a:lnTo>
                    <a:pt x="1463458" y="0"/>
                  </a:lnTo>
                  <a:cubicBezTo>
                    <a:pt x="1474426" y="0"/>
                    <a:pt x="1484945" y="4357"/>
                    <a:pt x="1492700" y="12112"/>
                  </a:cubicBezTo>
                  <a:cubicBezTo>
                    <a:pt x="1500456" y="19868"/>
                    <a:pt x="1504812" y="30386"/>
                    <a:pt x="1504812" y="41354"/>
                  </a:cubicBezTo>
                  <a:lnTo>
                    <a:pt x="1504812" y="576863"/>
                  </a:lnTo>
                  <a:cubicBezTo>
                    <a:pt x="1504812" y="599702"/>
                    <a:pt x="1486298" y="618217"/>
                    <a:pt x="1463458" y="618217"/>
                  </a:cubicBezTo>
                  <a:lnTo>
                    <a:pt x="41354" y="618217"/>
                  </a:lnTo>
                  <a:cubicBezTo>
                    <a:pt x="30386" y="618217"/>
                    <a:pt x="19868" y="613860"/>
                    <a:pt x="12112" y="606105"/>
                  </a:cubicBezTo>
                  <a:cubicBezTo>
                    <a:pt x="4357" y="598350"/>
                    <a:pt x="0" y="587831"/>
                    <a:pt x="0" y="576863"/>
                  </a:cubicBezTo>
                  <a:lnTo>
                    <a:pt x="0" y="41354"/>
                  </a:lnTo>
                  <a:cubicBezTo>
                    <a:pt x="0" y="30386"/>
                    <a:pt x="4357" y="19868"/>
                    <a:pt x="12112" y="12112"/>
                  </a:cubicBezTo>
                  <a:cubicBezTo>
                    <a:pt x="19868" y="4357"/>
                    <a:pt x="30386" y="0"/>
                    <a:pt x="41354" y="0"/>
                  </a:cubicBezTo>
                  <a:close/>
                </a:path>
              </a:pathLst>
            </a:custGeom>
            <a:solidFill>
              <a:srgbClr val="FFB384"/>
            </a:solidFill>
          </p:spPr>
        </p:sp>
        <p:sp>
          <p:nvSpPr>
            <p:cNvPr name="TextBox 27" id="27"/>
            <p:cNvSpPr txBox="true"/>
            <p:nvPr/>
          </p:nvSpPr>
          <p:spPr>
            <a:xfrm>
              <a:off x="0" y="-28575"/>
              <a:ext cx="812800" cy="841375"/>
            </a:xfrm>
            <a:prstGeom prst="rect">
              <a:avLst/>
            </a:prstGeom>
          </p:spPr>
          <p:txBody>
            <a:bodyPr anchor="ctr" rtlCol="false" tIns="50800" lIns="50800" bIns="50800" rIns="50800"/>
            <a:lstStyle/>
            <a:p>
              <a:pPr algn="ctr">
                <a:lnSpc>
                  <a:spcPts val="1400"/>
                </a:lnSpc>
              </a:pPr>
              <a:r>
                <a:rPr lang="en-US" sz="1000">
                  <a:solidFill>
                    <a:srgbClr val="000000"/>
                  </a:solidFill>
                  <a:latin typeface="Poppins Bold"/>
                </a:rPr>
                <a:t>Las perspectivas experiencial y situada plantean el problema de la organización y secuencia de los contenidos de la enseñanza o de la estructura del currículo en términos de los saberes, habilidades o competencias que la persona debe lograr para afrontar los problemas, necesidades y asuntos relevantes que se le plantean en los entorno s académicos y sociales donde se desenvuelve</a:t>
              </a:r>
            </a:p>
          </p:txBody>
        </p:sp>
      </p:grpSp>
      <p:grpSp>
        <p:nvGrpSpPr>
          <p:cNvPr name="Group 28" id="28"/>
          <p:cNvGrpSpPr/>
          <p:nvPr/>
        </p:nvGrpSpPr>
        <p:grpSpPr>
          <a:xfrm rot="0">
            <a:off x="286556" y="3996069"/>
            <a:ext cx="4329565" cy="745709"/>
            <a:chOff x="0" y="0"/>
            <a:chExt cx="1740066" cy="299703"/>
          </a:xfrm>
        </p:grpSpPr>
        <p:sp>
          <p:nvSpPr>
            <p:cNvPr name="Freeform 29" id="29"/>
            <p:cNvSpPr/>
            <p:nvPr/>
          </p:nvSpPr>
          <p:spPr>
            <a:xfrm>
              <a:off x="0" y="0"/>
              <a:ext cx="1740066" cy="299703"/>
            </a:xfrm>
            <a:custGeom>
              <a:avLst/>
              <a:gdLst/>
              <a:ahLst/>
              <a:cxnLst/>
              <a:rect r="r" b="b" t="t" l="l"/>
              <a:pathLst>
                <a:path h="299703" w="1740066">
                  <a:moveTo>
                    <a:pt x="35763" y="0"/>
                  </a:moveTo>
                  <a:lnTo>
                    <a:pt x="1704303" y="0"/>
                  </a:lnTo>
                  <a:cubicBezTo>
                    <a:pt x="1724054" y="0"/>
                    <a:pt x="1740066" y="16012"/>
                    <a:pt x="1740066" y="35763"/>
                  </a:cubicBezTo>
                  <a:lnTo>
                    <a:pt x="1740066" y="263940"/>
                  </a:lnTo>
                  <a:cubicBezTo>
                    <a:pt x="1740066" y="273425"/>
                    <a:pt x="1736298" y="282521"/>
                    <a:pt x="1729591" y="289228"/>
                  </a:cubicBezTo>
                  <a:cubicBezTo>
                    <a:pt x="1722884" y="295935"/>
                    <a:pt x="1713788" y="299703"/>
                    <a:pt x="1704303" y="299703"/>
                  </a:cubicBezTo>
                  <a:lnTo>
                    <a:pt x="35763" y="299703"/>
                  </a:lnTo>
                  <a:cubicBezTo>
                    <a:pt x="26278" y="299703"/>
                    <a:pt x="17182" y="295935"/>
                    <a:pt x="10475" y="289228"/>
                  </a:cubicBezTo>
                  <a:cubicBezTo>
                    <a:pt x="3768" y="282521"/>
                    <a:pt x="0" y="273425"/>
                    <a:pt x="0" y="263940"/>
                  </a:cubicBezTo>
                  <a:lnTo>
                    <a:pt x="0" y="35763"/>
                  </a:lnTo>
                  <a:cubicBezTo>
                    <a:pt x="0" y="26278"/>
                    <a:pt x="3768" y="17182"/>
                    <a:pt x="10475" y="10475"/>
                  </a:cubicBezTo>
                  <a:cubicBezTo>
                    <a:pt x="17182" y="3768"/>
                    <a:pt x="26278" y="0"/>
                    <a:pt x="35763" y="0"/>
                  </a:cubicBezTo>
                  <a:close/>
                </a:path>
              </a:pathLst>
            </a:custGeom>
            <a:solidFill>
              <a:srgbClr val="A6B6FF"/>
            </a:solidFill>
          </p:spPr>
        </p:sp>
        <p:sp>
          <p:nvSpPr>
            <p:cNvPr name="TextBox 30" id="30"/>
            <p:cNvSpPr txBox="true"/>
            <p:nvPr/>
          </p:nvSpPr>
          <p:spPr>
            <a:xfrm>
              <a:off x="0" y="-38100"/>
              <a:ext cx="812800" cy="850900"/>
            </a:xfrm>
            <a:prstGeom prst="rect">
              <a:avLst/>
            </a:prstGeom>
          </p:spPr>
          <p:txBody>
            <a:bodyPr anchor="ctr" rtlCol="false" tIns="50800" lIns="50800" bIns="50800" rIns="50800"/>
            <a:lstStyle/>
            <a:p>
              <a:pPr algn="ctr">
                <a:lnSpc>
                  <a:spcPts val="1540"/>
                </a:lnSpc>
              </a:pPr>
              <a:r>
                <a:rPr lang="en-US" sz="1100">
                  <a:solidFill>
                    <a:srgbClr val="000000"/>
                  </a:solidFill>
                  <a:latin typeface="Poppins"/>
                </a:rPr>
                <a:t>Diversos autores consideran el enfoque o método de proyectos uno de los más, representativos de las perspectivas experiencial y situada</a:t>
              </a:r>
            </a:p>
          </p:txBody>
        </p:sp>
      </p:grpSp>
      <p:grpSp>
        <p:nvGrpSpPr>
          <p:cNvPr name="Group 31" id="31"/>
          <p:cNvGrpSpPr/>
          <p:nvPr/>
        </p:nvGrpSpPr>
        <p:grpSpPr>
          <a:xfrm rot="0">
            <a:off x="5222322" y="3714750"/>
            <a:ext cx="4376591" cy="1366774"/>
            <a:chOff x="0" y="0"/>
            <a:chExt cx="1758965" cy="549311"/>
          </a:xfrm>
        </p:grpSpPr>
        <p:sp>
          <p:nvSpPr>
            <p:cNvPr name="Freeform 32" id="32"/>
            <p:cNvSpPr/>
            <p:nvPr/>
          </p:nvSpPr>
          <p:spPr>
            <a:xfrm>
              <a:off x="0" y="0"/>
              <a:ext cx="1758966" cy="549311"/>
            </a:xfrm>
            <a:custGeom>
              <a:avLst/>
              <a:gdLst/>
              <a:ahLst/>
              <a:cxnLst/>
              <a:rect r="r" b="b" t="t" l="l"/>
              <a:pathLst>
                <a:path h="549311" w="1758966">
                  <a:moveTo>
                    <a:pt x="35379" y="0"/>
                  </a:moveTo>
                  <a:lnTo>
                    <a:pt x="1723587" y="0"/>
                  </a:lnTo>
                  <a:cubicBezTo>
                    <a:pt x="1743126" y="0"/>
                    <a:pt x="1758966" y="15840"/>
                    <a:pt x="1758966" y="35379"/>
                  </a:cubicBezTo>
                  <a:lnTo>
                    <a:pt x="1758966" y="513932"/>
                  </a:lnTo>
                  <a:cubicBezTo>
                    <a:pt x="1758966" y="533471"/>
                    <a:pt x="1743126" y="549311"/>
                    <a:pt x="1723587" y="549311"/>
                  </a:cubicBezTo>
                  <a:lnTo>
                    <a:pt x="35379" y="549311"/>
                  </a:lnTo>
                  <a:cubicBezTo>
                    <a:pt x="15840" y="549311"/>
                    <a:pt x="0" y="533471"/>
                    <a:pt x="0" y="513932"/>
                  </a:cubicBezTo>
                  <a:lnTo>
                    <a:pt x="0" y="35379"/>
                  </a:lnTo>
                  <a:cubicBezTo>
                    <a:pt x="0" y="15840"/>
                    <a:pt x="15840" y="0"/>
                    <a:pt x="35379" y="0"/>
                  </a:cubicBezTo>
                  <a:close/>
                </a:path>
              </a:pathLst>
            </a:custGeom>
            <a:solidFill>
              <a:srgbClr val="A6B6FF"/>
            </a:solidFill>
          </p:spPr>
        </p:sp>
        <p:sp>
          <p:nvSpPr>
            <p:cNvPr name="TextBox 33" id="33"/>
            <p:cNvSpPr txBox="true"/>
            <p:nvPr/>
          </p:nvSpPr>
          <p:spPr>
            <a:xfrm>
              <a:off x="0" y="-28575"/>
              <a:ext cx="812800" cy="841375"/>
            </a:xfrm>
            <a:prstGeom prst="rect">
              <a:avLst/>
            </a:prstGeom>
          </p:spPr>
          <p:txBody>
            <a:bodyPr anchor="ctr" rtlCol="false" tIns="50800" lIns="50800" bIns="50800" rIns="50800"/>
            <a:lstStyle/>
            <a:p>
              <a:pPr algn="ctr">
                <a:lnSpc>
                  <a:spcPts val="1400"/>
                </a:lnSpc>
              </a:pPr>
              <a:r>
                <a:rPr lang="en-US" sz="1000">
                  <a:solidFill>
                    <a:srgbClr val="000000"/>
                  </a:solidFill>
                  <a:latin typeface="Poppins"/>
                </a:rPr>
                <a:t>las experiencias educativas en las que participan los alumnos en forma de actividades propositivas y auténticas debe ofrecer al alumno situaciones que lo conduzcan a un crecimiento continuo, gracias a la interacción entre las condiciones objetivas o sociales e internas o personales, es decir, entre el entorno físico y social con las necesidades, intereses, experiencias y conocimientos previos del alumno. T</a:t>
              </a:r>
            </a:p>
          </p:txBody>
        </p:sp>
      </p:grpSp>
      <p:grpSp>
        <p:nvGrpSpPr>
          <p:cNvPr name="Group 34" id="34"/>
          <p:cNvGrpSpPr/>
          <p:nvPr/>
        </p:nvGrpSpPr>
        <p:grpSpPr>
          <a:xfrm rot="0">
            <a:off x="4200245" y="5335579"/>
            <a:ext cx="2922480" cy="1683487"/>
            <a:chOff x="0" y="0"/>
            <a:chExt cx="1174554" cy="676599"/>
          </a:xfrm>
        </p:grpSpPr>
        <p:sp>
          <p:nvSpPr>
            <p:cNvPr name="Freeform 35" id="35"/>
            <p:cNvSpPr/>
            <p:nvPr/>
          </p:nvSpPr>
          <p:spPr>
            <a:xfrm>
              <a:off x="0" y="0"/>
              <a:ext cx="1174554" cy="676599"/>
            </a:xfrm>
            <a:custGeom>
              <a:avLst/>
              <a:gdLst/>
              <a:ahLst/>
              <a:cxnLst/>
              <a:rect r="r" b="b" t="t" l="l"/>
              <a:pathLst>
                <a:path h="676599" w="1174554">
                  <a:moveTo>
                    <a:pt x="52982" y="0"/>
                  </a:moveTo>
                  <a:lnTo>
                    <a:pt x="1121572" y="0"/>
                  </a:lnTo>
                  <a:cubicBezTo>
                    <a:pt x="1150833" y="0"/>
                    <a:pt x="1174554" y="23721"/>
                    <a:pt x="1174554" y="52982"/>
                  </a:cubicBezTo>
                  <a:lnTo>
                    <a:pt x="1174554" y="623617"/>
                  </a:lnTo>
                  <a:cubicBezTo>
                    <a:pt x="1174554" y="637669"/>
                    <a:pt x="1168972" y="651145"/>
                    <a:pt x="1159036" y="661081"/>
                  </a:cubicBezTo>
                  <a:cubicBezTo>
                    <a:pt x="1149100" y="671017"/>
                    <a:pt x="1135624" y="676599"/>
                    <a:pt x="1121572" y="676599"/>
                  </a:cubicBezTo>
                  <a:lnTo>
                    <a:pt x="52982" y="676599"/>
                  </a:lnTo>
                  <a:cubicBezTo>
                    <a:pt x="38930" y="676599"/>
                    <a:pt x="25454" y="671017"/>
                    <a:pt x="15518" y="661081"/>
                  </a:cubicBezTo>
                  <a:cubicBezTo>
                    <a:pt x="5582" y="651145"/>
                    <a:pt x="0" y="637669"/>
                    <a:pt x="0" y="623617"/>
                  </a:cubicBezTo>
                  <a:lnTo>
                    <a:pt x="0" y="52982"/>
                  </a:lnTo>
                  <a:cubicBezTo>
                    <a:pt x="0" y="38930"/>
                    <a:pt x="5582" y="25454"/>
                    <a:pt x="15518" y="15518"/>
                  </a:cubicBezTo>
                  <a:cubicBezTo>
                    <a:pt x="25454" y="5582"/>
                    <a:pt x="38930" y="0"/>
                    <a:pt x="52982" y="0"/>
                  </a:cubicBezTo>
                  <a:close/>
                </a:path>
              </a:pathLst>
            </a:custGeom>
            <a:solidFill>
              <a:srgbClr val="FFC1DE"/>
            </a:solidFill>
          </p:spPr>
        </p:sp>
        <p:sp>
          <p:nvSpPr>
            <p:cNvPr name="TextBox 36" id="36"/>
            <p:cNvSpPr txBox="true"/>
            <p:nvPr/>
          </p:nvSpPr>
          <p:spPr>
            <a:xfrm>
              <a:off x="0" y="-19050"/>
              <a:ext cx="812800" cy="831850"/>
            </a:xfrm>
            <a:prstGeom prst="rect">
              <a:avLst/>
            </a:prstGeom>
          </p:spPr>
          <p:txBody>
            <a:bodyPr anchor="ctr" rtlCol="false" tIns="50800" lIns="50800" bIns="50800" rIns="50800"/>
            <a:lstStyle/>
            <a:p>
              <a:pPr algn="just" marL="194312" indent="-97156" lvl="1">
                <a:lnSpc>
                  <a:spcPts val="1260"/>
                </a:lnSpc>
                <a:buFont typeface="Arial"/>
                <a:buChar char="•"/>
              </a:pPr>
              <a:r>
                <a:rPr lang="en-US" sz="900">
                  <a:solidFill>
                    <a:srgbClr val="000000"/>
                  </a:solidFill>
                  <a:latin typeface="Poppins"/>
                </a:rPr>
                <a:t>El enfoque de proyectos asume una perspectiva situada en la medida en que su fin es acercar a los estudiantes al comportamiento propio de los científicos sociales destacando el proceso mediante el cual adquieren poco a poco las competencias propias de éstos, por supuesto en sintonía con el nivel educativo y las posibilidades de alcance de la experiencia educativa. E</a:t>
              </a:r>
            </a:p>
          </p:txBody>
        </p:sp>
      </p:grpSp>
      <p:grpSp>
        <p:nvGrpSpPr>
          <p:cNvPr name="Group 37" id="37"/>
          <p:cNvGrpSpPr/>
          <p:nvPr/>
        </p:nvGrpSpPr>
        <p:grpSpPr>
          <a:xfrm rot="0">
            <a:off x="7410617" y="5310124"/>
            <a:ext cx="2053945" cy="1538224"/>
            <a:chOff x="0" y="0"/>
            <a:chExt cx="825487" cy="618217"/>
          </a:xfrm>
        </p:grpSpPr>
        <p:sp>
          <p:nvSpPr>
            <p:cNvPr name="Freeform 38" id="38"/>
            <p:cNvSpPr/>
            <p:nvPr/>
          </p:nvSpPr>
          <p:spPr>
            <a:xfrm>
              <a:off x="0" y="0"/>
              <a:ext cx="825487" cy="618217"/>
            </a:xfrm>
            <a:custGeom>
              <a:avLst/>
              <a:gdLst/>
              <a:ahLst/>
              <a:cxnLst/>
              <a:rect r="r" b="b" t="t" l="l"/>
              <a:pathLst>
                <a:path h="618217" w="825487">
                  <a:moveTo>
                    <a:pt x="75386" y="0"/>
                  </a:moveTo>
                  <a:lnTo>
                    <a:pt x="750101" y="0"/>
                  </a:lnTo>
                  <a:cubicBezTo>
                    <a:pt x="791735" y="0"/>
                    <a:pt x="825487" y="33751"/>
                    <a:pt x="825487" y="75386"/>
                  </a:cubicBezTo>
                  <a:lnTo>
                    <a:pt x="825487" y="542831"/>
                  </a:lnTo>
                  <a:cubicBezTo>
                    <a:pt x="825487" y="584466"/>
                    <a:pt x="791735" y="618217"/>
                    <a:pt x="750101" y="618217"/>
                  </a:cubicBezTo>
                  <a:lnTo>
                    <a:pt x="75386" y="618217"/>
                  </a:lnTo>
                  <a:cubicBezTo>
                    <a:pt x="55392" y="618217"/>
                    <a:pt x="36218" y="610275"/>
                    <a:pt x="22080" y="596137"/>
                  </a:cubicBezTo>
                  <a:cubicBezTo>
                    <a:pt x="7942" y="582000"/>
                    <a:pt x="0" y="562825"/>
                    <a:pt x="0" y="542831"/>
                  </a:cubicBezTo>
                  <a:lnTo>
                    <a:pt x="0" y="75386"/>
                  </a:lnTo>
                  <a:cubicBezTo>
                    <a:pt x="0" y="33751"/>
                    <a:pt x="33751" y="0"/>
                    <a:pt x="75386" y="0"/>
                  </a:cubicBezTo>
                  <a:close/>
                </a:path>
              </a:pathLst>
            </a:custGeom>
            <a:solidFill>
              <a:srgbClr val="FFC1DE"/>
            </a:solidFill>
          </p:spPr>
        </p:sp>
        <p:sp>
          <p:nvSpPr>
            <p:cNvPr name="TextBox 39" id="39"/>
            <p:cNvSpPr txBox="true"/>
            <p:nvPr/>
          </p:nvSpPr>
          <p:spPr>
            <a:xfrm>
              <a:off x="0" y="-28575"/>
              <a:ext cx="812800" cy="841375"/>
            </a:xfrm>
            <a:prstGeom prst="rect">
              <a:avLst/>
            </a:prstGeom>
          </p:spPr>
          <p:txBody>
            <a:bodyPr anchor="ctr" rtlCol="false" tIns="50800" lIns="50800" bIns="50800" rIns="50800"/>
            <a:lstStyle/>
            <a:p>
              <a:pPr algn="ctr">
                <a:lnSpc>
                  <a:spcPts val="1400"/>
                </a:lnSpc>
              </a:pPr>
              <a:r>
                <a:rPr lang="en-US" sz="1000">
                  <a:solidFill>
                    <a:srgbClr val="000000"/>
                  </a:solidFill>
                  <a:latin typeface="Poppins"/>
                </a:rPr>
                <a:t>nte principal el bien común. La enseñanza mediante proyectos así planteada implica ir más allá del ejercicio de una técnica docente; requiere un cambio de actitud y de forma de trabajo</a:t>
              </a:r>
            </a:p>
          </p:txBody>
        </p:sp>
      </p:grpSp>
      <p:grpSp>
        <p:nvGrpSpPr>
          <p:cNvPr name="Group 40" id="40"/>
          <p:cNvGrpSpPr/>
          <p:nvPr/>
        </p:nvGrpSpPr>
        <p:grpSpPr>
          <a:xfrm rot="0">
            <a:off x="0" y="1643173"/>
            <a:ext cx="483391" cy="483391"/>
            <a:chOff x="0" y="0"/>
            <a:chExt cx="812800" cy="812800"/>
          </a:xfrm>
        </p:grpSpPr>
        <p:sp>
          <p:nvSpPr>
            <p:cNvPr name="Freeform 41" id="41"/>
            <p:cNvSpPr/>
            <p:nvPr/>
          </p:nvSpPr>
          <p:spPr>
            <a:xfrm>
              <a:off x="0" y="0"/>
              <a:ext cx="812800" cy="812800"/>
            </a:xfrm>
            <a:custGeom>
              <a:avLst/>
              <a:gdLst/>
              <a:ahLst/>
              <a:cxnLst/>
              <a:rect r="r" b="b" t="t" l="l"/>
              <a:pathLst>
                <a:path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869CFF"/>
            </a:solidFill>
          </p:spPr>
        </p:sp>
        <p:sp>
          <p:nvSpPr>
            <p:cNvPr name="TextBox 42" id="42"/>
            <p:cNvSpPr txBox="true"/>
            <p:nvPr/>
          </p:nvSpPr>
          <p:spPr>
            <a:xfrm>
              <a:off x="190500" y="161925"/>
              <a:ext cx="431800" cy="460375"/>
            </a:xfrm>
            <a:prstGeom prst="rect">
              <a:avLst/>
            </a:prstGeom>
          </p:spPr>
          <p:txBody>
            <a:bodyPr anchor="ctr" rtlCol="false" tIns="50800" lIns="50800" bIns="50800" rIns="50800"/>
            <a:lstStyle/>
            <a:p>
              <a:pPr algn="ctr">
                <a:lnSpc>
                  <a:spcPts val="1679"/>
                </a:lnSpc>
              </a:pPr>
            </a:p>
          </p:txBody>
        </p:sp>
      </p:grpSp>
      <p:grpSp>
        <p:nvGrpSpPr>
          <p:cNvPr name="Group 43" id="43"/>
          <p:cNvGrpSpPr/>
          <p:nvPr/>
        </p:nvGrpSpPr>
        <p:grpSpPr>
          <a:xfrm rot="1256015">
            <a:off x="8901473" y="1215271"/>
            <a:ext cx="613259" cy="584513"/>
            <a:chOff x="0" y="0"/>
            <a:chExt cx="812800" cy="774700"/>
          </a:xfrm>
        </p:grpSpPr>
        <p:sp>
          <p:nvSpPr>
            <p:cNvPr name="Freeform 44" id="44"/>
            <p:cNvSpPr/>
            <p:nvPr/>
          </p:nvSpPr>
          <p:spPr>
            <a:xfrm>
              <a:off x="0" y="0"/>
              <a:ext cx="812800" cy="774700"/>
            </a:xfrm>
            <a:custGeom>
              <a:avLst/>
              <a:gdLst/>
              <a:ahLst/>
              <a:cxnLst/>
              <a:rect r="r" b="b" t="t" l="l"/>
              <a:pathLst>
                <a:path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FFFBC1"/>
            </a:solidFill>
          </p:spPr>
        </p:sp>
        <p:sp>
          <p:nvSpPr>
            <p:cNvPr name="TextBox 45" id="45"/>
            <p:cNvSpPr txBox="true"/>
            <p:nvPr/>
          </p:nvSpPr>
          <p:spPr>
            <a:xfrm>
              <a:off x="228600" y="238125"/>
              <a:ext cx="355600" cy="371475"/>
            </a:xfrm>
            <a:prstGeom prst="rect">
              <a:avLst/>
            </a:prstGeom>
          </p:spPr>
          <p:txBody>
            <a:bodyPr anchor="ctr" rtlCol="false" tIns="50800" lIns="50800" bIns="50800" rIns="50800"/>
            <a:lstStyle/>
            <a:p>
              <a:pPr algn="ctr">
                <a:lnSpc>
                  <a:spcPts val="1679"/>
                </a:lnSpc>
              </a:pPr>
            </a:p>
          </p:txBody>
        </p:sp>
      </p:grpSp>
      <p:grpSp>
        <p:nvGrpSpPr>
          <p:cNvPr name="Group 46" id="46"/>
          <p:cNvGrpSpPr/>
          <p:nvPr/>
        </p:nvGrpSpPr>
        <p:grpSpPr>
          <a:xfrm rot="-1350762">
            <a:off x="9444691" y="13691"/>
            <a:ext cx="446589" cy="390766"/>
            <a:chOff x="0" y="0"/>
            <a:chExt cx="812800" cy="711200"/>
          </a:xfrm>
        </p:grpSpPr>
        <p:sp>
          <p:nvSpPr>
            <p:cNvPr name="Freeform 47" id="47"/>
            <p:cNvSpPr/>
            <p:nvPr/>
          </p:nvSpPr>
          <p:spPr>
            <a:xfrm>
              <a:off x="-33680" y="-8369"/>
              <a:ext cx="854946" cy="719569"/>
            </a:xfrm>
            <a:custGeom>
              <a:avLst/>
              <a:gdLst/>
              <a:ahLst/>
              <a:cxnLst/>
              <a:rect r="r" b="b" t="t" l="l"/>
              <a:pathLst>
                <a:path h="719569" w="854946">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FC1DE"/>
            </a:solidFill>
          </p:spPr>
        </p:sp>
        <p:sp>
          <p:nvSpPr>
            <p:cNvPr name="TextBox 48" id="48"/>
            <p:cNvSpPr txBox="true"/>
            <p:nvPr/>
          </p:nvSpPr>
          <p:spPr>
            <a:xfrm>
              <a:off x="76200" y="22225"/>
              <a:ext cx="660400" cy="561975"/>
            </a:xfrm>
            <a:prstGeom prst="rect">
              <a:avLst/>
            </a:prstGeom>
          </p:spPr>
          <p:txBody>
            <a:bodyPr anchor="ctr" rtlCol="false" tIns="50800" lIns="50800" bIns="50800" rIns="50800"/>
            <a:lstStyle/>
            <a:p>
              <a:pPr algn="ctr">
                <a:lnSpc>
                  <a:spcPts val="1679"/>
                </a:lnSpc>
              </a:pPr>
            </a:p>
          </p:txBody>
        </p:sp>
      </p:grpSp>
      <p:grpSp>
        <p:nvGrpSpPr>
          <p:cNvPr name="Group 49" id="49"/>
          <p:cNvGrpSpPr/>
          <p:nvPr/>
        </p:nvGrpSpPr>
        <p:grpSpPr>
          <a:xfrm rot="0">
            <a:off x="0" y="6844623"/>
            <a:ext cx="2453680" cy="470577"/>
            <a:chOff x="0" y="0"/>
            <a:chExt cx="6350000" cy="1217828"/>
          </a:xfrm>
        </p:grpSpPr>
        <p:sp>
          <p:nvSpPr>
            <p:cNvPr name="Freeform 50" id="50"/>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A6B6FF"/>
            </a:solidFill>
          </p:spPr>
        </p:sp>
      </p:grpSp>
      <p:sp>
        <p:nvSpPr>
          <p:cNvPr name="TextBox 51" id="51"/>
          <p:cNvSpPr txBox="true"/>
          <p:nvPr/>
        </p:nvSpPr>
        <p:spPr>
          <a:xfrm rot="0">
            <a:off x="373908" y="1591178"/>
            <a:ext cx="3366780" cy="680847"/>
          </a:xfrm>
          <a:prstGeom prst="rect">
            <a:avLst/>
          </a:prstGeom>
        </p:spPr>
        <p:txBody>
          <a:bodyPr anchor="t" rtlCol="false" tIns="0" lIns="0" bIns="0" rIns="0">
            <a:spAutoFit/>
          </a:bodyPr>
          <a:lstStyle/>
          <a:p>
            <a:pPr algn="ctr">
              <a:lnSpc>
                <a:spcPts val="1848"/>
              </a:lnSpc>
            </a:pPr>
            <a:r>
              <a:rPr lang="en-US" sz="1320">
                <a:solidFill>
                  <a:srgbClr val="000000"/>
                </a:solidFill>
                <a:latin typeface="Boulder Bold"/>
              </a:rPr>
              <a:t>ORIGENES Y SUPUESTOS EDUCATIVOS DEL ENFOQUE DE PROYECTOS</a:t>
            </a:r>
          </a:p>
        </p:txBody>
      </p:sp>
      <p:grpSp>
        <p:nvGrpSpPr>
          <p:cNvPr name="Group 52" id="52"/>
          <p:cNvGrpSpPr/>
          <p:nvPr/>
        </p:nvGrpSpPr>
        <p:grpSpPr>
          <a:xfrm rot="0">
            <a:off x="2420651" y="6844623"/>
            <a:ext cx="2453680" cy="470577"/>
            <a:chOff x="0" y="0"/>
            <a:chExt cx="6350000" cy="1217828"/>
          </a:xfrm>
        </p:grpSpPr>
        <p:sp>
          <p:nvSpPr>
            <p:cNvPr name="Freeform 53" id="53"/>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A6B6FF"/>
            </a:solidFill>
          </p:spPr>
        </p:sp>
      </p:grpSp>
      <p:grpSp>
        <p:nvGrpSpPr>
          <p:cNvPr name="Group 54" id="54"/>
          <p:cNvGrpSpPr/>
          <p:nvPr/>
        </p:nvGrpSpPr>
        <p:grpSpPr>
          <a:xfrm rot="0">
            <a:off x="4867657" y="6844623"/>
            <a:ext cx="2453680" cy="470577"/>
            <a:chOff x="0" y="0"/>
            <a:chExt cx="6350000" cy="1217828"/>
          </a:xfrm>
        </p:grpSpPr>
        <p:sp>
          <p:nvSpPr>
            <p:cNvPr name="Freeform 55" id="55"/>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A6B6FF"/>
            </a:solidFill>
          </p:spPr>
        </p:sp>
      </p:grpSp>
      <p:grpSp>
        <p:nvGrpSpPr>
          <p:cNvPr name="Group 56" id="56"/>
          <p:cNvGrpSpPr/>
          <p:nvPr/>
        </p:nvGrpSpPr>
        <p:grpSpPr>
          <a:xfrm rot="0">
            <a:off x="7323806" y="6853813"/>
            <a:ext cx="2453680" cy="470577"/>
            <a:chOff x="0" y="0"/>
            <a:chExt cx="6350000" cy="1217828"/>
          </a:xfrm>
        </p:grpSpPr>
        <p:sp>
          <p:nvSpPr>
            <p:cNvPr name="Freeform 57" id="57"/>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A6B6FF"/>
            </a:solidFill>
          </p:spPr>
        </p:sp>
      </p:grpSp>
      <p:grpSp>
        <p:nvGrpSpPr>
          <p:cNvPr name="Group 58" id="58"/>
          <p:cNvGrpSpPr/>
          <p:nvPr/>
        </p:nvGrpSpPr>
        <p:grpSpPr>
          <a:xfrm rot="-10800000">
            <a:off x="7290777" y="4487"/>
            <a:ext cx="2453680" cy="470577"/>
            <a:chOff x="0" y="0"/>
            <a:chExt cx="6350000" cy="1217828"/>
          </a:xfrm>
        </p:grpSpPr>
        <p:sp>
          <p:nvSpPr>
            <p:cNvPr name="Freeform 59" id="59"/>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FFB384"/>
            </a:solidFill>
          </p:spPr>
        </p:sp>
      </p:grpSp>
      <p:grpSp>
        <p:nvGrpSpPr>
          <p:cNvPr name="Group 60" id="60"/>
          <p:cNvGrpSpPr/>
          <p:nvPr/>
        </p:nvGrpSpPr>
        <p:grpSpPr>
          <a:xfrm rot="-10800000">
            <a:off x="4870126" y="4487"/>
            <a:ext cx="2453680" cy="470577"/>
            <a:chOff x="0" y="0"/>
            <a:chExt cx="6350000" cy="1217828"/>
          </a:xfrm>
        </p:grpSpPr>
        <p:sp>
          <p:nvSpPr>
            <p:cNvPr name="Freeform 61" id="61"/>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FFB384"/>
            </a:solidFill>
          </p:spPr>
        </p:sp>
      </p:grpSp>
      <p:grpSp>
        <p:nvGrpSpPr>
          <p:cNvPr name="Group 62" id="62"/>
          <p:cNvGrpSpPr/>
          <p:nvPr/>
        </p:nvGrpSpPr>
        <p:grpSpPr>
          <a:xfrm rot="-10800000">
            <a:off x="2423120" y="4487"/>
            <a:ext cx="2453680" cy="470577"/>
            <a:chOff x="0" y="0"/>
            <a:chExt cx="6350000" cy="1217828"/>
          </a:xfrm>
        </p:grpSpPr>
        <p:sp>
          <p:nvSpPr>
            <p:cNvPr name="Freeform 63" id="63"/>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FFB384"/>
            </a:solidFill>
          </p:spPr>
        </p:sp>
      </p:grpSp>
      <p:grpSp>
        <p:nvGrpSpPr>
          <p:cNvPr name="Group 64" id="64"/>
          <p:cNvGrpSpPr/>
          <p:nvPr/>
        </p:nvGrpSpPr>
        <p:grpSpPr>
          <a:xfrm rot="-10800000">
            <a:off x="-9143" y="4487"/>
            <a:ext cx="2453680" cy="470577"/>
            <a:chOff x="0" y="0"/>
            <a:chExt cx="6350000" cy="1217828"/>
          </a:xfrm>
        </p:grpSpPr>
        <p:sp>
          <p:nvSpPr>
            <p:cNvPr name="Freeform 65" id="65"/>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FFB384"/>
            </a:solidFill>
          </p:spPr>
        </p:sp>
      </p:grpSp>
      <p:grpSp>
        <p:nvGrpSpPr>
          <p:cNvPr name="Group 66" id="66"/>
          <p:cNvGrpSpPr/>
          <p:nvPr/>
        </p:nvGrpSpPr>
        <p:grpSpPr>
          <a:xfrm rot="-647735">
            <a:off x="327947" y="595533"/>
            <a:ext cx="488083" cy="488083"/>
            <a:chOff x="0" y="0"/>
            <a:chExt cx="812800" cy="812800"/>
          </a:xfrm>
        </p:grpSpPr>
        <p:sp>
          <p:nvSpPr>
            <p:cNvPr name="Freeform 67" id="67"/>
            <p:cNvSpPr/>
            <p:nvPr/>
          </p:nvSpPr>
          <p:spPr>
            <a:xfrm>
              <a:off x="0" y="0"/>
              <a:ext cx="812800" cy="812800"/>
            </a:xfrm>
            <a:custGeom>
              <a:avLst/>
              <a:gdLst/>
              <a:ahLst/>
              <a:cxnLst/>
              <a:rect r="r" b="b" t="t" l="l"/>
              <a:pathLst>
                <a:path h="812800" w="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FFB384"/>
            </a:solidFill>
          </p:spPr>
        </p:sp>
        <p:sp>
          <p:nvSpPr>
            <p:cNvPr name="TextBox 68" id="68"/>
            <p:cNvSpPr txBox="true"/>
            <p:nvPr/>
          </p:nvSpPr>
          <p:spPr>
            <a:xfrm>
              <a:off x="190500" y="161925"/>
              <a:ext cx="431800" cy="460375"/>
            </a:xfrm>
            <a:prstGeom prst="rect">
              <a:avLst/>
            </a:prstGeom>
          </p:spPr>
          <p:txBody>
            <a:bodyPr anchor="ctr" rtlCol="false" tIns="50800" lIns="50800" bIns="50800" rIns="50800"/>
            <a:lstStyle/>
            <a:p>
              <a:pPr algn="ctr">
                <a:lnSpc>
                  <a:spcPts val="1679"/>
                </a:lnSpc>
              </a:pPr>
            </a:p>
          </p:txBody>
        </p:sp>
      </p:grpSp>
      <p:sp>
        <p:nvSpPr>
          <p:cNvPr name="TextBox 69" id="69"/>
          <p:cNvSpPr txBox="true"/>
          <p:nvPr/>
        </p:nvSpPr>
        <p:spPr>
          <a:xfrm rot="0">
            <a:off x="924407" y="378237"/>
            <a:ext cx="8187676" cy="825119"/>
          </a:xfrm>
          <a:prstGeom prst="rect">
            <a:avLst/>
          </a:prstGeom>
        </p:spPr>
        <p:txBody>
          <a:bodyPr anchor="t" rtlCol="false" tIns="0" lIns="0" bIns="0" rIns="0">
            <a:spAutoFit/>
          </a:bodyPr>
          <a:lstStyle/>
          <a:p>
            <a:pPr algn="ctr">
              <a:lnSpc>
                <a:spcPts val="3346"/>
              </a:lnSpc>
            </a:pPr>
            <a:r>
              <a:rPr lang="en-US" sz="2390">
                <a:solidFill>
                  <a:srgbClr val="000000"/>
                </a:solidFill>
                <a:latin typeface="Boulder Bold"/>
              </a:rPr>
              <a:t>LA conducción de la enseñanza mediante proyectos situados</a:t>
            </a:r>
          </a:p>
        </p:txBody>
      </p:sp>
      <p:grpSp>
        <p:nvGrpSpPr>
          <p:cNvPr name="Group 70" id="70"/>
          <p:cNvGrpSpPr/>
          <p:nvPr/>
        </p:nvGrpSpPr>
        <p:grpSpPr>
          <a:xfrm rot="-1350762">
            <a:off x="-128034" y="3391821"/>
            <a:ext cx="446589" cy="390766"/>
            <a:chOff x="0" y="0"/>
            <a:chExt cx="812800" cy="711200"/>
          </a:xfrm>
        </p:grpSpPr>
        <p:sp>
          <p:nvSpPr>
            <p:cNvPr name="Freeform 71" id="71"/>
            <p:cNvSpPr/>
            <p:nvPr/>
          </p:nvSpPr>
          <p:spPr>
            <a:xfrm>
              <a:off x="-33680" y="-8369"/>
              <a:ext cx="854946" cy="719569"/>
            </a:xfrm>
            <a:custGeom>
              <a:avLst/>
              <a:gdLst/>
              <a:ahLst/>
              <a:cxnLst/>
              <a:rect r="r" b="b" t="t" l="l"/>
              <a:pathLst>
                <a:path h="719569" w="854946">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FC1DE"/>
            </a:solidFill>
          </p:spPr>
        </p:sp>
        <p:sp>
          <p:nvSpPr>
            <p:cNvPr name="TextBox 72" id="72"/>
            <p:cNvSpPr txBox="true"/>
            <p:nvPr/>
          </p:nvSpPr>
          <p:spPr>
            <a:xfrm>
              <a:off x="76200" y="22225"/>
              <a:ext cx="660400" cy="561975"/>
            </a:xfrm>
            <a:prstGeom prst="rect">
              <a:avLst/>
            </a:prstGeom>
          </p:spPr>
          <p:txBody>
            <a:bodyPr anchor="ctr" rtlCol="false" tIns="50800" lIns="50800" bIns="50800" rIns="50800"/>
            <a:lstStyle/>
            <a:p>
              <a:pPr algn="ctr">
                <a:lnSpc>
                  <a:spcPts val="1679"/>
                </a:lnSpc>
              </a:pPr>
            </a:p>
          </p:txBody>
        </p:sp>
      </p:grpSp>
      <p:grpSp>
        <p:nvGrpSpPr>
          <p:cNvPr name="Group 73" id="73"/>
          <p:cNvGrpSpPr/>
          <p:nvPr/>
        </p:nvGrpSpPr>
        <p:grpSpPr>
          <a:xfrm rot="0">
            <a:off x="327486" y="5045456"/>
            <a:ext cx="3674331" cy="1538224"/>
            <a:chOff x="0" y="0"/>
            <a:chExt cx="1476725" cy="618217"/>
          </a:xfrm>
        </p:grpSpPr>
        <p:sp>
          <p:nvSpPr>
            <p:cNvPr name="Freeform 74" id="74"/>
            <p:cNvSpPr/>
            <p:nvPr/>
          </p:nvSpPr>
          <p:spPr>
            <a:xfrm>
              <a:off x="0" y="0"/>
              <a:ext cx="1476725" cy="618217"/>
            </a:xfrm>
            <a:custGeom>
              <a:avLst/>
              <a:gdLst/>
              <a:ahLst/>
              <a:cxnLst/>
              <a:rect r="r" b="b" t="t" l="l"/>
              <a:pathLst>
                <a:path h="618217" w="1476725">
                  <a:moveTo>
                    <a:pt x="42141" y="0"/>
                  </a:moveTo>
                  <a:lnTo>
                    <a:pt x="1434585" y="0"/>
                  </a:lnTo>
                  <a:cubicBezTo>
                    <a:pt x="1457858" y="0"/>
                    <a:pt x="1476725" y="18867"/>
                    <a:pt x="1476725" y="42141"/>
                  </a:cubicBezTo>
                  <a:lnTo>
                    <a:pt x="1476725" y="576077"/>
                  </a:lnTo>
                  <a:cubicBezTo>
                    <a:pt x="1476725" y="599350"/>
                    <a:pt x="1457858" y="618217"/>
                    <a:pt x="1434585" y="618217"/>
                  </a:cubicBezTo>
                  <a:lnTo>
                    <a:pt x="42141" y="618217"/>
                  </a:lnTo>
                  <a:cubicBezTo>
                    <a:pt x="18867" y="618217"/>
                    <a:pt x="0" y="599350"/>
                    <a:pt x="0" y="576077"/>
                  </a:cubicBezTo>
                  <a:lnTo>
                    <a:pt x="0" y="42141"/>
                  </a:lnTo>
                  <a:cubicBezTo>
                    <a:pt x="0" y="18867"/>
                    <a:pt x="18867" y="0"/>
                    <a:pt x="42141" y="0"/>
                  </a:cubicBezTo>
                  <a:close/>
                </a:path>
              </a:pathLst>
            </a:custGeom>
            <a:solidFill>
              <a:srgbClr val="FFC1DE"/>
            </a:solidFill>
          </p:spPr>
        </p:sp>
        <p:sp>
          <p:nvSpPr>
            <p:cNvPr name="TextBox 75" id="75"/>
            <p:cNvSpPr txBox="true"/>
            <p:nvPr/>
          </p:nvSpPr>
          <p:spPr>
            <a:xfrm>
              <a:off x="0" y="-28575"/>
              <a:ext cx="812800" cy="841375"/>
            </a:xfrm>
            <a:prstGeom prst="rect">
              <a:avLst/>
            </a:prstGeom>
          </p:spPr>
          <p:txBody>
            <a:bodyPr anchor="ctr" rtlCol="false" tIns="50800" lIns="50800" bIns="50800" rIns="50800"/>
            <a:lstStyle/>
            <a:p>
              <a:pPr marL="215901" indent="-107951" lvl="1">
                <a:lnSpc>
                  <a:spcPts val="1400"/>
                </a:lnSpc>
                <a:buFont typeface="Arial"/>
                <a:buChar char="•"/>
              </a:pPr>
              <a:r>
                <a:rPr lang="en-US" sz="1000">
                  <a:solidFill>
                    <a:srgbClr val="000000"/>
                  </a:solidFill>
                  <a:latin typeface="Poppins"/>
                </a:rPr>
                <a:t>aprender a !TIanejar proyectos y a colaborar en ellos, entendiéndolos como una forma idónea de acción colectiva, es uno de los aprendizajes más significativos que puede lograr una persona, pues incide tanto en su facultamiento o construcción de una identidad personal sólida como en su preparación para el trabajo colectivo y la ciudadanía. El aprendizaj</a:t>
              </a:r>
            </a:p>
          </p:txBody>
        </p:sp>
      </p:grpSp>
      <p:sp>
        <p:nvSpPr>
          <p:cNvPr name="AutoShape 76" id="76"/>
          <p:cNvSpPr/>
          <p:nvPr/>
        </p:nvSpPr>
        <p:spPr>
          <a:xfrm rot="-4271535">
            <a:off x="1958464" y="4882918"/>
            <a:ext cx="305022" cy="0"/>
          </a:xfrm>
          <a:prstGeom prst="line">
            <a:avLst/>
          </a:prstGeom>
          <a:ln cap="flat" w="9525">
            <a:solidFill>
              <a:srgbClr val="000000"/>
            </a:solidFill>
            <a:prstDash val="solid"/>
            <a:headEnd type="oval" len="lg" w="lg"/>
            <a:tailEnd type="oval" len="lg" w="lg"/>
          </a:ln>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AFAFA"/>
        </a:solidFill>
      </p:bgPr>
    </p:bg>
    <p:spTree>
      <p:nvGrpSpPr>
        <p:cNvPr id="1" name=""/>
        <p:cNvGrpSpPr/>
        <p:nvPr/>
      </p:nvGrpSpPr>
      <p:grpSpPr>
        <a:xfrm>
          <a:off x="0" y="0"/>
          <a:ext cx="0" cy="0"/>
          <a:chOff x="0" y="0"/>
          <a:chExt cx="0" cy="0"/>
        </a:xfrm>
      </p:grpSpPr>
      <p:grpSp>
        <p:nvGrpSpPr>
          <p:cNvPr name="Group 2" id="2"/>
          <p:cNvGrpSpPr/>
          <p:nvPr/>
        </p:nvGrpSpPr>
        <p:grpSpPr>
          <a:xfrm rot="-10800000">
            <a:off x="7290777" y="4487"/>
            <a:ext cx="2453680" cy="470577"/>
            <a:chOff x="0" y="0"/>
            <a:chExt cx="6350000" cy="1217828"/>
          </a:xfrm>
        </p:grpSpPr>
        <p:sp>
          <p:nvSpPr>
            <p:cNvPr name="Freeform 3" id="3"/>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965821"/>
            </a:solidFill>
          </p:spPr>
        </p:sp>
      </p:grpSp>
      <p:grpSp>
        <p:nvGrpSpPr>
          <p:cNvPr name="Group 4" id="4"/>
          <p:cNvGrpSpPr/>
          <p:nvPr/>
        </p:nvGrpSpPr>
        <p:grpSpPr>
          <a:xfrm rot="0">
            <a:off x="128224" y="6844623"/>
            <a:ext cx="2453680" cy="470577"/>
            <a:chOff x="0" y="0"/>
            <a:chExt cx="6350000" cy="1217828"/>
          </a:xfrm>
        </p:grpSpPr>
        <p:sp>
          <p:nvSpPr>
            <p:cNvPr name="Freeform 5" id="5"/>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FFB384"/>
            </a:solidFill>
          </p:spPr>
        </p:sp>
      </p:grpSp>
      <p:grpSp>
        <p:nvGrpSpPr>
          <p:cNvPr name="Group 6" id="6"/>
          <p:cNvGrpSpPr/>
          <p:nvPr/>
        </p:nvGrpSpPr>
        <p:grpSpPr>
          <a:xfrm rot="-10800000">
            <a:off x="2453680" y="23530"/>
            <a:ext cx="2453680" cy="470577"/>
            <a:chOff x="0" y="0"/>
            <a:chExt cx="6350000" cy="1217828"/>
          </a:xfrm>
        </p:grpSpPr>
        <p:sp>
          <p:nvSpPr>
            <p:cNvPr name="Freeform 7" id="7"/>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965821"/>
            </a:solidFill>
          </p:spPr>
        </p:sp>
      </p:grpSp>
      <p:grpSp>
        <p:nvGrpSpPr>
          <p:cNvPr name="Group 8" id="8"/>
          <p:cNvGrpSpPr/>
          <p:nvPr/>
        </p:nvGrpSpPr>
        <p:grpSpPr>
          <a:xfrm rot="-10800000">
            <a:off x="4907360" y="0"/>
            <a:ext cx="2453680" cy="470577"/>
            <a:chOff x="0" y="0"/>
            <a:chExt cx="6350000" cy="1217828"/>
          </a:xfrm>
        </p:grpSpPr>
        <p:sp>
          <p:nvSpPr>
            <p:cNvPr name="Freeform 9" id="9"/>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965821"/>
            </a:solidFill>
          </p:spPr>
        </p:sp>
      </p:grpSp>
      <p:grpSp>
        <p:nvGrpSpPr>
          <p:cNvPr name="Group 10" id="10"/>
          <p:cNvGrpSpPr/>
          <p:nvPr/>
        </p:nvGrpSpPr>
        <p:grpSpPr>
          <a:xfrm rot="-10800000">
            <a:off x="0" y="23530"/>
            <a:ext cx="2453680" cy="470577"/>
            <a:chOff x="0" y="0"/>
            <a:chExt cx="6350000" cy="1217828"/>
          </a:xfrm>
        </p:grpSpPr>
        <p:sp>
          <p:nvSpPr>
            <p:cNvPr name="Freeform 11" id="11"/>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965821"/>
            </a:solidFill>
          </p:spPr>
        </p:sp>
      </p:grpSp>
      <p:grpSp>
        <p:nvGrpSpPr>
          <p:cNvPr name="Group 12" id="12"/>
          <p:cNvGrpSpPr/>
          <p:nvPr/>
        </p:nvGrpSpPr>
        <p:grpSpPr>
          <a:xfrm rot="0">
            <a:off x="7489264" y="6824333"/>
            <a:ext cx="2453680" cy="470577"/>
            <a:chOff x="0" y="0"/>
            <a:chExt cx="6350000" cy="1217828"/>
          </a:xfrm>
        </p:grpSpPr>
        <p:sp>
          <p:nvSpPr>
            <p:cNvPr name="Freeform 13" id="13"/>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FFB384"/>
            </a:solidFill>
          </p:spPr>
        </p:sp>
      </p:grpSp>
      <p:grpSp>
        <p:nvGrpSpPr>
          <p:cNvPr name="Group 14" id="14"/>
          <p:cNvGrpSpPr/>
          <p:nvPr/>
        </p:nvGrpSpPr>
        <p:grpSpPr>
          <a:xfrm rot="0">
            <a:off x="5035584" y="6824333"/>
            <a:ext cx="2453680" cy="470577"/>
            <a:chOff x="0" y="0"/>
            <a:chExt cx="6350000" cy="1217828"/>
          </a:xfrm>
        </p:grpSpPr>
        <p:sp>
          <p:nvSpPr>
            <p:cNvPr name="Freeform 15" id="15"/>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FFB384"/>
            </a:solidFill>
          </p:spPr>
        </p:sp>
      </p:grpSp>
      <p:grpSp>
        <p:nvGrpSpPr>
          <p:cNvPr name="Group 16" id="16"/>
          <p:cNvGrpSpPr/>
          <p:nvPr/>
        </p:nvGrpSpPr>
        <p:grpSpPr>
          <a:xfrm rot="0">
            <a:off x="571500" y="7294910"/>
            <a:ext cx="2453680" cy="470577"/>
            <a:chOff x="0" y="0"/>
            <a:chExt cx="6350000" cy="1217828"/>
          </a:xfrm>
        </p:grpSpPr>
        <p:sp>
          <p:nvSpPr>
            <p:cNvPr name="Freeform 17" id="17"/>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FFB384"/>
            </a:solidFill>
          </p:spPr>
        </p:sp>
      </p:grpSp>
      <p:grpSp>
        <p:nvGrpSpPr>
          <p:cNvPr name="Group 18" id="18"/>
          <p:cNvGrpSpPr/>
          <p:nvPr/>
        </p:nvGrpSpPr>
        <p:grpSpPr>
          <a:xfrm rot="0">
            <a:off x="2581904" y="6844623"/>
            <a:ext cx="2453680" cy="470577"/>
            <a:chOff x="0" y="0"/>
            <a:chExt cx="6350000" cy="1217828"/>
          </a:xfrm>
        </p:grpSpPr>
        <p:sp>
          <p:nvSpPr>
            <p:cNvPr name="Freeform 19" id="19"/>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FFB384"/>
            </a:solidFill>
          </p:spPr>
        </p:sp>
      </p:grpSp>
      <p:grpSp>
        <p:nvGrpSpPr>
          <p:cNvPr name="Group 20" id="20"/>
          <p:cNvGrpSpPr/>
          <p:nvPr/>
        </p:nvGrpSpPr>
        <p:grpSpPr>
          <a:xfrm rot="0">
            <a:off x="-2325456" y="6844623"/>
            <a:ext cx="2453680" cy="470577"/>
            <a:chOff x="0" y="0"/>
            <a:chExt cx="6350000" cy="1217828"/>
          </a:xfrm>
        </p:grpSpPr>
        <p:sp>
          <p:nvSpPr>
            <p:cNvPr name="Freeform 21" id="21"/>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FFB384"/>
            </a:solidFill>
          </p:spPr>
        </p:sp>
      </p:grpSp>
      <p:pic>
        <p:nvPicPr>
          <p:cNvPr name="Picture 22" id="2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029802" y="3747729"/>
            <a:ext cx="1125147" cy="340357"/>
          </a:xfrm>
          <a:prstGeom prst="rect">
            <a:avLst/>
          </a:prstGeom>
        </p:spPr>
      </p:pic>
      <p:pic>
        <p:nvPicPr>
          <p:cNvPr name="Picture 23" id="2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334793">
            <a:off x="4495045" y="5443935"/>
            <a:ext cx="1125147" cy="340357"/>
          </a:xfrm>
          <a:prstGeom prst="rect">
            <a:avLst/>
          </a:prstGeom>
        </p:spPr>
      </p:pic>
      <p:pic>
        <p:nvPicPr>
          <p:cNvPr name="Picture 24" id="2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7161588">
            <a:off x="3053225" y="4976466"/>
            <a:ext cx="1125147" cy="340357"/>
          </a:xfrm>
          <a:prstGeom prst="rect">
            <a:avLst/>
          </a:prstGeom>
        </p:spPr>
      </p:pic>
      <p:pic>
        <p:nvPicPr>
          <p:cNvPr name="Picture 25" id="2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3519862">
            <a:off x="5467228" y="2587665"/>
            <a:ext cx="1125147" cy="340357"/>
          </a:xfrm>
          <a:prstGeom prst="rect">
            <a:avLst/>
          </a:prstGeom>
        </p:spPr>
      </p:pic>
      <p:pic>
        <p:nvPicPr>
          <p:cNvPr name="Picture 26" id="26"/>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091203">
            <a:off x="4246204" y="2383605"/>
            <a:ext cx="1125147" cy="340357"/>
          </a:xfrm>
          <a:prstGeom prst="rect">
            <a:avLst/>
          </a:prstGeom>
        </p:spPr>
      </p:pic>
      <p:pic>
        <p:nvPicPr>
          <p:cNvPr name="Picture 27" id="2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7246789">
            <a:off x="3117946" y="2586263"/>
            <a:ext cx="1125147" cy="340357"/>
          </a:xfrm>
          <a:prstGeom prst="rect">
            <a:avLst/>
          </a:prstGeom>
        </p:spPr>
      </p:pic>
      <p:pic>
        <p:nvPicPr>
          <p:cNvPr name="Picture 28" id="28"/>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0719804">
            <a:off x="2551556" y="3670676"/>
            <a:ext cx="1125147" cy="340357"/>
          </a:xfrm>
          <a:prstGeom prst="rect">
            <a:avLst/>
          </a:prstGeom>
        </p:spPr>
      </p:pic>
      <p:pic>
        <p:nvPicPr>
          <p:cNvPr name="Picture 29" id="29"/>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3765595">
            <a:off x="5620995" y="4878235"/>
            <a:ext cx="1125147" cy="340357"/>
          </a:xfrm>
          <a:prstGeom prst="rect">
            <a:avLst/>
          </a:prstGeom>
        </p:spPr>
      </p:pic>
      <p:pic>
        <p:nvPicPr>
          <p:cNvPr name="Picture 30" id="30"/>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3237694" y="2281091"/>
            <a:ext cx="3354681" cy="3107273"/>
          </a:xfrm>
          <a:prstGeom prst="rect">
            <a:avLst/>
          </a:prstGeom>
        </p:spPr>
      </p:pic>
      <p:sp>
        <p:nvSpPr>
          <p:cNvPr name="TextBox 31" id="31"/>
          <p:cNvSpPr txBox="true"/>
          <p:nvPr/>
        </p:nvSpPr>
        <p:spPr>
          <a:xfrm rot="0">
            <a:off x="3064320" y="3071768"/>
            <a:ext cx="3567195" cy="1927860"/>
          </a:xfrm>
          <a:prstGeom prst="rect">
            <a:avLst/>
          </a:prstGeom>
        </p:spPr>
        <p:txBody>
          <a:bodyPr anchor="t" rtlCol="false" tIns="0" lIns="0" bIns="0" rIns="0">
            <a:spAutoFit/>
          </a:bodyPr>
          <a:lstStyle/>
          <a:p>
            <a:pPr algn="ctr">
              <a:lnSpc>
                <a:spcPts val="5040"/>
              </a:lnSpc>
            </a:pPr>
            <a:r>
              <a:rPr lang="en-US" sz="3600">
                <a:solidFill>
                  <a:srgbClr val="FAFAFA"/>
                </a:solidFill>
                <a:latin typeface="Childos Arabic SemiBold"/>
              </a:rPr>
              <a:t>Metodos de aprendizaje y enseñanza</a:t>
            </a:r>
          </a:p>
        </p:txBody>
      </p:sp>
      <p:sp>
        <p:nvSpPr>
          <p:cNvPr name="TextBox 32" id="32"/>
          <p:cNvSpPr txBox="true"/>
          <p:nvPr/>
        </p:nvSpPr>
        <p:spPr>
          <a:xfrm rot="0">
            <a:off x="3076666" y="3034105"/>
            <a:ext cx="3464223" cy="1875234"/>
          </a:xfrm>
          <a:prstGeom prst="rect">
            <a:avLst/>
          </a:prstGeom>
        </p:spPr>
        <p:txBody>
          <a:bodyPr anchor="t" rtlCol="false" tIns="0" lIns="0" bIns="0" rIns="0">
            <a:spAutoFit/>
          </a:bodyPr>
          <a:lstStyle/>
          <a:p>
            <a:pPr algn="ctr">
              <a:lnSpc>
                <a:spcPts val="4894"/>
              </a:lnSpc>
            </a:pPr>
            <a:r>
              <a:rPr lang="en-US" sz="3496">
                <a:solidFill>
                  <a:srgbClr val="965821"/>
                </a:solidFill>
                <a:latin typeface="Childos Arabic SemiBold"/>
              </a:rPr>
              <a:t>Metodos de aprendizaje y enseñanza</a:t>
            </a:r>
          </a:p>
        </p:txBody>
      </p:sp>
      <p:grpSp>
        <p:nvGrpSpPr>
          <p:cNvPr name="Group 33" id="33"/>
          <p:cNvGrpSpPr/>
          <p:nvPr/>
        </p:nvGrpSpPr>
        <p:grpSpPr>
          <a:xfrm rot="0">
            <a:off x="4168169" y="1330588"/>
            <a:ext cx="1734830" cy="599999"/>
            <a:chOff x="0" y="0"/>
            <a:chExt cx="697234" cy="241141"/>
          </a:xfrm>
        </p:grpSpPr>
        <p:sp>
          <p:nvSpPr>
            <p:cNvPr name="Freeform 34" id="34"/>
            <p:cNvSpPr/>
            <p:nvPr/>
          </p:nvSpPr>
          <p:spPr>
            <a:xfrm>
              <a:off x="0" y="0"/>
              <a:ext cx="697234" cy="241141"/>
            </a:xfrm>
            <a:custGeom>
              <a:avLst/>
              <a:gdLst/>
              <a:ahLst/>
              <a:cxnLst/>
              <a:rect r="r" b="b" t="t" l="l"/>
              <a:pathLst>
                <a:path h="241141" w="697234">
                  <a:moveTo>
                    <a:pt x="89253" y="0"/>
                  </a:moveTo>
                  <a:lnTo>
                    <a:pt x="607981" y="0"/>
                  </a:lnTo>
                  <a:cubicBezTo>
                    <a:pt x="657274" y="0"/>
                    <a:pt x="697234" y="39960"/>
                    <a:pt x="697234" y="89253"/>
                  </a:cubicBezTo>
                  <a:lnTo>
                    <a:pt x="697234" y="151889"/>
                  </a:lnTo>
                  <a:cubicBezTo>
                    <a:pt x="697234" y="201182"/>
                    <a:pt x="657274" y="241141"/>
                    <a:pt x="607981" y="241141"/>
                  </a:cubicBezTo>
                  <a:lnTo>
                    <a:pt x="89253" y="241141"/>
                  </a:lnTo>
                  <a:cubicBezTo>
                    <a:pt x="39960" y="241141"/>
                    <a:pt x="0" y="201182"/>
                    <a:pt x="0" y="151889"/>
                  </a:cubicBezTo>
                  <a:lnTo>
                    <a:pt x="0" y="89253"/>
                  </a:lnTo>
                  <a:cubicBezTo>
                    <a:pt x="0" y="39960"/>
                    <a:pt x="39960" y="0"/>
                    <a:pt x="89253" y="0"/>
                  </a:cubicBezTo>
                  <a:close/>
                </a:path>
              </a:pathLst>
            </a:custGeom>
            <a:solidFill>
              <a:srgbClr val="FFB384"/>
            </a:solidFill>
          </p:spPr>
        </p:sp>
        <p:sp>
          <p:nvSpPr>
            <p:cNvPr name="TextBox 35" id="35"/>
            <p:cNvSpPr txBox="true"/>
            <p:nvPr/>
          </p:nvSpPr>
          <p:spPr>
            <a:xfrm>
              <a:off x="0" y="-28575"/>
              <a:ext cx="812800" cy="841375"/>
            </a:xfrm>
            <a:prstGeom prst="rect">
              <a:avLst/>
            </a:prstGeom>
          </p:spPr>
          <p:txBody>
            <a:bodyPr anchor="ctr" rtlCol="false" tIns="50800" lIns="50800" bIns="50800" rIns="50800"/>
            <a:lstStyle/>
            <a:p>
              <a:pPr algn="ctr">
                <a:lnSpc>
                  <a:spcPts val="1679"/>
                </a:lnSpc>
              </a:pPr>
              <a:r>
                <a:rPr lang="en-US" sz="1200">
                  <a:solidFill>
                    <a:srgbClr val="000000"/>
                  </a:solidFill>
                  <a:latin typeface="Poppins Bold"/>
                </a:rPr>
                <a:t>ENFOQUE DE PROYECTOS</a:t>
              </a:r>
            </a:p>
          </p:txBody>
        </p:sp>
      </p:grpSp>
      <p:grpSp>
        <p:nvGrpSpPr>
          <p:cNvPr name="Group 36" id="36"/>
          <p:cNvGrpSpPr/>
          <p:nvPr/>
        </p:nvGrpSpPr>
        <p:grpSpPr>
          <a:xfrm rot="0">
            <a:off x="6445192" y="1605299"/>
            <a:ext cx="1831695" cy="868144"/>
            <a:chOff x="0" y="0"/>
            <a:chExt cx="736164" cy="348910"/>
          </a:xfrm>
        </p:grpSpPr>
        <p:sp>
          <p:nvSpPr>
            <p:cNvPr name="Freeform 37" id="37"/>
            <p:cNvSpPr/>
            <p:nvPr/>
          </p:nvSpPr>
          <p:spPr>
            <a:xfrm>
              <a:off x="0" y="0"/>
              <a:ext cx="736164" cy="348910"/>
            </a:xfrm>
            <a:custGeom>
              <a:avLst/>
              <a:gdLst/>
              <a:ahLst/>
              <a:cxnLst/>
              <a:rect r="r" b="b" t="t" l="l"/>
              <a:pathLst>
                <a:path h="348910" w="736164">
                  <a:moveTo>
                    <a:pt x="84533" y="0"/>
                  </a:moveTo>
                  <a:lnTo>
                    <a:pt x="651631" y="0"/>
                  </a:lnTo>
                  <a:cubicBezTo>
                    <a:pt x="698317" y="0"/>
                    <a:pt x="736164" y="37847"/>
                    <a:pt x="736164" y="84533"/>
                  </a:cubicBezTo>
                  <a:lnTo>
                    <a:pt x="736164" y="264377"/>
                  </a:lnTo>
                  <a:cubicBezTo>
                    <a:pt x="736164" y="286796"/>
                    <a:pt x="727258" y="308298"/>
                    <a:pt x="711405" y="324151"/>
                  </a:cubicBezTo>
                  <a:cubicBezTo>
                    <a:pt x="695552" y="340004"/>
                    <a:pt x="674050" y="348910"/>
                    <a:pt x="651631" y="348910"/>
                  </a:cubicBezTo>
                  <a:lnTo>
                    <a:pt x="84533" y="348910"/>
                  </a:lnTo>
                  <a:cubicBezTo>
                    <a:pt x="37847" y="348910"/>
                    <a:pt x="0" y="311063"/>
                    <a:pt x="0" y="264377"/>
                  </a:cubicBezTo>
                  <a:lnTo>
                    <a:pt x="0" y="84533"/>
                  </a:lnTo>
                  <a:cubicBezTo>
                    <a:pt x="0" y="37847"/>
                    <a:pt x="37847" y="0"/>
                    <a:pt x="84533" y="0"/>
                  </a:cubicBezTo>
                  <a:close/>
                </a:path>
              </a:pathLst>
            </a:custGeom>
            <a:solidFill>
              <a:srgbClr val="FFB384"/>
            </a:solidFill>
          </p:spPr>
        </p:sp>
        <p:sp>
          <p:nvSpPr>
            <p:cNvPr name="TextBox 38" id="38"/>
            <p:cNvSpPr txBox="true"/>
            <p:nvPr/>
          </p:nvSpPr>
          <p:spPr>
            <a:xfrm>
              <a:off x="0" y="-28575"/>
              <a:ext cx="812800" cy="841375"/>
            </a:xfrm>
            <a:prstGeom prst="rect">
              <a:avLst/>
            </a:prstGeom>
          </p:spPr>
          <p:txBody>
            <a:bodyPr anchor="ctr" rtlCol="false" tIns="50800" lIns="50800" bIns="50800" rIns="50800"/>
            <a:lstStyle/>
            <a:p>
              <a:pPr algn="ctr">
                <a:lnSpc>
                  <a:spcPts val="1679"/>
                </a:lnSpc>
              </a:pPr>
              <a:r>
                <a:rPr lang="en-US" sz="1200">
                  <a:solidFill>
                    <a:srgbClr val="000000"/>
                  </a:solidFill>
                  <a:latin typeface="Poppins Bold"/>
                </a:rPr>
                <a:t>APRENDIZAJES BASADOS EM PROBLEMAS ABP</a:t>
              </a:r>
            </a:p>
          </p:txBody>
        </p:sp>
      </p:grpSp>
      <p:grpSp>
        <p:nvGrpSpPr>
          <p:cNvPr name="Group 39" id="39"/>
          <p:cNvGrpSpPr/>
          <p:nvPr/>
        </p:nvGrpSpPr>
        <p:grpSpPr>
          <a:xfrm rot="0">
            <a:off x="7287250" y="3557593"/>
            <a:ext cx="1734830" cy="809549"/>
            <a:chOff x="0" y="0"/>
            <a:chExt cx="697234" cy="325360"/>
          </a:xfrm>
        </p:grpSpPr>
        <p:sp>
          <p:nvSpPr>
            <p:cNvPr name="Freeform 40" id="40"/>
            <p:cNvSpPr/>
            <p:nvPr/>
          </p:nvSpPr>
          <p:spPr>
            <a:xfrm>
              <a:off x="0" y="0"/>
              <a:ext cx="697234" cy="325360"/>
            </a:xfrm>
            <a:custGeom>
              <a:avLst/>
              <a:gdLst/>
              <a:ahLst/>
              <a:cxnLst/>
              <a:rect r="r" b="b" t="t" l="l"/>
              <a:pathLst>
                <a:path h="325360" w="697234">
                  <a:moveTo>
                    <a:pt x="89253" y="0"/>
                  </a:moveTo>
                  <a:lnTo>
                    <a:pt x="607981" y="0"/>
                  </a:lnTo>
                  <a:cubicBezTo>
                    <a:pt x="657274" y="0"/>
                    <a:pt x="697234" y="39960"/>
                    <a:pt x="697234" y="89253"/>
                  </a:cubicBezTo>
                  <a:lnTo>
                    <a:pt x="697234" y="236107"/>
                  </a:lnTo>
                  <a:cubicBezTo>
                    <a:pt x="697234" y="285400"/>
                    <a:pt x="657274" y="325360"/>
                    <a:pt x="607981" y="325360"/>
                  </a:cubicBezTo>
                  <a:lnTo>
                    <a:pt x="89253" y="325360"/>
                  </a:lnTo>
                  <a:cubicBezTo>
                    <a:pt x="39960" y="325360"/>
                    <a:pt x="0" y="285400"/>
                    <a:pt x="0" y="236107"/>
                  </a:cubicBezTo>
                  <a:lnTo>
                    <a:pt x="0" y="89253"/>
                  </a:lnTo>
                  <a:cubicBezTo>
                    <a:pt x="0" y="39960"/>
                    <a:pt x="39960" y="0"/>
                    <a:pt x="89253" y="0"/>
                  </a:cubicBezTo>
                  <a:close/>
                </a:path>
              </a:pathLst>
            </a:custGeom>
            <a:solidFill>
              <a:srgbClr val="FFB384"/>
            </a:solidFill>
          </p:spPr>
        </p:sp>
        <p:sp>
          <p:nvSpPr>
            <p:cNvPr name="TextBox 41" id="41"/>
            <p:cNvSpPr txBox="true"/>
            <p:nvPr/>
          </p:nvSpPr>
          <p:spPr>
            <a:xfrm>
              <a:off x="0" y="-28575"/>
              <a:ext cx="812800" cy="841375"/>
            </a:xfrm>
            <a:prstGeom prst="rect">
              <a:avLst/>
            </a:prstGeom>
          </p:spPr>
          <p:txBody>
            <a:bodyPr anchor="ctr" rtlCol="false" tIns="50800" lIns="50800" bIns="50800" rIns="50800"/>
            <a:lstStyle/>
            <a:p>
              <a:pPr algn="ctr">
                <a:lnSpc>
                  <a:spcPts val="1679"/>
                </a:lnSpc>
              </a:pPr>
              <a:r>
                <a:rPr lang="en-US" sz="1200">
                  <a:solidFill>
                    <a:srgbClr val="000000"/>
                  </a:solidFill>
                  <a:latin typeface="Poppins Bold"/>
                </a:rPr>
                <a:t>ENFOQUE APRENDER SIRVIENDO EN LA COMUNIDAD</a:t>
              </a:r>
            </a:p>
          </p:txBody>
        </p:sp>
      </p:grpSp>
      <p:grpSp>
        <p:nvGrpSpPr>
          <p:cNvPr name="Group 42" id="42"/>
          <p:cNvGrpSpPr/>
          <p:nvPr/>
        </p:nvGrpSpPr>
        <p:grpSpPr>
          <a:xfrm rot="0">
            <a:off x="6423362" y="5626489"/>
            <a:ext cx="1734830" cy="599999"/>
            <a:chOff x="0" y="0"/>
            <a:chExt cx="697234" cy="241141"/>
          </a:xfrm>
        </p:grpSpPr>
        <p:sp>
          <p:nvSpPr>
            <p:cNvPr name="Freeform 43" id="43"/>
            <p:cNvSpPr/>
            <p:nvPr/>
          </p:nvSpPr>
          <p:spPr>
            <a:xfrm>
              <a:off x="0" y="0"/>
              <a:ext cx="697234" cy="241141"/>
            </a:xfrm>
            <a:custGeom>
              <a:avLst/>
              <a:gdLst/>
              <a:ahLst/>
              <a:cxnLst/>
              <a:rect r="r" b="b" t="t" l="l"/>
              <a:pathLst>
                <a:path h="241141" w="697234">
                  <a:moveTo>
                    <a:pt x="89253" y="0"/>
                  </a:moveTo>
                  <a:lnTo>
                    <a:pt x="607981" y="0"/>
                  </a:lnTo>
                  <a:cubicBezTo>
                    <a:pt x="657274" y="0"/>
                    <a:pt x="697234" y="39960"/>
                    <a:pt x="697234" y="89253"/>
                  </a:cubicBezTo>
                  <a:lnTo>
                    <a:pt x="697234" y="151889"/>
                  </a:lnTo>
                  <a:cubicBezTo>
                    <a:pt x="697234" y="201182"/>
                    <a:pt x="657274" y="241141"/>
                    <a:pt x="607981" y="241141"/>
                  </a:cubicBezTo>
                  <a:lnTo>
                    <a:pt x="89253" y="241141"/>
                  </a:lnTo>
                  <a:cubicBezTo>
                    <a:pt x="39960" y="241141"/>
                    <a:pt x="0" y="201182"/>
                    <a:pt x="0" y="151889"/>
                  </a:cubicBezTo>
                  <a:lnTo>
                    <a:pt x="0" y="89253"/>
                  </a:lnTo>
                  <a:cubicBezTo>
                    <a:pt x="0" y="39960"/>
                    <a:pt x="39960" y="0"/>
                    <a:pt x="89253" y="0"/>
                  </a:cubicBezTo>
                  <a:close/>
                </a:path>
              </a:pathLst>
            </a:custGeom>
            <a:solidFill>
              <a:srgbClr val="FFB384"/>
            </a:solidFill>
          </p:spPr>
        </p:sp>
        <p:sp>
          <p:nvSpPr>
            <p:cNvPr name="TextBox 44" id="44"/>
            <p:cNvSpPr txBox="true"/>
            <p:nvPr/>
          </p:nvSpPr>
          <p:spPr>
            <a:xfrm>
              <a:off x="0" y="-28575"/>
              <a:ext cx="812800" cy="841375"/>
            </a:xfrm>
            <a:prstGeom prst="rect">
              <a:avLst/>
            </a:prstGeom>
          </p:spPr>
          <p:txBody>
            <a:bodyPr anchor="ctr" rtlCol="false" tIns="50800" lIns="50800" bIns="50800" rIns="50800"/>
            <a:lstStyle/>
            <a:p>
              <a:pPr algn="ctr">
                <a:lnSpc>
                  <a:spcPts val="1679"/>
                </a:lnSpc>
              </a:pPr>
              <a:r>
                <a:rPr lang="en-US" sz="1200">
                  <a:solidFill>
                    <a:srgbClr val="000000"/>
                  </a:solidFill>
                  <a:latin typeface="Poppins Bold"/>
                </a:rPr>
                <a:t>APRENDIZAJE COOPERATIVO</a:t>
              </a:r>
            </a:p>
          </p:txBody>
        </p:sp>
      </p:grpSp>
      <p:grpSp>
        <p:nvGrpSpPr>
          <p:cNvPr name="Group 45" id="45"/>
          <p:cNvGrpSpPr/>
          <p:nvPr/>
        </p:nvGrpSpPr>
        <p:grpSpPr>
          <a:xfrm rot="0">
            <a:off x="4007231" y="6193231"/>
            <a:ext cx="2255193" cy="390449"/>
            <a:chOff x="0" y="0"/>
            <a:chExt cx="906369" cy="156923"/>
          </a:xfrm>
        </p:grpSpPr>
        <p:sp>
          <p:nvSpPr>
            <p:cNvPr name="Freeform 46" id="46"/>
            <p:cNvSpPr/>
            <p:nvPr/>
          </p:nvSpPr>
          <p:spPr>
            <a:xfrm>
              <a:off x="0" y="0"/>
              <a:ext cx="906369" cy="156923"/>
            </a:xfrm>
            <a:custGeom>
              <a:avLst/>
              <a:gdLst/>
              <a:ahLst/>
              <a:cxnLst/>
              <a:rect r="r" b="b" t="t" l="l"/>
              <a:pathLst>
                <a:path h="156923" w="906369">
                  <a:moveTo>
                    <a:pt x="68659" y="0"/>
                  </a:moveTo>
                  <a:lnTo>
                    <a:pt x="837711" y="0"/>
                  </a:lnTo>
                  <a:cubicBezTo>
                    <a:pt x="875630" y="0"/>
                    <a:pt x="906369" y="30740"/>
                    <a:pt x="906369" y="68659"/>
                  </a:cubicBezTo>
                  <a:lnTo>
                    <a:pt x="906369" y="88264"/>
                  </a:lnTo>
                  <a:cubicBezTo>
                    <a:pt x="906369" y="106473"/>
                    <a:pt x="899136" y="123937"/>
                    <a:pt x="886260" y="136813"/>
                  </a:cubicBezTo>
                  <a:cubicBezTo>
                    <a:pt x="873384" y="149689"/>
                    <a:pt x="855920" y="156923"/>
                    <a:pt x="837711" y="156923"/>
                  </a:cubicBezTo>
                  <a:lnTo>
                    <a:pt x="68659" y="156923"/>
                  </a:lnTo>
                  <a:cubicBezTo>
                    <a:pt x="30740" y="156923"/>
                    <a:pt x="0" y="126183"/>
                    <a:pt x="0" y="88264"/>
                  </a:cubicBezTo>
                  <a:lnTo>
                    <a:pt x="0" y="68659"/>
                  </a:lnTo>
                  <a:cubicBezTo>
                    <a:pt x="0" y="30740"/>
                    <a:pt x="30740" y="0"/>
                    <a:pt x="68659" y="0"/>
                  </a:cubicBezTo>
                  <a:close/>
                </a:path>
              </a:pathLst>
            </a:custGeom>
            <a:solidFill>
              <a:srgbClr val="FFB384"/>
            </a:solidFill>
          </p:spPr>
        </p:sp>
        <p:sp>
          <p:nvSpPr>
            <p:cNvPr name="TextBox 47" id="47"/>
            <p:cNvSpPr txBox="true"/>
            <p:nvPr/>
          </p:nvSpPr>
          <p:spPr>
            <a:xfrm>
              <a:off x="0" y="-28575"/>
              <a:ext cx="812800" cy="841375"/>
            </a:xfrm>
            <a:prstGeom prst="rect">
              <a:avLst/>
            </a:prstGeom>
          </p:spPr>
          <p:txBody>
            <a:bodyPr anchor="ctr" rtlCol="false" tIns="50800" lIns="50800" bIns="50800" rIns="50800"/>
            <a:lstStyle/>
            <a:p>
              <a:pPr algn="ctr">
                <a:lnSpc>
                  <a:spcPts val="1679"/>
                </a:lnSpc>
              </a:pPr>
              <a:r>
                <a:rPr lang="en-US" sz="1200">
                  <a:solidFill>
                    <a:srgbClr val="000000"/>
                  </a:solidFill>
                  <a:latin typeface="Poppins Bold"/>
                </a:rPr>
                <a:t>SIMULACIONES SITUADAD</a:t>
              </a:r>
            </a:p>
          </p:txBody>
        </p:sp>
      </p:grpSp>
      <p:grpSp>
        <p:nvGrpSpPr>
          <p:cNvPr name="Group 48" id="48"/>
          <p:cNvGrpSpPr/>
          <p:nvPr/>
        </p:nvGrpSpPr>
        <p:grpSpPr>
          <a:xfrm rot="0">
            <a:off x="1680325" y="5626489"/>
            <a:ext cx="1734830" cy="809549"/>
            <a:chOff x="0" y="0"/>
            <a:chExt cx="697234" cy="325360"/>
          </a:xfrm>
        </p:grpSpPr>
        <p:sp>
          <p:nvSpPr>
            <p:cNvPr name="Freeform 49" id="49"/>
            <p:cNvSpPr/>
            <p:nvPr/>
          </p:nvSpPr>
          <p:spPr>
            <a:xfrm>
              <a:off x="0" y="0"/>
              <a:ext cx="697234" cy="325360"/>
            </a:xfrm>
            <a:custGeom>
              <a:avLst/>
              <a:gdLst/>
              <a:ahLst/>
              <a:cxnLst/>
              <a:rect r="r" b="b" t="t" l="l"/>
              <a:pathLst>
                <a:path h="325360" w="697234">
                  <a:moveTo>
                    <a:pt x="89253" y="0"/>
                  </a:moveTo>
                  <a:lnTo>
                    <a:pt x="607981" y="0"/>
                  </a:lnTo>
                  <a:cubicBezTo>
                    <a:pt x="657274" y="0"/>
                    <a:pt x="697234" y="39960"/>
                    <a:pt x="697234" y="89253"/>
                  </a:cubicBezTo>
                  <a:lnTo>
                    <a:pt x="697234" y="236107"/>
                  </a:lnTo>
                  <a:cubicBezTo>
                    <a:pt x="697234" y="285400"/>
                    <a:pt x="657274" y="325360"/>
                    <a:pt x="607981" y="325360"/>
                  </a:cubicBezTo>
                  <a:lnTo>
                    <a:pt x="89253" y="325360"/>
                  </a:lnTo>
                  <a:cubicBezTo>
                    <a:pt x="39960" y="325360"/>
                    <a:pt x="0" y="285400"/>
                    <a:pt x="0" y="236107"/>
                  </a:cubicBezTo>
                  <a:lnTo>
                    <a:pt x="0" y="89253"/>
                  </a:lnTo>
                  <a:cubicBezTo>
                    <a:pt x="0" y="39960"/>
                    <a:pt x="39960" y="0"/>
                    <a:pt x="89253" y="0"/>
                  </a:cubicBezTo>
                  <a:close/>
                </a:path>
              </a:pathLst>
            </a:custGeom>
            <a:solidFill>
              <a:srgbClr val="FFB384"/>
            </a:solidFill>
          </p:spPr>
        </p:sp>
        <p:sp>
          <p:nvSpPr>
            <p:cNvPr name="TextBox 50" id="50"/>
            <p:cNvSpPr txBox="true"/>
            <p:nvPr/>
          </p:nvSpPr>
          <p:spPr>
            <a:xfrm>
              <a:off x="0" y="-28575"/>
              <a:ext cx="812800" cy="841375"/>
            </a:xfrm>
            <a:prstGeom prst="rect">
              <a:avLst/>
            </a:prstGeom>
          </p:spPr>
          <p:txBody>
            <a:bodyPr anchor="ctr" rtlCol="false" tIns="50800" lIns="50800" bIns="50800" rIns="50800"/>
            <a:lstStyle/>
            <a:p>
              <a:pPr algn="ctr">
                <a:lnSpc>
                  <a:spcPts val="1679"/>
                </a:lnSpc>
              </a:pPr>
              <a:r>
                <a:rPr lang="en-US" sz="1200">
                  <a:solidFill>
                    <a:srgbClr val="000000"/>
                  </a:solidFill>
                  <a:latin typeface="Poppins Bold"/>
                </a:rPr>
                <a:t>PARTICIPACION TUTELADA EN INVESTIGACION</a:t>
              </a:r>
            </a:p>
          </p:txBody>
        </p:sp>
      </p:grpSp>
      <p:grpSp>
        <p:nvGrpSpPr>
          <p:cNvPr name="Group 51" id="51"/>
          <p:cNvGrpSpPr/>
          <p:nvPr/>
        </p:nvGrpSpPr>
        <p:grpSpPr>
          <a:xfrm rot="0">
            <a:off x="731520" y="3557593"/>
            <a:ext cx="1734830" cy="809549"/>
            <a:chOff x="0" y="0"/>
            <a:chExt cx="697234" cy="325360"/>
          </a:xfrm>
        </p:grpSpPr>
        <p:sp>
          <p:nvSpPr>
            <p:cNvPr name="Freeform 52" id="52"/>
            <p:cNvSpPr/>
            <p:nvPr/>
          </p:nvSpPr>
          <p:spPr>
            <a:xfrm>
              <a:off x="0" y="0"/>
              <a:ext cx="697234" cy="325360"/>
            </a:xfrm>
            <a:custGeom>
              <a:avLst/>
              <a:gdLst/>
              <a:ahLst/>
              <a:cxnLst/>
              <a:rect r="r" b="b" t="t" l="l"/>
              <a:pathLst>
                <a:path h="325360" w="697234">
                  <a:moveTo>
                    <a:pt x="89253" y="0"/>
                  </a:moveTo>
                  <a:lnTo>
                    <a:pt x="607981" y="0"/>
                  </a:lnTo>
                  <a:cubicBezTo>
                    <a:pt x="657274" y="0"/>
                    <a:pt x="697234" y="39960"/>
                    <a:pt x="697234" y="89253"/>
                  </a:cubicBezTo>
                  <a:lnTo>
                    <a:pt x="697234" y="236107"/>
                  </a:lnTo>
                  <a:cubicBezTo>
                    <a:pt x="697234" y="285400"/>
                    <a:pt x="657274" y="325360"/>
                    <a:pt x="607981" y="325360"/>
                  </a:cubicBezTo>
                  <a:lnTo>
                    <a:pt x="89253" y="325360"/>
                  </a:lnTo>
                  <a:cubicBezTo>
                    <a:pt x="39960" y="325360"/>
                    <a:pt x="0" y="285400"/>
                    <a:pt x="0" y="236107"/>
                  </a:cubicBezTo>
                  <a:lnTo>
                    <a:pt x="0" y="89253"/>
                  </a:lnTo>
                  <a:cubicBezTo>
                    <a:pt x="0" y="39960"/>
                    <a:pt x="39960" y="0"/>
                    <a:pt x="89253" y="0"/>
                  </a:cubicBezTo>
                  <a:close/>
                </a:path>
              </a:pathLst>
            </a:custGeom>
            <a:solidFill>
              <a:srgbClr val="FFB384"/>
            </a:solidFill>
          </p:spPr>
        </p:sp>
        <p:sp>
          <p:nvSpPr>
            <p:cNvPr name="TextBox 53" id="53"/>
            <p:cNvSpPr txBox="true"/>
            <p:nvPr/>
          </p:nvSpPr>
          <p:spPr>
            <a:xfrm>
              <a:off x="0" y="-28575"/>
              <a:ext cx="812800" cy="841375"/>
            </a:xfrm>
            <a:prstGeom prst="rect">
              <a:avLst/>
            </a:prstGeom>
          </p:spPr>
          <p:txBody>
            <a:bodyPr anchor="ctr" rtlCol="false" tIns="50800" lIns="50800" bIns="50800" rIns="50800"/>
            <a:lstStyle/>
            <a:p>
              <a:pPr algn="ctr">
                <a:lnSpc>
                  <a:spcPts val="1679"/>
                </a:lnSpc>
              </a:pPr>
              <a:r>
                <a:rPr lang="en-US" sz="1200">
                  <a:solidFill>
                    <a:srgbClr val="000000"/>
                  </a:solidFill>
                  <a:latin typeface="Poppins Bold"/>
                </a:rPr>
                <a:t>FORMACION A TRAVES DE LA PRACTICA IN SITU</a:t>
              </a:r>
            </a:p>
          </p:txBody>
        </p:sp>
      </p:grpSp>
      <p:grpSp>
        <p:nvGrpSpPr>
          <p:cNvPr name="Group 54" id="54"/>
          <p:cNvGrpSpPr/>
          <p:nvPr/>
        </p:nvGrpSpPr>
        <p:grpSpPr>
          <a:xfrm rot="0">
            <a:off x="1892839" y="1824506"/>
            <a:ext cx="1522316" cy="599999"/>
            <a:chOff x="0" y="0"/>
            <a:chExt cx="611823" cy="241141"/>
          </a:xfrm>
        </p:grpSpPr>
        <p:sp>
          <p:nvSpPr>
            <p:cNvPr name="Freeform 55" id="55"/>
            <p:cNvSpPr/>
            <p:nvPr/>
          </p:nvSpPr>
          <p:spPr>
            <a:xfrm>
              <a:off x="0" y="0"/>
              <a:ext cx="611823" cy="241141"/>
            </a:xfrm>
            <a:custGeom>
              <a:avLst/>
              <a:gdLst/>
              <a:ahLst/>
              <a:cxnLst/>
              <a:rect r="r" b="b" t="t" l="l"/>
              <a:pathLst>
                <a:path h="241141" w="611823">
                  <a:moveTo>
                    <a:pt x="101712" y="0"/>
                  </a:moveTo>
                  <a:lnTo>
                    <a:pt x="510111" y="0"/>
                  </a:lnTo>
                  <a:cubicBezTo>
                    <a:pt x="537087" y="0"/>
                    <a:pt x="562958" y="10716"/>
                    <a:pt x="582033" y="29791"/>
                  </a:cubicBezTo>
                  <a:cubicBezTo>
                    <a:pt x="601107" y="48866"/>
                    <a:pt x="611823" y="74737"/>
                    <a:pt x="611823" y="101712"/>
                  </a:cubicBezTo>
                  <a:lnTo>
                    <a:pt x="611823" y="139429"/>
                  </a:lnTo>
                  <a:cubicBezTo>
                    <a:pt x="611823" y="166405"/>
                    <a:pt x="601107" y="192276"/>
                    <a:pt x="582033" y="211351"/>
                  </a:cubicBezTo>
                  <a:cubicBezTo>
                    <a:pt x="562958" y="230425"/>
                    <a:pt x="537087" y="241141"/>
                    <a:pt x="510111" y="241141"/>
                  </a:cubicBezTo>
                  <a:lnTo>
                    <a:pt x="101712" y="241141"/>
                  </a:lnTo>
                  <a:cubicBezTo>
                    <a:pt x="74737" y="241141"/>
                    <a:pt x="48866" y="230425"/>
                    <a:pt x="29791" y="211351"/>
                  </a:cubicBezTo>
                  <a:cubicBezTo>
                    <a:pt x="10716" y="192276"/>
                    <a:pt x="0" y="166405"/>
                    <a:pt x="0" y="139429"/>
                  </a:cubicBezTo>
                  <a:lnTo>
                    <a:pt x="0" y="101712"/>
                  </a:lnTo>
                  <a:cubicBezTo>
                    <a:pt x="0" y="74737"/>
                    <a:pt x="10716" y="48866"/>
                    <a:pt x="29791" y="29791"/>
                  </a:cubicBezTo>
                  <a:cubicBezTo>
                    <a:pt x="48866" y="10716"/>
                    <a:pt x="74737" y="0"/>
                    <a:pt x="101712" y="0"/>
                  </a:cubicBezTo>
                  <a:close/>
                </a:path>
              </a:pathLst>
            </a:custGeom>
            <a:solidFill>
              <a:srgbClr val="FFB384"/>
            </a:solidFill>
          </p:spPr>
        </p:sp>
        <p:sp>
          <p:nvSpPr>
            <p:cNvPr name="TextBox 56" id="56"/>
            <p:cNvSpPr txBox="true"/>
            <p:nvPr/>
          </p:nvSpPr>
          <p:spPr>
            <a:xfrm>
              <a:off x="0" y="-28575"/>
              <a:ext cx="812800" cy="841375"/>
            </a:xfrm>
            <a:prstGeom prst="rect">
              <a:avLst/>
            </a:prstGeom>
          </p:spPr>
          <p:txBody>
            <a:bodyPr anchor="ctr" rtlCol="false" tIns="50800" lIns="50800" bIns="50800" rIns="50800"/>
            <a:lstStyle/>
            <a:p>
              <a:pPr algn="ctr">
                <a:lnSpc>
                  <a:spcPts val="1679"/>
                </a:lnSpc>
              </a:pPr>
              <a:r>
                <a:rPr lang="en-US" sz="1200">
                  <a:solidFill>
                    <a:srgbClr val="000000"/>
                  </a:solidFill>
                  <a:latin typeface="Poppins Bold"/>
                </a:rPr>
                <a:t>ANALISIS DE CASOS</a:t>
              </a:r>
            </a:p>
          </p:txBody>
        </p:sp>
      </p:grpSp>
      <p:grpSp>
        <p:nvGrpSpPr>
          <p:cNvPr name="Group 57" id="57"/>
          <p:cNvGrpSpPr/>
          <p:nvPr/>
        </p:nvGrpSpPr>
        <p:grpSpPr>
          <a:xfrm rot="0">
            <a:off x="-454435" y="587639"/>
            <a:ext cx="6588635" cy="533399"/>
            <a:chOff x="0" y="0"/>
            <a:chExt cx="2647993" cy="214375"/>
          </a:xfrm>
        </p:grpSpPr>
        <p:sp>
          <p:nvSpPr>
            <p:cNvPr name="Freeform 58" id="58"/>
            <p:cNvSpPr/>
            <p:nvPr/>
          </p:nvSpPr>
          <p:spPr>
            <a:xfrm>
              <a:off x="0" y="0"/>
              <a:ext cx="2647993" cy="214375"/>
            </a:xfrm>
            <a:custGeom>
              <a:avLst/>
              <a:gdLst/>
              <a:ahLst/>
              <a:cxnLst/>
              <a:rect r="r" b="b" t="t" l="l"/>
              <a:pathLst>
                <a:path h="214375" w="2647993">
                  <a:moveTo>
                    <a:pt x="23501" y="0"/>
                  </a:moveTo>
                  <a:lnTo>
                    <a:pt x="2624492" y="0"/>
                  </a:lnTo>
                  <a:cubicBezTo>
                    <a:pt x="2630725" y="0"/>
                    <a:pt x="2636703" y="2476"/>
                    <a:pt x="2641110" y="6883"/>
                  </a:cubicBezTo>
                  <a:cubicBezTo>
                    <a:pt x="2645517" y="11290"/>
                    <a:pt x="2647993" y="17268"/>
                    <a:pt x="2647993" y="23501"/>
                  </a:cubicBezTo>
                  <a:lnTo>
                    <a:pt x="2647993" y="190874"/>
                  </a:lnTo>
                  <a:cubicBezTo>
                    <a:pt x="2647993" y="197107"/>
                    <a:pt x="2645517" y="203084"/>
                    <a:pt x="2641110" y="207492"/>
                  </a:cubicBezTo>
                  <a:cubicBezTo>
                    <a:pt x="2636703" y="211899"/>
                    <a:pt x="2630725" y="214375"/>
                    <a:pt x="2624492" y="214375"/>
                  </a:cubicBezTo>
                  <a:lnTo>
                    <a:pt x="23501" y="214375"/>
                  </a:lnTo>
                  <a:cubicBezTo>
                    <a:pt x="17268" y="214375"/>
                    <a:pt x="11290" y="211899"/>
                    <a:pt x="6883" y="207492"/>
                  </a:cubicBezTo>
                  <a:cubicBezTo>
                    <a:pt x="2476" y="203084"/>
                    <a:pt x="0" y="197107"/>
                    <a:pt x="0" y="190874"/>
                  </a:cubicBezTo>
                  <a:lnTo>
                    <a:pt x="0" y="23501"/>
                  </a:lnTo>
                  <a:cubicBezTo>
                    <a:pt x="0" y="17268"/>
                    <a:pt x="2476" y="11290"/>
                    <a:pt x="6883" y="6883"/>
                  </a:cubicBezTo>
                  <a:cubicBezTo>
                    <a:pt x="11290" y="2476"/>
                    <a:pt x="17268" y="0"/>
                    <a:pt x="23501" y="0"/>
                  </a:cubicBezTo>
                  <a:close/>
                </a:path>
              </a:pathLst>
            </a:custGeom>
            <a:solidFill>
              <a:srgbClr val="ABDAB1"/>
            </a:solidFill>
          </p:spPr>
        </p:sp>
        <p:sp>
          <p:nvSpPr>
            <p:cNvPr name="TextBox 59" id="59"/>
            <p:cNvSpPr txBox="true"/>
            <p:nvPr/>
          </p:nvSpPr>
          <p:spPr>
            <a:xfrm>
              <a:off x="0" y="-57150"/>
              <a:ext cx="812800" cy="869950"/>
            </a:xfrm>
            <a:prstGeom prst="rect">
              <a:avLst/>
            </a:prstGeom>
          </p:spPr>
          <p:txBody>
            <a:bodyPr anchor="ctr" rtlCol="false" tIns="50800" lIns="50800" bIns="50800" rIns="50800"/>
            <a:lstStyle/>
            <a:p>
              <a:pPr algn="ctr">
                <a:lnSpc>
                  <a:spcPts val="2939"/>
                </a:lnSpc>
              </a:pPr>
              <a:r>
                <a:rPr lang="en-US" sz="2099">
                  <a:solidFill>
                    <a:srgbClr val="000000"/>
                  </a:solidFill>
                  <a:latin typeface="Childos Arabic SemiBold Bold"/>
                </a:rPr>
                <a:t>PERSPECTIVA EXPERENCIAL Y SITUADA</a:t>
              </a: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AFAFA"/>
        </a:solidFill>
      </p:bgPr>
    </p:bg>
    <p:spTree>
      <p:nvGrpSpPr>
        <p:cNvPr id="1" name=""/>
        <p:cNvGrpSpPr/>
        <p:nvPr/>
      </p:nvGrpSpPr>
      <p:grpSpPr>
        <a:xfrm>
          <a:off x="0" y="0"/>
          <a:ext cx="0" cy="0"/>
          <a:chOff x="0" y="0"/>
          <a:chExt cx="0" cy="0"/>
        </a:xfrm>
      </p:grpSpPr>
      <p:grpSp>
        <p:nvGrpSpPr>
          <p:cNvPr name="Group 2" id="2"/>
          <p:cNvGrpSpPr/>
          <p:nvPr/>
        </p:nvGrpSpPr>
        <p:grpSpPr>
          <a:xfrm rot="-10800000">
            <a:off x="7290777" y="4487"/>
            <a:ext cx="2453680" cy="470577"/>
            <a:chOff x="0" y="0"/>
            <a:chExt cx="6350000" cy="1217828"/>
          </a:xfrm>
        </p:grpSpPr>
        <p:sp>
          <p:nvSpPr>
            <p:cNvPr name="Freeform 3" id="3"/>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D4C4FF"/>
            </a:solidFill>
          </p:spPr>
        </p:sp>
      </p:grpSp>
      <p:grpSp>
        <p:nvGrpSpPr>
          <p:cNvPr name="Group 4" id="4"/>
          <p:cNvGrpSpPr/>
          <p:nvPr/>
        </p:nvGrpSpPr>
        <p:grpSpPr>
          <a:xfrm rot="0">
            <a:off x="128224" y="6844623"/>
            <a:ext cx="2453680" cy="470577"/>
            <a:chOff x="0" y="0"/>
            <a:chExt cx="6350000" cy="1217828"/>
          </a:xfrm>
        </p:grpSpPr>
        <p:sp>
          <p:nvSpPr>
            <p:cNvPr name="Freeform 5" id="5"/>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FAE387"/>
            </a:solidFill>
          </p:spPr>
        </p:sp>
      </p:grpSp>
      <p:grpSp>
        <p:nvGrpSpPr>
          <p:cNvPr name="Group 6" id="6"/>
          <p:cNvGrpSpPr/>
          <p:nvPr/>
        </p:nvGrpSpPr>
        <p:grpSpPr>
          <a:xfrm rot="-10800000">
            <a:off x="2453680" y="23530"/>
            <a:ext cx="2453680" cy="470577"/>
            <a:chOff x="0" y="0"/>
            <a:chExt cx="6350000" cy="1217828"/>
          </a:xfrm>
        </p:grpSpPr>
        <p:sp>
          <p:nvSpPr>
            <p:cNvPr name="Freeform 7" id="7"/>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D4C4FF"/>
            </a:solidFill>
          </p:spPr>
        </p:sp>
      </p:grpSp>
      <p:grpSp>
        <p:nvGrpSpPr>
          <p:cNvPr name="Group 8" id="8"/>
          <p:cNvGrpSpPr/>
          <p:nvPr/>
        </p:nvGrpSpPr>
        <p:grpSpPr>
          <a:xfrm rot="-10800000">
            <a:off x="4907360" y="0"/>
            <a:ext cx="2453680" cy="470577"/>
            <a:chOff x="0" y="0"/>
            <a:chExt cx="6350000" cy="1217828"/>
          </a:xfrm>
        </p:grpSpPr>
        <p:sp>
          <p:nvSpPr>
            <p:cNvPr name="Freeform 9" id="9"/>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D4C4FF"/>
            </a:solidFill>
          </p:spPr>
        </p:sp>
      </p:grpSp>
      <p:grpSp>
        <p:nvGrpSpPr>
          <p:cNvPr name="Group 10" id="10"/>
          <p:cNvGrpSpPr/>
          <p:nvPr/>
        </p:nvGrpSpPr>
        <p:grpSpPr>
          <a:xfrm rot="-10800000">
            <a:off x="0" y="23530"/>
            <a:ext cx="2453680" cy="470577"/>
            <a:chOff x="0" y="0"/>
            <a:chExt cx="6350000" cy="1217828"/>
          </a:xfrm>
        </p:grpSpPr>
        <p:sp>
          <p:nvSpPr>
            <p:cNvPr name="Freeform 11" id="11"/>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D4C4FF"/>
            </a:solidFill>
          </p:spPr>
        </p:sp>
      </p:grpSp>
      <p:grpSp>
        <p:nvGrpSpPr>
          <p:cNvPr name="Group 12" id="12"/>
          <p:cNvGrpSpPr/>
          <p:nvPr/>
        </p:nvGrpSpPr>
        <p:grpSpPr>
          <a:xfrm rot="0">
            <a:off x="7489264" y="6824333"/>
            <a:ext cx="2453680" cy="470577"/>
            <a:chOff x="0" y="0"/>
            <a:chExt cx="6350000" cy="1217828"/>
          </a:xfrm>
        </p:grpSpPr>
        <p:sp>
          <p:nvSpPr>
            <p:cNvPr name="Freeform 13" id="13"/>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FAE387"/>
            </a:solidFill>
          </p:spPr>
        </p:sp>
      </p:grpSp>
      <p:grpSp>
        <p:nvGrpSpPr>
          <p:cNvPr name="Group 14" id="14"/>
          <p:cNvGrpSpPr/>
          <p:nvPr/>
        </p:nvGrpSpPr>
        <p:grpSpPr>
          <a:xfrm rot="0">
            <a:off x="5035584" y="6824333"/>
            <a:ext cx="2453680" cy="470577"/>
            <a:chOff x="0" y="0"/>
            <a:chExt cx="6350000" cy="1217828"/>
          </a:xfrm>
        </p:grpSpPr>
        <p:sp>
          <p:nvSpPr>
            <p:cNvPr name="Freeform 15" id="15"/>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FAE387"/>
            </a:solidFill>
          </p:spPr>
        </p:sp>
      </p:grpSp>
      <p:grpSp>
        <p:nvGrpSpPr>
          <p:cNvPr name="Group 16" id="16"/>
          <p:cNvGrpSpPr/>
          <p:nvPr/>
        </p:nvGrpSpPr>
        <p:grpSpPr>
          <a:xfrm rot="0">
            <a:off x="571500" y="7294910"/>
            <a:ext cx="2453680" cy="470577"/>
            <a:chOff x="0" y="0"/>
            <a:chExt cx="6350000" cy="1217828"/>
          </a:xfrm>
        </p:grpSpPr>
        <p:sp>
          <p:nvSpPr>
            <p:cNvPr name="Freeform 17" id="17"/>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FAE387"/>
            </a:solidFill>
          </p:spPr>
        </p:sp>
      </p:grpSp>
      <p:grpSp>
        <p:nvGrpSpPr>
          <p:cNvPr name="Group 18" id="18"/>
          <p:cNvGrpSpPr/>
          <p:nvPr/>
        </p:nvGrpSpPr>
        <p:grpSpPr>
          <a:xfrm rot="0">
            <a:off x="2581904" y="6844623"/>
            <a:ext cx="2453680" cy="470577"/>
            <a:chOff x="0" y="0"/>
            <a:chExt cx="6350000" cy="1217828"/>
          </a:xfrm>
        </p:grpSpPr>
        <p:sp>
          <p:nvSpPr>
            <p:cNvPr name="Freeform 19" id="19"/>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FAE387"/>
            </a:solidFill>
          </p:spPr>
        </p:sp>
      </p:grpSp>
      <p:grpSp>
        <p:nvGrpSpPr>
          <p:cNvPr name="Group 20" id="20"/>
          <p:cNvGrpSpPr/>
          <p:nvPr/>
        </p:nvGrpSpPr>
        <p:grpSpPr>
          <a:xfrm rot="0">
            <a:off x="-2325456" y="6844623"/>
            <a:ext cx="2453680" cy="470577"/>
            <a:chOff x="0" y="0"/>
            <a:chExt cx="6350000" cy="1217828"/>
          </a:xfrm>
        </p:grpSpPr>
        <p:sp>
          <p:nvSpPr>
            <p:cNvPr name="Freeform 21" id="21"/>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FAE387"/>
            </a:solidFill>
          </p:spPr>
        </p:sp>
      </p:grpSp>
      <p:sp>
        <p:nvSpPr>
          <p:cNvPr name="TextBox 22" id="22"/>
          <p:cNvSpPr txBox="true"/>
          <p:nvPr/>
        </p:nvSpPr>
        <p:spPr>
          <a:xfrm rot="0">
            <a:off x="524544" y="1963161"/>
            <a:ext cx="9229056" cy="4620519"/>
          </a:xfrm>
          <a:prstGeom prst="rect">
            <a:avLst/>
          </a:prstGeom>
        </p:spPr>
        <p:txBody>
          <a:bodyPr anchor="t" rtlCol="false" tIns="0" lIns="0" bIns="0" rIns="0">
            <a:spAutoFit/>
          </a:bodyPr>
          <a:lstStyle/>
          <a:p>
            <a:pPr>
              <a:lnSpc>
                <a:spcPts val="2050"/>
              </a:lnSpc>
              <a:spcBef>
                <a:spcPct val="0"/>
              </a:spcBef>
            </a:pPr>
            <a:r>
              <a:rPr lang="en-US" sz="1464">
                <a:solidFill>
                  <a:srgbClr val="000000"/>
                </a:solidFill>
                <a:latin typeface="Open Sans"/>
              </a:rPr>
              <a:t>la enseñanza y el aprendizaje en torno a proyectos, el</a:t>
            </a:r>
          </a:p>
          <a:p>
            <a:pPr>
              <a:lnSpc>
                <a:spcPts val="2050"/>
              </a:lnSpc>
              <a:spcBef>
                <a:spcPct val="0"/>
              </a:spcBef>
            </a:pPr>
            <a:r>
              <a:rPr lang="en-US" sz="1464">
                <a:solidFill>
                  <a:srgbClr val="000000"/>
                </a:solidFill>
                <a:latin typeface="Open Sans"/>
              </a:rPr>
              <a:t>autor plantea que son varias las competencias que desarrolla el alumno:</a:t>
            </a:r>
          </a:p>
          <a:p>
            <a:pPr>
              <a:lnSpc>
                <a:spcPts val="2050"/>
              </a:lnSpc>
              <a:spcBef>
                <a:spcPct val="0"/>
              </a:spcBef>
            </a:pPr>
            <a:r>
              <a:rPr lang="en-US" sz="1464">
                <a:solidFill>
                  <a:srgbClr val="000000"/>
                </a:solidFill>
                <a:latin typeface="Open Sans"/>
              </a:rPr>
              <a:t>• Competencias para la definición y afrontamiento de problemas "verdaderos ", para</a:t>
            </a:r>
          </a:p>
          <a:p>
            <a:pPr>
              <a:lnSpc>
                <a:spcPts val="2050"/>
              </a:lnSpc>
              <a:spcBef>
                <a:spcPct val="0"/>
              </a:spcBef>
            </a:pPr>
            <a:r>
              <a:rPr lang="en-US" sz="1464">
                <a:solidFill>
                  <a:srgbClr val="000000"/>
                </a:solidFill>
                <a:latin typeface="Open Sans"/>
              </a:rPr>
              <a:t>la transferencia o movilización de los saberes que se poseen así como para la</a:t>
            </a:r>
          </a:p>
          <a:p>
            <a:pPr>
              <a:lnSpc>
                <a:spcPts val="2050"/>
              </a:lnSpc>
              <a:spcBef>
                <a:spcPct val="0"/>
              </a:spcBef>
            </a:pPr>
            <a:r>
              <a:rPr lang="en-US" sz="1464">
                <a:solidFill>
                  <a:srgbClr val="000000"/>
                </a:solidFill>
                <a:latin typeface="Open Sans"/>
              </a:rPr>
              <a:t>toma de conciencia de lo que se sabe, y de la capacidad de utilizar y generar</a:t>
            </a:r>
          </a:p>
          <a:p>
            <a:pPr>
              <a:lnSpc>
                <a:spcPts val="2050"/>
              </a:lnSpc>
              <a:spcBef>
                <a:spcPct val="0"/>
              </a:spcBef>
            </a:pPr>
            <a:r>
              <a:rPr lang="en-US" sz="1464">
                <a:solidFill>
                  <a:srgbClr val="000000"/>
                </a:solidFill>
                <a:latin typeface="Open Sans"/>
              </a:rPr>
              <a:t>nuevos saberes.</a:t>
            </a:r>
          </a:p>
          <a:p>
            <a:pPr>
              <a:lnSpc>
                <a:spcPts val="2050"/>
              </a:lnSpc>
              <a:spcBef>
                <a:spcPct val="0"/>
              </a:spcBef>
            </a:pPr>
            <a:r>
              <a:rPr lang="en-US" sz="1464">
                <a:solidFill>
                  <a:srgbClr val="000000"/>
                </a:solidFill>
                <a:latin typeface="Open Sans"/>
              </a:rPr>
              <a:t>• Competencias para la cooperación y el trabajo en red: saber escuchar, formular</a:t>
            </a:r>
          </a:p>
          <a:p>
            <a:pPr>
              <a:lnSpc>
                <a:spcPts val="2050"/>
              </a:lnSpc>
              <a:spcBef>
                <a:spcPct val="0"/>
              </a:spcBef>
            </a:pPr>
            <a:r>
              <a:rPr lang="en-US" sz="1464">
                <a:solidFill>
                  <a:srgbClr val="000000"/>
                </a:solidFill>
                <a:latin typeface="Open Sans"/>
              </a:rPr>
              <a:t>propuestas, negociar compromisos, tomar decisiones y cumplidas; también</a:t>
            </a:r>
          </a:p>
          <a:p>
            <a:pPr>
              <a:lnSpc>
                <a:spcPts val="2050"/>
              </a:lnSpc>
              <a:spcBef>
                <a:spcPct val="0"/>
              </a:spcBef>
            </a:pPr>
            <a:r>
              <a:rPr lang="en-US" sz="1464">
                <a:solidFill>
                  <a:srgbClr val="000000"/>
                </a:solidFill>
                <a:latin typeface="Open Sans"/>
              </a:rPr>
              <a:t>enseña a ofrecer o pedir ayuda, a compartir saberes y preocupaciones, a</a:t>
            </a:r>
          </a:p>
          <a:p>
            <a:pPr>
              <a:lnSpc>
                <a:spcPts val="2050"/>
              </a:lnSpc>
              <a:spcBef>
                <a:spcPct val="0"/>
              </a:spcBef>
            </a:pPr>
            <a:r>
              <a:rPr lang="en-US" sz="1464">
                <a:solidFill>
                  <a:srgbClr val="000000"/>
                </a:solidFill>
                <a:latin typeface="Open Sans"/>
              </a:rPr>
              <a:t>saber distribuir tareas y coordinadas, a saber evaluar en común la organización y avance del grupo, a manejar en conjunto éxitos, fracasos, tensiones.</a:t>
            </a:r>
          </a:p>
          <a:p>
            <a:pPr>
              <a:lnSpc>
                <a:spcPts val="2050"/>
              </a:lnSpc>
              <a:spcBef>
                <a:spcPct val="0"/>
              </a:spcBef>
            </a:pPr>
            <a:r>
              <a:rPr lang="en-US" sz="1464">
                <a:solidFill>
                  <a:srgbClr val="000000"/>
                </a:solidFill>
                <a:latin typeface="Open Sans"/>
              </a:rPr>
              <a:t>• Competencias para la comunicación escrita (planes, protocolos de proyecto, memos, correspondencia, bocetos, pasos a seguir, informes, etc.) y oral (exposición oral, argumentación, animación, compartición y negociación de saberes).</a:t>
            </a:r>
          </a:p>
          <a:p>
            <a:pPr>
              <a:lnSpc>
                <a:spcPts val="2050"/>
              </a:lnSpc>
              <a:spcBef>
                <a:spcPct val="0"/>
              </a:spcBef>
            </a:pPr>
            <a:r>
              <a:rPr lang="en-US" sz="1464">
                <a:solidFill>
                  <a:srgbClr val="000000"/>
                </a:solidFill>
                <a:latin typeface="Open Sans"/>
              </a:rPr>
              <a:t>• Competencias para la autoevaluación espontánea o solicitada, para el análisis</a:t>
            </a:r>
          </a:p>
          <a:p>
            <a:pPr>
              <a:lnSpc>
                <a:spcPts val="2050"/>
              </a:lnSpc>
              <a:spcBef>
                <a:spcPct val="0"/>
              </a:spcBef>
            </a:pPr>
            <a:r>
              <a:rPr lang="en-US" sz="1464">
                <a:solidFill>
                  <a:srgbClr val="000000"/>
                </a:solidFill>
                <a:latin typeface="Open Sans"/>
              </a:rPr>
              <a:t>reflexivo de las tareas cumplidas, de los logros y las limitaciones personales</a:t>
            </a:r>
          </a:p>
          <a:p>
            <a:pPr>
              <a:lnSpc>
                <a:spcPts val="2050"/>
              </a:lnSpc>
              <a:spcBef>
                <a:spcPct val="0"/>
              </a:spcBef>
            </a:pPr>
            <a:r>
              <a:rPr lang="en-US" sz="1464">
                <a:solidFill>
                  <a:srgbClr val="000000"/>
                </a:solidFill>
                <a:latin typeface="Open Sans"/>
              </a:rPr>
              <a:t>y del grupo, para la elección de ayudas remediales o de apoyos psicopedagógicos, para el establecimiento de nuevos planes de aprendizaje.</a:t>
            </a:r>
          </a:p>
        </p:txBody>
      </p:sp>
      <p:pic>
        <p:nvPicPr>
          <p:cNvPr name="Picture 23" id="2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3808744" y="528651"/>
            <a:ext cx="3901440" cy="1263091"/>
          </a:xfrm>
          <a:prstGeom prst="rect">
            <a:avLst/>
          </a:prstGeom>
        </p:spPr>
      </p:pic>
      <p:pic>
        <p:nvPicPr>
          <p:cNvPr name="Picture 24" id="2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55064" y="528651"/>
            <a:ext cx="3901440" cy="1263091"/>
          </a:xfrm>
          <a:prstGeom prst="rect">
            <a:avLst/>
          </a:prstGeom>
        </p:spPr>
      </p:pic>
      <p:sp>
        <p:nvSpPr>
          <p:cNvPr name="TextBox 25" id="25"/>
          <p:cNvSpPr txBox="true"/>
          <p:nvPr/>
        </p:nvSpPr>
        <p:spPr>
          <a:xfrm rot="0">
            <a:off x="2052024" y="712470"/>
            <a:ext cx="5309015" cy="876404"/>
          </a:xfrm>
          <a:prstGeom prst="rect">
            <a:avLst/>
          </a:prstGeom>
        </p:spPr>
        <p:txBody>
          <a:bodyPr anchor="t" rtlCol="false" tIns="0" lIns="0" bIns="0" rIns="0">
            <a:spAutoFit/>
          </a:bodyPr>
          <a:lstStyle/>
          <a:p>
            <a:pPr algn="ctr">
              <a:lnSpc>
                <a:spcPts val="2394"/>
              </a:lnSpc>
              <a:spcBef>
                <a:spcPct val="0"/>
              </a:spcBef>
            </a:pPr>
            <a:r>
              <a:rPr lang="en-US" sz="1710">
                <a:solidFill>
                  <a:srgbClr val="000000"/>
                </a:solidFill>
                <a:latin typeface="Open Sans Bold"/>
              </a:rPr>
              <a:t>CONCEPCIÓN ACTUAL DE LA ESTRATEGIA</a:t>
            </a:r>
          </a:p>
          <a:p>
            <a:pPr algn="ctr">
              <a:lnSpc>
                <a:spcPts val="2394"/>
              </a:lnSpc>
              <a:spcBef>
                <a:spcPct val="0"/>
              </a:spcBef>
            </a:pPr>
            <a:r>
              <a:rPr lang="en-US" sz="1710">
                <a:solidFill>
                  <a:srgbClr val="000000"/>
                </a:solidFill>
                <a:latin typeface="Open Sans Bold"/>
              </a:rPr>
              <a:t>DE PROYECTOS Y COMPETENCIAS QUE PROMUEVE</a:t>
            </a:r>
          </a:p>
          <a:p>
            <a:pPr algn="ctr">
              <a:lnSpc>
                <a:spcPts val="2394"/>
              </a:lnSpc>
              <a:spcBef>
                <a:spcPct val="0"/>
              </a:spcBef>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AFAFA"/>
        </a:solidFill>
      </p:bgPr>
    </p:bg>
    <p:spTree>
      <p:nvGrpSpPr>
        <p:cNvPr id="1" name=""/>
        <p:cNvGrpSpPr/>
        <p:nvPr/>
      </p:nvGrpSpPr>
      <p:grpSpPr>
        <a:xfrm>
          <a:off x="0" y="0"/>
          <a:ext cx="0" cy="0"/>
          <a:chOff x="0" y="0"/>
          <a:chExt cx="0" cy="0"/>
        </a:xfrm>
      </p:grpSpPr>
      <p:grpSp>
        <p:nvGrpSpPr>
          <p:cNvPr name="Group 2" id="2"/>
          <p:cNvGrpSpPr/>
          <p:nvPr/>
        </p:nvGrpSpPr>
        <p:grpSpPr>
          <a:xfrm rot="-10800000">
            <a:off x="7290777" y="4487"/>
            <a:ext cx="2453680" cy="470577"/>
            <a:chOff x="0" y="0"/>
            <a:chExt cx="6350000" cy="1217828"/>
          </a:xfrm>
        </p:grpSpPr>
        <p:sp>
          <p:nvSpPr>
            <p:cNvPr name="Freeform 3" id="3"/>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D4C4FF"/>
            </a:solidFill>
          </p:spPr>
        </p:sp>
      </p:grpSp>
      <p:grpSp>
        <p:nvGrpSpPr>
          <p:cNvPr name="Group 4" id="4"/>
          <p:cNvGrpSpPr/>
          <p:nvPr/>
        </p:nvGrpSpPr>
        <p:grpSpPr>
          <a:xfrm rot="0">
            <a:off x="128224" y="6844623"/>
            <a:ext cx="2453680" cy="470577"/>
            <a:chOff x="0" y="0"/>
            <a:chExt cx="6350000" cy="1217828"/>
          </a:xfrm>
        </p:grpSpPr>
        <p:sp>
          <p:nvSpPr>
            <p:cNvPr name="Freeform 5" id="5"/>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FAE387"/>
            </a:solidFill>
          </p:spPr>
        </p:sp>
      </p:grpSp>
      <p:grpSp>
        <p:nvGrpSpPr>
          <p:cNvPr name="Group 6" id="6"/>
          <p:cNvGrpSpPr/>
          <p:nvPr/>
        </p:nvGrpSpPr>
        <p:grpSpPr>
          <a:xfrm rot="-10800000">
            <a:off x="2453680" y="23530"/>
            <a:ext cx="2453680" cy="470577"/>
            <a:chOff x="0" y="0"/>
            <a:chExt cx="6350000" cy="1217828"/>
          </a:xfrm>
        </p:grpSpPr>
        <p:sp>
          <p:nvSpPr>
            <p:cNvPr name="Freeform 7" id="7"/>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D4C4FF"/>
            </a:solidFill>
          </p:spPr>
        </p:sp>
      </p:grpSp>
      <p:grpSp>
        <p:nvGrpSpPr>
          <p:cNvPr name="Group 8" id="8"/>
          <p:cNvGrpSpPr/>
          <p:nvPr/>
        </p:nvGrpSpPr>
        <p:grpSpPr>
          <a:xfrm rot="-10800000">
            <a:off x="4907360" y="0"/>
            <a:ext cx="2453680" cy="470577"/>
            <a:chOff x="0" y="0"/>
            <a:chExt cx="6350000" cy="1217828"/>
          </a:xfrm>
        </p:grpSpPr>
        <p:sp>
          <p:nvSpPr>
            <p:cNvPr name="Freeform 9" id="9"/>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D4C4FF"/>
            </a:solidFill>
          </p:spPr>
        </p:sp>
      </p:grpSp>
      <p:grpSp>
        <p:nvGrpSpPr>
          <p:cNvPr name="Group 10" id="10"/>
          <p:cNvGrpSpPr/>
          <p:nvPr/>
        </p:nvGrpSpPr>
        <p:grpSpPr>
          <a:xfrm rot="-10800000">
            <a:off x="0" y="23530"/>
            <a:ext cx="2453680" cy="470577"/>
            <a:chOff x="0" y="0"/>
            <a:chExt cx="6350000" cy="1217828"/>
          </a:xfrm>
        </p:grpSpPr>
        <p:sp>
          <p:nvSpPr>
            <p:cNvPr name="Freeform 11" id="11"/>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D4C4FF"/>
            </a:solidFill>
          </p:spPr>
        </p:sp>
      </p:grpSp>
      <p:grpSp>
        <p:nvGrpSpPr>
          <p:cNvPr name="Group 12" id="12"/>
          <p:cNvGrpSpPr/>
          <p:nvPr/>
        </p:nvGrpSpPr>
        <p:grpSpPr>
          <a:xfrm rot="0">
            <a:off x="7489264" y="6824333"/>
            <a:ext cx="2453680" cy="470577"/>
            <a:chOff x="0" y="0"/>
            <a:chExt cx="6350000" cy="1217828"/>
          </a:xfrm>
        </p:grpSpPr>
        <p:sp>
          <p:nvSpPr>
            <p:cNvPr name="Freeform 13" id="13"/>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FAE387"/>
            </a:solidFill>
          </p:spPr>
        </p:sp>
      </p:grpSp>
      <p:grpSp>
        <p:nvGrpSpPr>
          <p:cNvPr name="Group 14" id="14"/>
          <p:cNvGrpSpPr/>
          <p:nvPr/>
        </p:nvGrpSpPr>
        <p:grpSpPr>
          <a:xfrm rot="0">
            <a:off x="5035584" y="6824333"/>
            <a:ext cx="2453680" cy="470577"/>
            <a:chOff x="0" y="0"/>
            <a:chExt cx="6350000" cy="1217828"/>
          </a:xfrm>
        </p:grpSpPr>
        <p:sp>
          <p:nvSpPr>
            <p:cNvPr name="Freeform 15" id="15"/>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FAE387"/>
            </a:solidFill>
          </p:spPr>
        </p:sp>
      </p:grpSp>
      <p:grpSp>
        <p:nvGrpSpPr>
          <p:cNvPr name="Group 16" id="16"/>
          <p:cNvGrpSpPr/>
          <p:nvPr/>
        </p:nvGrpSpPr>
        <p:grpSpPr>
          <a:xfrm rot="0">
            <a:off x="571500" y="7294910"/>
            <a:ext cx="2453680" cy="470577"/>
            <a:chOff x="0" y="0"/>
            <a:chExt cx="6350000" cy="1217828"/>
          </a:xfrm>
        </p:grpSpPr>
        <p:sp>
          <p:nvSpPr>
            <p:cNvPr name="Freeform 17" id="17"/>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FAE387"/>
            </a:solidFill>
          </p:spPr>
        </p:sp>
      </p:grpSp>
      <p:grpSp>
        <p:nvGrpSpPr>
          <p:cNvPr name="Group 18" id="18"/>
          <p:cNvGrpSpPr/>
          <p:nvPr/>
        </p:nvGrpSpPr>
        <p:grpSpPr>
          <a:xfrm rot="0">
            <a:off x="2581904" y="6844623"/>
            <a:ext cx="2453680" cy="470577"/>
            <a:chOff x="0" y="0"/>
            <a:chExt cx="6350000" cy="1217828"/>
          </a:xfrm>
        </p:grpSpPr>
        <p:sp>
          <p:nvSpPr>
            <p:cNvPr name="Freeform 19" id="19"/>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FAE387"/>
            </a:solidFill>
          </p:spPr>
        </p:sp>
      </p:grpSp>
      <p:grpSp>
        <p:nvGrpSpPr>
          <p:cNvPr name="Group 20" id="20"/>
          <p:cNvGrpSpPr/>
          <p:nvPr/>
        </p:nvGrpSpPr>
        <p:grpSpPr>
          <a:xfrm rot="0">
            <a:off x="-2325456" y="6844623"/>
            <a:ext cx="2453680" cy="470577"/>
            <a:chOff x="0" y="0"/>
            <a:chExt cx="6350000" cy="1217828"/>
          </a:xfrm>
        </p:grpSpPr>
        <p:sp>
          <p:nvSpPr>
            <p:cNvPr name="Freeform 21" id="21"/>
            <p:cNvSpPr/>
            <p:nvPr/>
          </p:nvSpPr>
          <p:spPr>
            <a:xfrm>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FAE387"/>
            </a:solidFill>
          </p:spPr>
        </p:sp>
      </p:grpSp>
      <p:pic>
        <p:nvPicPr>
          <p:cNvPr name="Picture 22" id="2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3808744" y="528651"/>
            <a:ext cx="3901440" cy="1263091"/>
          </a:xfrm>
          <a:prstGeom prst="rect">
            <a:avLst/>
          </a:prstGeom>
        </p:spPr>
      </p:pic>
      <p:pic>
        <p:nvPicPr>
          <p:cNvPr name="Picture 23" id="2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55064" y="528651"/>
            <a:ext cx="3901440" cy="1263091"/>
          </a:xfrm>
          <a:prstGeom prst="rect">
            <a:avLst/>
          </a:prstGeom>
        </p:spPr>
      </p:pic>
      <p:pic>
        <p:nvPicPr>
          <p:cNvPr name="Picture 24" id="24"/>
          <p:cNvPicPr>
            <a:picLocks noChangeAspect="true"/>
          </p:cNvPicPr>
          <p:nvPr/>
        </p:nvPicPr>
        <p:blipFill>
          <a:blip r:embed="rId4"/>
          <a:srcRect l="18104" t="18231" r="8163" b="0"/>
          <a:stretch>
            <a:fillRect/>
          </a:stretch>
        </p:blipFill>
        <p:spPr>
          <a:xfrm flipH="false" flipV="false" rot="0">
            <a:off x="912869" y="1636958"/>
            <a:ext cx="8418568" cy="5248996"/>
          </a:xfrm>
          <a:prstGeom prst="rect">
            <a:avLst/>
          </a:prstGeom>
        </p:spPr>
      </p:pic>
      <p:sp>
        <p:nvSpPr>
          <p:cNvPr name="TextBox 25" id="25"/>
          <p:cNvSpPr txBox="true"/>
          <p:nvPr/>
        </p:nvSpPr>
        <p:spPr>
          <a:xfrm rot="0">
            <a:off x="2716703" y="730245"/>
            <a:ext cx="4381313" cy="821803"/>
          </a:xfrm>
          <a:prstGeom prst="rect">
            <a:avLst/>
          </a:prstGeom>
        </p:spPr>
        <p:txBody>
          <a:bodyPr anchor="t" rtlCol="false" tIns="0" lIns="0" bIns="0" rIns="0">
            <a:spAutoFit/>
          </a:bodyPr>
          <a:lstStyle/>
          <a:p>
            <a:pPr algn="ctr">
              <a:lnSpc>
                <a:spcPts val="3368"/>
              </a:lnSpc>
              <a:spcBef>
                <a:spcPct val="0"/>
              </a:spcBef>
            </a:pPr>
            <a:r>
              <a:rPr lang="en-US" sz="2405">
                <a:solidFill>
                  <a:srgbClr val="000000"/>
                </a:solidFill>
                <a:latin typeface="Open Sans Bold"/>
              </a:rPr>
              <a:t>ORGANIZACION SOCIAL EN EL AULA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DAFDN8ym5Ho</dc:identifier>
  <dcterms:modified xsi:type="dcterms:W3CDTF">2011-08-01T06:04:30Z</dcterms:modified>
  <cp:revision>1</cp:revision>
  <dc:title>TRABAJO DOCENTE CAP 1 Y 2</dc:title>
</cp:coreProperties>
</file>