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Estilo medio 3 - 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98" y="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1EAED1-0808-FD44-BDD8-971DC9E077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56BB977-BB97-8FF2-F6FC-E6671BC455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DE1E32-2754-30F1-F67A-96917D154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04B1A-40CC-4089-B815-693467A3930F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699E79-D219-A61B-A495-59CC23A9E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6040DB-FF87-65D5-DCD5-C1013C8B8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0FDF6-9297-4FF9-8B06-3940186172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2702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4FA2CB-4445-85E7-B27B-2C4D122FD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239BFF1-B6BD-F87B-539D-154895E51D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73E3A9-29CE-21C3-36A2-98C5D64AD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04B1A-40CC-4089-B815-693467A3930F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F70549-FC2D-CCD8-4406-37E1A6D9B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65C5E4-05B5-96AC-6809-437D90643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0FDF6-9297-4FF9-8B06-3940186172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5321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1B20DEB-DA69-84C3-0E5F-5DBA421434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8D1DE15-A84B-B0CB-D77B-E3F8805D98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9ECF9AF-31EC-6713-0AD9-14EE2A533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04B1A-40CC-4089-B815-693467A3930F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69B29A-E520-3B56-540A-DCA8A205F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C36E02-4DEE-61C4-204C-302E07343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0FDF6-9297-4FF9-8B06-3940186172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2000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3A1ABE-72C4-C959-01F1-C9A5485F9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E0BA67E-566D-86A5-71AF-422BFBC52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6F1E6D-3B83-4BF0-2C88-27EBE3748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04B1A-40CC-4089-B815-693467A3930F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255E09-D289-1109-2EBF-BEFF9288C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DFFEDC-C538-EAA9-96AA-8B07776C0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0FDF6-9297-4FF9-8B06-3940186172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755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52F3EB-B8A3-8791-AD47-63E1F0B61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D1D8EDA-511D-6432-349F-C82BC1D13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717C5C-D9BF-3DCC-8758-FEB2786F3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04B1A-40CC-4089-B815-693467A3930F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C55104-A4A6-4094-052E-DCEA398A4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1D2B5E-DEBC-8E43-CC9B-7C3F214DE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0FDF6-9297-4FF9-8B06-3940186172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7952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EE718A-C790-452E-97A6-2E21363BD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0A0F75-F8F2-6139-A5AF-67B46BDA03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028B4EF-DC26-B90D-5053-B26B4C78F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84FE472-FF63-B669-8212-E7C7525B2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04B1A-40CC-4089-B815-693467A3930F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6BF8AA7-3AD4-1077-64E0-A134DBF62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94943A9-03C9-7369-C6F6-D060C3152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0FDF6-9297-4FF9-8B06-3940186172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8951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FF0964-D190-500D-FD16-4D2FE31D7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069F912-2073-ABAC-DC32-A10BE43AAE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61EE3CB-0FFA-1228-60DE-0ED37FE553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B42BCC5-518B-FFD1-437C-A435CF60CF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5708B13-46D0-A07C-106E-AEEDD6FBC8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532034B-6C3B-579C-6A6A-3D3434AD6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04B1A-40CC-4089-B815-693467A3930F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1B52CB8-AA0F-9834-F49A-89A043667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5A938C5-5A01-ABE3-4160-7C304D6AA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0FDF6-9297-4FF9-8B06-3940186172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5546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146276-4DD8-8993-1349-C109E7F17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1FBB319-070D-6015-2DC4-BDEB1F793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04B1A-40CC-4089-B815-693467A3930F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90BF8C0-804B-2EF1-91CB-16F80F1B3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81C812E-587C-ACD4-8BF3-19BC0B94E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0FDF6-9297-4FF9-8B06-3940186172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2125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1A1BF57-2743-C2BF-3778-931235F18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04B1A-40CC-4089-B815-693467A3930F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D635F5F-1557-0C0C-5782-6017BDB08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8124739-D2CB-665D-421F-258AAFDC6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0FDF6-9297-4FF9-8B06-3940186172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2012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2C7E2A-803D-0A09-DFB8-B0CB001DA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2C2BE4-901B-4999-0617-C5BCE73BB1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A546E89-E9BC-8CD2-47B9-3B3696C848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4B8879F-F70F-5F41-12D4-1A5731359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04B1A-40CC-4089-B815-693467A3930F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6859FCE-9EAB-26D6-46FA-7B1022834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E8661A0-D5F0-C097-7E2A-BD2702DE0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0FDF6-9297-4FF9-8B06-3940186172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7525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F4C7CB-9D41-AAB3-BEF6-671B5876D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3BEE4CD-EB41-BF9E-AE3F-C731C71FCB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A4609C4-5C69-1E92-02C7-3E232ECCA4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BDBBD36-F5B6-C5E2-2E0C-DF8A08D4B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04B1A-40CC-4089-B815-693467A3930F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4F7008E-BC1E-733D-3A99-392587A92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39BE29F-2F13-E6DB-6072-C388A5510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0FDF6-9297-4FF9-8B06-3940186172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5062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586D313-DA78-A000-DE3A-8BEBC2C1D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0DC9926-E68B-E849-8EFD-79EB642339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113821-4EB2-5445-9073-DF6D0BB73C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04B1A-40CC-4089-B815-693467A3930F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E7B6C3-1A13-6A77-6773-6EF2A68744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CB60D3-0DCF-4240-FF83-91A2E72D12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0FDF6-9297-4FF9-8B06-3940186172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907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galeria.dibujos.net/juegos/nino-con-piezas-pintado-por-andreitapf-9798303.html" TargetMode="External"/><Relationship Id="rId7" Type="http://schemas.openxmlformats.org/officeDocument/2006/relationships/hyperlink" Target="https://www.freepng.es/png-be4jgd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36768FC6-2FC7-FB75-166F-317A4879D9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213964"/>
              </p:ext>
            </p:extLst>
          </p:nvPr>
        </p:nvGraphicFramePr>
        <p:xfrm>
          <a:off x="0" y="162839"/>
          <a:ext cx="12192000" cy="9546268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115837185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365160695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508077844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44472565"/>
                    </a:ext>
                  </a:extLst>
                </a:gridCol>
              </a:tblGrid>
              <a:tr h="676588">
                <a:tc>
                  <a:txBody>
                    <a:bodyPr/>
                    <a:lstStyle/>
                    <a:p>
                      <a:pPr algn="ctr"/>
                      <a:r>
                        <a:rPr lang="es-MX" sz="2800" dirty="0">
                          <a:latin typeface="Baguet Script" panose="00000500000000000000" pitchFamily="2" charset="0"/>
                        </a:rPr>
                        <a:t>Etapa de vida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>
                          <a:latin typeface="Baguet Script" panose="00000500000000000000" pitchFamily="2" charset="0"/>
                        </a:rPr>
                        <a:t>Jean Piaget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>
                          <a:latin typeface="Baguet Script" panose="00000500000000000000" pitchFamily="2" charset="0"/>
                        </a:rPr>
                        <a:t>Kohlberg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>
                          <a:latin typeface="Baguet Script" panose="00000500000000000000" pitchFamily="2" charset="0"/>
                        </a:rPr>
                        <a:t>Eric Erikson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7311118"/>
                  </a:ext>
                </a:extLst>
              </a:tr>
              <a:tr h="2384260">
                <a:tc>
                  <a:txBody>
                    <a:bodyPr/>
                    <a:lstStyle/>
                    <a:p>
                      <a:pPr algn="ctr"/>
                      <a:r>
                        <a:rPr lang="es-MX" sz="2800" dirty="0">
                          <a:latin typeface="Baguet Script" panose="00000500000000000000" pitchFamily="2" charset="0"/>
                        </a:rPr>
                        <a:t>Infancia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100" b="1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Etapa </a:t>
                      </a:r>
                      <a:r>
                        <a:rPr lang="es-MX" sz="11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sensomotriz </a:t>
                      </a:r>
                      <a:r>
                        <a:rPr lang="es-MX" sz="1100" b="1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(0 a 2 años) </a:t>
                      </a:r>
                      <a:r>
                        <a:rPr lang="es-MX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Esta es la primera en el desarrollo cognitivo y según Piaget, ocurre entre el momento del nacimiento y la aparición de un lenguaje que se articula en frases simples. Esta etapa se define por la interacción física con el entorno</a:t>
                      </a:r>
                    </a:p>
                    <a:p>
                      <a:r>
                        <a:rPr lang="es-MX" sz="1100" b="1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Etapa preoperacional (2 a 7 años)</a:t>
                      </a:r>
                    </a:p>
                    <a:p>
                      <a:r>
                        <a:rPr lang="es-MX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 esta etapa, los niños empiezan a ganar la capacidad de ponerse en el lugar de los demás y por esta razón, son capaces de actuar y hacer juegos de rol.</a:t>
                      </a:r>
                    </a:p>
                    <a:p>
                      <a:r>
                        <a:rPr lang="es-MX" sz="1100" b="1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Etapa de operaciones concretas (7 a 12 años)</a:t>
                      </a:r>
                    </a:p>
                    <a:p>
                      <a:r>
                        <a:rPr lang="es-MX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 esta etapa, los niños empiezan a usar la lógica para llegar a conclusiones válidas, pero para lograrlo necesitan situaciones concretas y no abstractas.</a:t>
                      </a:r>
                    </a:p>
                    <a:p>
                      <a:endParaRPr lang="es-MX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s-MX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1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Nivel preconvencional</a:t>
                      </a:r>
                      <a:r>
                        <a:rPr lang="es-MX" sz="12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 se desarrolla en los primeros nueve años de vida y las normas se ven como algo fijo y absoluto.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s-MX" sz="1200" b="1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Etapa 1: </a:t>
                      </a:r>
                      <a:r>
                        <a:rPr lang="es-MX" sz="12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 obediencia y castigo. Se crea una visión de lo bueno y lo malo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s-MX" sz="1200" b="1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Etapa 2: </a:t>
                      </a:r>
                      <a:r>
                        <a:rPr lang="es-MX" sz="12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Interés propio. Motiva el interés propio que gano yo.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s-MX" sz="1200" b="1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Etapa 3: </a:t>
                      </a:r>
                      <a:r>
                        <a:rPr lang="es-MX" sz="12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Expectativa relaciones y  significa que observa la situación pero se restringe por valores ¿Qué pensaran de </a:t>
                      </a:r>
                      <a:r>
                        <a:rPr lang="es-MX" sz="1200" b="0" i="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m,i</a:t>
                      </a:r>
                      <a:r>
                        <a:rPr lang="es-MX" sz="12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los demás?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s-MX" sz="1200" b="1" i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endParaRPr lang="es-MX" sz="12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s-MX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s-MX" sz="1400" b="1" dirty="0" smtClean="0"/>
                        <a:t>Etapa</a:t>
                      </a:r>
                      <a:r>
                        <a:rPr lang="es-MX" sz="1400" b="1" baseline="0" dirty="0" smtClean="0"/>
                        <a:t> 1</a:t>
                      </a:r>
                      <a:r>
                        <a:rPr lang="es-MX" sz="1400" baseline="0" dirty="0" smtClean="0"/>
                        <a:t>: Confianza vs desconfianza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s-MX" sz="1400" baseline="0" dirty="0" smtClean="0"/>
                        <a:t>Se busca estabilidad y consistencia del cuidado, se da con la madre como protección.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s-MX" sz="1400" b="1" baseline="0" dirty="0" smtClean="0"/>
                        <a:t>Etapa2: </a:t>
                      </a:r>
                      <a:r>
                        <a:rPr lang="es-MX" sz="1400" b="0" baseline="0" dirty="0" smtClean="0"/>
                        <a:t>Autonomía vs vergüenza y duda.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s-MX" sz="1400" b="0" baseline="0" dirty="0" smtClean="0"/>
                        <a:t>Se centra en desarrollar un sentido personal, físicos y de dependencia.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s-MX" sz="1400" b="1" baseline="0" dirty="0" smtClean="0"/>
                        <a:t>Etapa 3: </a:t>
                      </a:r>
                      <a:r>
                        <a:rPr lang="es-MX" sz="1400" b="0" baseline="0" dirty="0" smtClean="0"/>
                        <a:t>Iniciativa vs </a:t>
                      </a:r>
                      <a:r>
                        <a:rPr lang="es-MX" sz="1400" b="0" baseline="0" dirty="0" smtClean="0"/>
                        <a:t>culpa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s-MX" sz="1400" b="0" baseline="0" dirty="0" smtClean="0"/>
                        <a:t>Aprendizaje de la internacionalidad con el juego e interacciones sociales. Relación con la familia, imaginación y creatividad.</a:t>
                      </a:r>
                      <a:endParaRPr lang="es-MX" sz="1400" b="0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3836130"/>
                  </a:ext>
                </a:extLst>
              </a:tr>
              <a:tr h="1769166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>
                          <a:latin typeface="Baguet Script" panose="00000500000000000000" pitchFamily="2" charset="0"/>
                        </a:rPr>
                        <a:t>Adolescencia  y Juventud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es-MX" sz="1600" b="1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s-MX" sz="1600" b="1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s-MX" sz="1600" b="1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Etapa de operaciones formales (desde los 12 años hasta la vida adulta)</a:t>
                      </a:r>
                    </a:p>
                    <a:p>
                      <a:r>
                        <a:rPr lang="es-MX" sz="16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 este período los niños ganan la capacidad para utilizar una lógica que les permite llegar a conclusiones abstractas que no están ligadas a casos concretos. </a:t>
                      </a:r>
                    </a:p>
                    <a:p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b="1" i="1" dirty="0"/>
                        <a:t>Nivel </a:t>
                      </a:r>
                      <a:r>
                        <a:rPr lang="es-MX" b="1" i="1" dirty="0" err="1"/>
                        <a:t>post-convencional</a:t>
                      </a:r>
                      <a:r>
                        <a:rPr lang="es-MX" b="1" i="1" dirty="0"/>
                        <a:t>. </a:t>
                      </a:r>
                      <a:r>
                        <a:rPr lang="es-MX" b="0" i="0" dirty="0"/>
                        <a:t>De la etapa de la adolescencia a </a:t>
                      </a:r>
                      <a:r>
                        <a:rPr lang="es-MX" b="0" i="0" dirty="0" err="1"/>
                        <a:t>pre-adulto</a:t>
                      </a:r>
                      <a:r>
                        <a:rPr lang="es-MX" b="0" i="0" dirty="0"/>
                        <a:t>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s-MX" b="1" i="0" dirty="0"/>
                        <a:t>Etapa 4: </a:t>
                      </a:r>
                      <a:r>
                        <a:rPr lang="es-MX" b="0" i="0" dirty="0"/>
                        <a:t>Autoridad y orden social. La intervención ya que es un deber del respeto.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s-MX" b="1" i="0" dirty="0"/>
                        <a:t>Etapa 5: </a:t>
                      </a:r>
                      <a:r>
                        <a:rPr lang="es-MX" b="0" i="0" dirty="0"/>
                        <a:t>Contrato social. Confusión en </a:t>
                      </a:r>
                      <a:r>
                        <a:rPr lang="es-MX" b="0" i="0" dirty="0" smtClean="0"/>
                        <a:t>cuestión </a:t>
                      </a:r>
                      <a:r>
                        <a:rPr lang="es-MX" b="0" i="0" dirty="0"/>
                        <a:t>que ha sentido a lo concreto.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s-MX" sz="1400" b="1" dirty="0" smtClean="0"/>
                        <a:t>Etapa</a:t>
                      </a:r>
                      <a:r>
                        <a:rPr lang="es-MX" sz="1400" b="1" baseline="0" dirty="0" smtClean="0"/>
                        <a:t> 4: </a:t>
                      </a:r>
                      <a:r>
                        <a:rPr lang="es-MX" sz="1400" b="0" baseline="0" dirty="0" smtClean="0"/>
                        <a:t>Laboriosidad vs </a:t>
                      </a:r>
                      <a:r>
                        <a:rPr lang="es-MX" sz="1400" b="0" baseline="0" dirty="0" smtClean="0"/>
                        <a:t>inferioridad.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s-MX" sz="1400" b="0" baseline="0" dirty="0" smtClean="0"/>
                        <a:t>Etapa de hacer cosas para un desarrollo y aprendizaje aquí un maestro tiene importancia. Se puede ver reflejado en otras áreas como ser trabajador y emprendedor.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s-MX" sz="1400" b="0" baseline="0" dirty="0" smtClean="0"/>
                        <a:t> </a:t>
                      </a:r>
                      <a:endParaRPr lang="es-MX" sz="1400" b="0" baseline="0" dirty="0" smtClean="0"/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s-MX" sz="1400" b="1" baseline="0" dirty="0" smtClean="0"/>
                        <a:t>Etapa 5: </a:t>
                      </a:r>
                      <a:r>
                        <a:rPr lang="es-MX" sz="1400" b="0" baseline="0" dirty="0" smtClean="0"/>
                        <a:t>Confusión de identidad vs </a:t>
                      </a:r>
                      <a:r>
                        <a:rPr lang="es-MX" sz="1400" b="0" baseline="0" dirty="0" smtClean="0"/>
                        <a:t>rol.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s-MX" sz="1400" b="0" baseline="0" dirty="0" smtClean="0"/>
                        <a:t>Se busca un sentido de identidad social y atreves de la exploración de valores. Saber quien soy y que quiero.</a:t>
                      </a:r>
                      <a:endParaRPr lang="es-MX" sz="1400" b="0" baseline="0" dirty="0" smtClean="0"/>
                    </a:p>
                    <a:p>
                      <a:pPr marL="0" indent="0">
                        <a:buFont typeface="+mj-lt"/>
                        <a:buNone/>
                      </a:pPr>
                      <a:endParaRPr lang="es-MX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555784"/>
                  </a:ext>
                </a:extLst>
              </a:tr>
              <a:tr h="1574361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>
                          <a:latin typeface="Baguet Script" panose="00000500000000000000" pitchFamily="2" charset="0"/>
                        </a:rPr>
                        <a:t>Adultez y Vejez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b="1" i="1" dirty="0"/>
                        <a:t>Nivel convencional. </a:t>
                      </a:r>
                      <a:r>
                        <a:rPr lang="es-MX" b="0" dirty="0"/>
                        <a:t>Adulto.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s-MX" b="1" dirty="0"/>
                        <a:t>Etapa 6: </a:t>
                      </a:r>
                      <a:r>
                        <a:rPr lang="es-MX" b="0" dirty="0"/>
                        <a:t>Principios éticos universales. </a:t>
                      </a:r>
                      <a:r>
                        <a:rPr lang="es-MX" b="0"/>
                        <a:t>Principalemnete </a:t>
                      </a:r>
                      <a:r>
                        <a:rPr lang="es-MX" b="0" dirty="0"/>
                        <a:t>regido por reglas ya sea obedeciendo o al desobedecerlas.</a:t>
                      </a:r>
                      <a:endParaRPr lang="es-MX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s-MX" sz="1400" b="1" dirty="0" smtClean="0"/>
                        <a:t>Etapa 6: </a:t>
                      </a:r>
                      <a:r>
                        <a:rPr lang="es-MX" sz="1400" b="0" dirty="0" smtClean="0"/>
                        <a:t>Intimidad vs </a:t>
                      </a:r>
                      <a:r>
                        <a:rPr lang="es-MX" sz="1400" b="0" dirty="0" smtClean="0"/>
                        <a:t>aislamiento.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s-MX" sz="1400" b="0" baseline="0" dirty="0" smtClean="0"/>
                        <a:t>Se centra en la formación de relaciones intimas y amorosas. Amar, entregarse y vínculos. </a:t>
                      </a:r>
                      <a:endParaRPr lang="es-MX" sz="1400" b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s-MX" sz="1400" b="1" dirty="0" smtClean="0"/>
                        <a:t>Etapa</a:t>
                      </a:r>
                      <a:r>
                        <a:rPr lang="es-MX" sz="1400" b="1" baseline="0" dirty="0" smtClean="0"/>
                        <a:t> 7: </a:t>
                      </a:r>
                      <a:r>
                        <a:rPr lang="es-MX" sz="1400" b="0" baseline="0" dirty="0" smtClean="0"/>
                        <a:t>Generatividad vs estancamiento </a:t>
                      </a:r>
                      <a:endParaRPr lang="es-MX" sz="1400" b="0" baseline="0" dirty="0" smtClean="0"/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s-MX" sz="1400" b="0" baseline="0" dirty="0" smtClean="0"/>
                        <a:t>Dejar huella en el mundo, proponer cosas con un cambio positivo.</a:t>
                      </a:r>
                      <a:endParaRPr lang="es-MX" sz="1400" b="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s-MX" sz="1400" b="1" baseline="0" dirty="0" smtClean="0"/>
                        <a:t>Etapa 8: </a:t>
                      </a:r>
                      <a:r>
                        <a:rPr lang="es-MX" sz="1400" b="0" baseline="0" dirty="0" smtClean="0"/>
                        <a:t>Integridad del yo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s-MX" sz="1400" dirty="0" smtClean="0"/>
                        <a:t>El centrase en</a:t>
                      </a:r>
                      <a:r>
                        <a:rPr lang="es-MX" sz="1400" baseline="0" dirty="0" smtClean="0"/>
                        <a:t> el mismo solo tomando en cuenta su tranquilidad y paz. </a:t>
                      </a:r>
                      <a:endParaRPr lang="es-MX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5308851"/>
                  </a:ext>
                </a:extLst>
              </a:tr>
            </a:tbl>
          </a:graphicData>
        </a:graphic>
      </p:graphicFrame>
      <p:pic>
        <p:nvPicPr>
          <p:cNvPr id="6" name="Imagen 5" descr="Dibujo de ingeniería&#10;&#10;Descripción generada automáticamente">
            <a:extLst>
              <a:ext uri="{FF2B5EF4-FFF2-40B4-BE49-F238E27FC236}">
                <a16:creationId xmlns:a16="http://schemas.microsoft.com/office/drawing/2014/main" id="{327CCA65-9FF1-3CE5-3D11-F38A8D3447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15648" y="1911065"/>
            <a:ext cx="1937789" cy="1517935"/>
          </a:xfrm>
          <a:prstGeom prst="rect">
            <a:avLst/>
          </a:prstGeom>
        </p:spPr>
      </p:pic>
      <p:sp>
        <p:nvSpPr>
          <p:cNvPr id="7" name="AutoShape 2">
            <a:extLst>
              <a:ext uri="{FF2B5EF4-FFF2-40B4-BE49-F238E27FC236}">
                <a16:creationId xmlns:a16="http://schemas.microsoft.com/office/drawing/2014/main" id="{F15EA95A-4886-12C7-F23F-343DCC97AE7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169085" y="3276599"/>
            <a:ext cx="3079315" cy="3079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9" name="Imagen 8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827DD76C-B346-EDA0-F9CB-60493430F02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95" t="3494" r="6370" b="20765"/>
          <a:stretch/>
        </p:blipFill>
        <p:spPr>
          <a:xfrm>
            <a:off x="149386" y="5103085"/>
            <a:ext cx="2870312" cy="1993879"/>
          </a:xfrm>
          <a:prstGeom prst="rect">
            <a:avLst/>
          </a:prstGeom>
        </p:spPr>
      </p:pic>
      <p:pic>
        <p:nvPicPr>
          <p:cNvPr id="11" name="Imagen 10" descr="Dibujo de una niña&#10;&#10;Descripción generada automáticamente con confianza baja">
            <a:extLst>
              <a:ext uri="{FF2B5EF4-FFF2-40B4-BE49-F238E27FC236}">
                <a16:creationId xmlns:a16="http://schemas.microsoft.com/office/drawing/2014/main" id="{B731388A-0A44-4725-2EEF-F7F138FD5B4F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9000" l="10000" r="90000">
                        <a14:foregroundMark x1="36333" y1="59778" x2="38222" y2="46000"/>
                        <a14:foregroundMark x1="45111" y1="61333" x2="49889" y2="44889"/>
                        <a14:foregroundMark x1="32111" y1="19333" x2="40222" y2="15778"/>
                        <a14:foregroundMark x1="40222" y1="15778" x2="50111" y2="14222"/>
                        <a14:foregroundMark x1="74000" y1="32333" x2="70889" y2="44333"/>
                        <a14:foregroundMark x1="70889" y1="44333" x2="78778" y2="41889"/>
                        <a14:foregroundMark x1="78778" y1="41889" x2="79111" y2="40000"/>
                        <a14:foregroundMark x1="69556" y1="52778" x2="67556" y2="64444"/>
                        <a14:foregroundMark x1="67556" y1="64444" x2="73889" y2="67444"/>
                        <a14:foregroundMark x1="73889" y1="67444" x2="73778" y2="58222"/>
                        <a14:foregroundMark x1="73778" y1="58222" x2="73667" y2="57889"/>
                        <a14:foregroundMark x1="65556" y1="65889" x2="65889" y2="57333"/>
                        <a14:foregroundMark x1="65889" y1="57333" x2="68000" y2="54444"/>
                        <a14:foregroundMark x1="72889" y1="57889" x2="75444" y2="53667"/>
                        <a14:foregroundMark x1="64333" y1="99000" x2="68889" y2="81333"/>
                        <a14:foregroundMark x1="68889" y1="81333" x2="75444" y2="72111"/>
                        <a14:foregroundMark x1="79111" y1="95556" x2="77667" y2="83000"/>
                        <a14:foregroundMark x1="77667" y1="83000" x2="73444" y2="78556"/>
                        <a14:foregroundMark x1="43444" y1="60222" x2="47556" y2="42333"/>
                        <a14:foregroundMark x1="47556" y1="42333" x2="44000" y2="56667"/>
                        <a14:foregroundMark x1="53889" y1="18778" x2="55333" y2="25778"/>
                        <a14:foregroundMark x1="59556" y1="41333" x2="62556" y2="33444"/>
                        <a14:foregroundMark x1="62556" y1="33444" x2="67444" y2="28000"/>
                        <a14:foregroundMark x1="67444" y1="28000" x2="75222" y2="28556"/>
                        <a14:foregroundMark x1="75222" y1="28556" x2="82444" y2="35333"/>
                        <a14:foregroundMark x1="82444" y1="35333" x2="82444" y2="47556"/>
                        <a14:foregroundMark x1="82444" y1="47556" x2="84000" y2="51111"/>
                        <a14:foregroundMark x1="80000" y1="63889" x2="74000" y2="49889"/>
                        <a14:foregroundMark x1="61778" y1="62111" x2="63889" y2="57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0" y="7453148"/>
            <a:ext cx="2579527" cy="2148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0258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471C9E29E5D44FAEC0E5ABD8BC425C" ma:contentTypeVersion="4" ma:contentTypeDescription="Create a new document." ma:contentTypeScope="" ma:versionID="b37de43b9677ca5580de5e2e85ef1de1">
  <xsd:schema xmlns:xsd="http://www.w3.org/2001/XMLSchema" xmlns:xs="http://www.w3.org/2001/XMLSchema" xmlns:p="http://schemas.microsoft.com/office/2006/metadata/properties" xmlns:ns3="78300e53-9eb5-451d-a35e-21d9b3179aed" targetNamespace="http://schemas.microsoft.com/office/2006/metadata/properties" ma:root="true" ma:fieldsID="dab51bc38af26bf899311043f621fc1a" ns3:_="">
    <xsd:import namespace="78300e53-9eb5-451d-a35e-21d9b3179ae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300e53-9eb5-451d-a35e-21d9b3179a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9FD3500-BF68-4D0B-9E3E-92F05A61CF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300e53-9eb5-451d-a35e-21d9b3179ae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B91E969-92EC-4DCF-A95E-A90C582FF285}">
  <ds:schemaRefs>
    <ds:schemaRef ds:uri="http://schemas.microsoft.com/office/2006/documentManagement/types"/>
    <ds:schemaRef ds:uri="http://purl.org/dc/elements/1.1/"/>
    <ds:schemaRef ds:uri="http://purl.org/dc/terms/"/>
    <ds:schemaRef ds:uri="http://www.w3.org/XML/1998/namespace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schemas.openxmlformats.org/package/2006/metadata/core-properties"/>
    <ds:schemaRef ds:uri="78300e53-9eb5-451d-a35e-21d9b3179aed"/>
  </ds:schemaRefs>
</ds:datastoreItem>
</file>

<file path=customXml/itemProps3.xml><?xml version="1.0" encoding="utf-8"?>
<ds:datastoreItem xmlns:ds="http://schemas.openxmlformats.org/officeDocument/2006/customXml" ds:itemID="{14B1ED3B-44DE-467F-9AAC-17ABE780DDF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404</Words>
  <Application>Microsoft Office PowerPoint</Application>
  <PresentationFormat>Panorámica</PresentationFormat>
  <Paragraphs>43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Baguet Script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MARIANA GALILEA FERRER FLORES</dc:creator>
  <cp:lastModifiedBy>Usuario de Windows</cp:lastModifiedBy>
  <cp:revision>12</cp:revision>
  <dcterms:created xsi:type="dcterms:W3CDTF">2022-06-13T13:58:06Z</dcterms:created>
  <dcterms:modified xsi:type="dcterms:W3CDTF">2022-06-13T23:54:09Z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0x0101003A471C9E29E5D44FAEC0E5ABD8BC425C</vt:lpwstr>
  </property>
</Properties>
</file>