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5"/>
  </p:notesMasterIdLst>
  <p:sldIdLst>
    <p:sldId id="273" r:id="rId5"/>
    <p:sldId id="256" r:id="rId6"/>
    <p:sldId id="274" r:id="rId7"/>
    <p:sldId id="266" r:id="rId8"/>
    <p:sldId id="267" r:id="rId9"/>
    <p:sldId id="275" r:id="rId10"/>
    <p:sldId id="269" r:id="rId11"/>
    <p:sldId id="270" r:id="rId12"/>
    <p:sldId id="271" r:id="rId13"/>
    <p:sldId id="272" r:id="rId14"/>
  </p:sldIdLst>
  <p:sldSz cx="9144000" cy="5143500" type="screen16x9"/>
  <p:notesSz cx="6858000" cy="9144000"/>
  <p:embeddedFontLst>
    <p:embeddedFont>
      <p:font typeface="Bernard MT Condensed" panose="02050806060905020404" pitchFamily="18" charset="0"/>
      <p:regular r:id="rId16"/>
    </p:embeddedFont>
    <p:embeddedFont>
      <p:font typeface="Dreaming Outloud Pro" panose="03050502040302030504" pitchFamily="66" charset="0"/>
      <p:regular r:id="rId17"/>
      <p:italic r:id="rId18"/>
    </p:embeddedFont>
    <p:embeddedFont>
      <p:font typeface="Poor Richard" panose="02080502050505020702" pitchFamily="18" charset="0"/>
      <p:regular r:id="rId19"/>
    </p:embeddedFont>
    <p:embeddedFont>
      <p:font typeface="Quicksand" panose="020B0604020202020204" charset="0"/>
      <p:regular r:id="rId20"/>
      <p:bold r:id="rId21"/>
    </p:embeddedFont>
    <p:embeddedFont>
      <p:font typeface="Rockwell Condensed" panose="02060603050405020104" pitchFamily="18" charset="0"/>
      <p:regular r:id="rId22"/>
      <p:bold r:id="rId23"/>
    </p:embeddedFont>
    <p:embeddedFont>
      <p:font typeface="Sylfaen" panose="010A0502050306030303" pitchFamily="18" charset="0"/>
      <p:regular r:id="rId24"/>
    </p:embeddedFont>
    <p:embeddedFont>
      <p:font typeface="Tenor Sans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EE8"/>
    <a:srgbClr val="9966FF"/>
    <a:srgbClr val="854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D1DD2-9666-4ADE-9E0F-CF54B56F6997}" v="971" dt="2022-06-21T02:35:54.108"/>
  </p1510:revLst>
</p1510:revInfo>
</file>

<file path=ppt/tableStyles.xml><?xml version="1.0" encoding="utf-8"?>
<a:tblStyleLst xmlns:a="http://schemas.openxmlformats.org/drawingml/2006/main" def="{B739983C-596B-4820-9805-BBC2F75454BC}">
  <a:tblStyle styleId="{B739983C-596B-4820-9805-BBC2F75454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3DC6D-DF7D-504B-A0D2-6D053F91C5D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F6826F-DE66-6141-9471-18172058E65B}">
      <dgm:prSet phldrT="[Texto]" phldr="0"/>
      <dgm:spPr/>
      <dgm:t>
        <a:bodyPr/>
        <a:lstStyle/>
        <a:p>
          <a:r>
            <a:rPr lang="es-US">
              <a:latin typeface="Dreaming Outloud Pro" panose="03050502040302030504" pitchFamily="66" charset="0"/>
              <a:cs typeface="Dreaming Outloud Pro" panose="03050502040302030504" pitchFamily="66" charset="0"/>
            </a:rPr>
            <a:t>¿Cómo se consiguen?</a:t>
          </a:r>
          <a:endParaRPr lang="es-MX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A366A89D-2916-A84D-9CBA-3C4CC0C07FE0}" type="parTrans" cxnId="{186D2242-B634-664C-A8AC-FAD489CC8FCA}">
      <dgm:prSet/>
      <dgm:spPr/>
      <dgm:t>
        <a:bodyPr/>
        <a:lstStyle/>
        <a:p>
          <a:endParaRPr lang="es-MX"/>
        </a:p>
      </dgm:t>
    </dgm:pt>
    <dgm:pt modelId="{EBF9179D-8F76-114C-9D54-9D952A0998A7}" type="sibTrans" cxnId="{186D2242-B634-664C-A8AC-FAD489CC8FCA}">
      <dgm:prSet/>
      <dgm:spPr/>
      <dgm:t>
        <a:bodyPr/>
        <a:lstStyle/>
        <a:p>
          <a:endParaRPr lang="es-MX"/>
        </a:p>
      </dgm:t>
    </dgm:pt>
    <dgm:pt modelId="{B4EE1B9C-7F0F-A347-B0FB-EC79499413A0}">
      <dgm:prSet phldrT="[Texto]" phldr="0"/>
      <dgm:spPr/>
      <dgm:t>
        <a:bodyPr/>
        <a:lstStyle/>
        <a:p>
          <a:r>
            <a:rPr lang="es-US">
              <a:latin typeface="Dreaming Outloud Pro" panose="03050502040302030504" pitchFamily="66" charset="0"/>
              <a:cs typeface="Dreaming Outloud Pro" panose="03050502040302030504" pitchFamily="66" charset="0"/>
            </a:rPr>
            <a:t>Aportaciones gubernamentales</a:t>
          </a:r>
          <a:endParaRPr lang="es-MX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9C28BE82-43F8-634B-844E-B6CF7204F6B1}" type="parTrans" cxnId="{82497837-D0BD-654B-BF62-6B08FB7752C2}">
      <dgm:prSet/>
      <dgm:spPr/>
      <dgm:t>
        <a:bodyPr/>
        <a:lstStyle/>
        <a:p>
          <a:endParaRPr lang="es-MX"/>
        </a:p>
      </dgm:t>
    </dgm:pt>
    <dgm:pt modelId="{114ACF02-4E50-C542-BE73-9190D3AB3673}" type="sibTrans" cxnId="{82497837-D0BD-654B-BF62-6B08FB7752C2}">
      <dgm:prSet/>
      <dgm:spPr/>
      <dgm:t>
        <a:bodyPr/>
        <a:lstStyle/>
        <a:p>
          <a:endParaRPr lang="es-MX"/>
        </a:p>
      </dgm:t>
    </dgm:pt>
    <dgm:pt modelId="{EE4A2FF0-1958-6543-9C78-4AFC10A34620}">
      <dgm:prSet phldrT="[Texto]" phldr="0"/>
      <dgm:spPr/>
      <dgm:t>
        <a:bodyPr/>
        <a:lstStyle/>
        <a:p>
          <a:r>
            <a:rPr lang="es-US">
              <a:latin typeface="Dreaming Outloud Pro" panose="03050502040302030504" pitchFamily="66" charset="0"/>
              <a:cs typeface="Dreaming Outloud Pro" panose="03050502040302030504" pitchFamily="66" charset="0"/>
            </a:rPr>
            <a:t>Kermes</a:t>
          </a:r>
          <a:endParaRPr lang="es-MX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DB0AA2A5-863C-E04E-88C7-E626B3A007E8}" type="parTrans" cxnId="{02CCFB0E-345B-324A-9FAA-31FCDC480E16}">
      <dgm:prSet/>
      <dgm:spPr/>
      <dgm:t>
        <a:bodyPr/>
        <a:lstStyle/>
        <a:p>
          <a:endParaRPr lang="es-MX"/>
        </a:p>
      </dgm:t>
    </dgm:pt>
    <dgm:pt modelId="{2D4AA723-92FE-5840-B781-D64A103B77A6}" type="sibTrans" cxnId="{02CCFB0E-345B-324A-9FAA-31FCDC480E16}">
      <dgm:prSet/>
      <dgm:spPr/>
      <dgm:t>
        <a:bodyPr/>
        <a:lstStyle/>
        <a:p>
          <a:endParaRPr lang="es-MX"/>
        </a:p>
      </dgm:t>
    </dgm:pt>
    <dgm:pt modelId="{A3D905F9-DC24-9445-AA24-84289F104525}">
      <dgm:prSet phldrT="[Texto]" phldr="0"/>
      <dgm:spPr/>
      <dgm:t>
        <a:bodyPr/>
        <a:lstStyle/>
        <a:p>
          <a:r>
            <a:rPr lang="es-US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Cuotas voluntarias</a:t>
          </a:r>
          <a:endParaRPr lang="es-MX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F0F42E95-5A63-924E-9EE2-0EF38BF99176}" type="parTrans" cxnId="{4B908433-4BD8-A841-80C5-BDAF4C099D25}">
      <dgm:prSet/>
      <dgm:spPr/>
      <dgm:t>
        <a:bodyPr/>
        <a:lstStyle/>
        <a:p>
          <a:endParaRPr lang="es-MX"/>
        </a:p>
      </dgm:t>
    </dgm:pt>
    <dgm:pt modelId="{8E1F1078-E943-0643-BB69-27991201BFA2}" type="sibTrans" cxnId="{4B908433-4BD8-A841-80C5-BDAF4C099D25}">
      <dgm:prSet/>
      <dgm:spPr/>
      <dgm:t>
        <a:bodyPr/>
        <a:lstStyle/>
        <a:p>
          <a:endParaRPr lang="es-MX"/>
        </a:p>
      </dgm:t>
    </dgm:pt>
    <dgm:pt modelId="{F3B10006-96F0-1D4D-9631-D5D9A77694F1}" type="pres">
      <dgm:prSet presAssocID="{D953DC6D-DF7D-504B-A0D2-6D053F91C5D2}" presName="Name0" presStyleCnt="0">
        <dgm:presLayoutVars>
          <dgm:dir/>
          <dgm:resizeHandles val="exact"/>
        </dgm:presLayoutVars>
      </dgm:prSet>
      <dgm:spPr/>
    </dgm:pt>
    <dgm:pt modelId="{210B42F6-B668-F84F-8B8C-658B2BB48925}" type="pres">
      <dgm:prSet presAssocID="{D953DC6D-DF7D-504B-A0D2-6D053F91C5D2}" presName="cycle" presStyleCnt="0"/>
      <dgm:spPr/>
    </dgm:pt>
    <dgm:pt modelId="{3769F3DD-ED8C-4147-85AC-34FA01161A60}" type="pres">
      <dgm:prSet presAssocID="{AEF6826F-DE66-6141-9471-18172058E65B}" presName="nodeFirstNode" presStyleLbl="node1" presStyleIdx="0" presStyleCnt="4">
        <dgm:presLayoutVars>
          <dgm:bulletEnabled val="1"/>
        </dgm:presLayoutVars>
      </dgm:prSet>
      <dgm:spPr/>
    </dgm:pt>
    <dgm:pt modelId="{E12A68BD-7175-7148-8EBF-A5FC91E449A9}" type="pres">
      <dgm:prSet presAssocID="{EBF9179D-8F76-114C-9D54-9D952A0998A7}" presName="sibTransFirstNode" presStyleLbl="bgShp" presStyleIdx="0" presStyleCnt="1"/>
      <dgm:spPr/>
    </dgm:pt>
    <dgm:pt modelId="{0FDA0B39-9128-154C-9FC4-70A6705CE589}" type="pres">
      <dgm:prSet presAssocID="{B4EE1B9C-7F0F-A347-B0FB-EC79499413A0}" presName="nodeFollowingNodes" presStyleLbl="node1" presStyleIdx="1" presStyleCnt="4">
        <dgm:presLayoutVars>
          <dgm:bulletEnabled val="1"/>
        </dgm:presLayoutVars>
      </dgm:prSet>
      <dgm:spPr/>
    </dgm:pt>
    <dgm:pt modelId="{387FA33E-072D-FB43-97EC-6B6CDCB6A4A3}" type="pres">
      <dgm:prSet presAssocID="{EE4A2FF0-1958-6543-9C78-4AFC10A34620}" presName="nodeFollowingNodes" presStyleLbl="node1" presStyleIdx="2" presStyleCnt="4">
        <dgm:presLayoutVars>
          <dgm:bulletEnabled val="1"/>
        </dgm:presLayoutVars>
      </dgm:prSet>
      <dgm:spPr/>
    </dgm:pt>
    <dgm:pt modelId="{050E29D9-0F97-8448-A4DC-F00BFF71F88E}" type="pres">
      <dgm:prSet presAssocID="{A3D905F9-DC24-9445-AA24-84289F104525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58675203-20E5-4442-A89B-1D970B9FFD64}" type="presOf" srcId="{EE4A2FF0-1958-6543-9C78-4AFC10A34620}" destId="{387FA33E-072D-FB43-97EC-6B6CDCB6A4A3}" srcOrd="0" destOrd="0" presId="urn:microsoft.com/office/officeart/2005/8/layout/cycle3"/>
    <dgm:cxn modelId="{02CCFB0E-345B-324A-9FAA-31FCDC480E16}" srcId="{D953DC6D-DF7D-504B-A0D2-6D053F91C5D2}" destId="{EE4A2FF0-1958-6543-9C78-4AFC10A34620}" srcOrd="2" destOrd="0" parTransId="{DB0AA2A5-863C-E04E-88C7-E626B3A007E8}" sibTransId="{2D4AA723-92FE-5840-B781-D64A103B77A6}"/>
    <dgm:cxn modelId="{4B908433-4BD8-A841-80C5-BDAF4C099D25}" srcId="{D953DC6D-DF7D-504B-A0D2-6D053F91C5D2}" destId="{A3D905F9-DC24-9445-AA24-84289F104525}" srcOrd="3" destOrd="0" parTransId="{F0F42E95-5A63-924E-9EE2-0EF38BF99176}" sibTransId="{8E1F1078-E943-0643-BB69-27991201BFA2}"/>
    <dgm:cxn modelId="{82497837-D0BD-654B-BF62-6B08FB7752C2}" srcId="{D953DC6D-DF7D-504B-A0D2-6D053F91C5D2}" destId="{B4EE1B9C-7F0F-A347-B0FB-EC79499413A0}" srcOrd="1" destOrd="0" parTransId="{9C28BE82-43F8-634B-844E-B6CF7204F6B1}" sibTransId="{114ACF02-4E50-C542-BE73-9190D3AB3673}"/>
    <dgm:cxn modelId="{186D2242-B634-664C-A8AC-FAD489CC8FCA}" srcId="{D953DC6D-DF7D-504B-A0D2-6D053F91C5D2}" destId="{AEF6826F-DE66-6141-9471-18172058E65B}" srcOrd="0" destOrd="0" parTransId="{A366A89D-2916-A84D-9CBA-3C4CC0C07FE0}" sibTransId="{EBF9179D-8F76-114C-9D54-9D952A0998A7}"/>
    <dgm:cxn modelId="{9B9E6F57-0F84-764F-9E98-D12881545E66}" type="presOf" srcId="{A3D905F9-DC24-9445-AA24-84289F104525}" destId="{050E29D9-0F97-8448-A4DC-F00BFF71F88E}" srcOrd="0" destOrd="0" presId="urn:microsoft.com/office/officeart/2005/8/layout/cycle3"/>
    <dgm:cxn modelId="{EF602680-4D66-F743-9C76-C50016EA3B85}" type="presOf" srcId="{B4EE1B9C-7F0F-A347-B0FB-EC79499413A0}" destId="{0FDA0B39-9128-154C-9FC4-70A6705CE589}" srcOrd="0" destOrd="0" presId="urn:microsoft.com/office/officeart/2005/8/layout/cycle3"/>
    <dgm:cxn modelId="{4889E290-60D3-FD47-A1C8-7A6D45988755}" type="presOf" srcId="{D953DC6D-DF7D-504B-A0D2-6D053F91C5D2}" destId="{F3B10006-96F0-1D4D-9631-D5D9A77694F1}" srcOrd="0" destOrd="0" presId="urn:microsoft.com/office/officeart/2005/8/layout/cycle3"/>
    <dgm:cxn modelId="{43A85AB2-0648-BB40-8FBF-D96E6D77C940}" type="presOf" srcId="{EBF9179D-8F76-114C-9D54-9D952A0998A7}" destId="{E12A68BD-7175-7148-8EBF-A5FC91E449A9}" srcOrd="0" destOrd="0" presId="urn:microsoft.com/office/officeart/2005/8/layout/cycle3"/>
    <dgm:cxn modelId="{3CDA56FC-2AD7-E742-AC53-4F0BFA823D3C}" type="presOf" srcId="{AEF6826F-DE66-6141-9471-18172058E65B}" destId="{3769F3DD-ED8C-4147-85AC-34FA01161A60}" srcOrd="0" destOrd="0" presId="urn:microsoft.com/office/officeart/2005/8/layout/cycle3"/>
    <dgm:cxn modelId="{FC3AF08E-234B-9648-8CF7-416D4D1BE417}" type="presParOf" srcId="{F3B10006-96F0-1D4D-9631-D5D9A77694F1}" destId="{210B42F6-B668-F84F-8B8C-658B2BB48925}" srcOrd="0" destOrd="0" presId="urn:microsoft.com/office/officeart/2005/8/layout/cycle3"/>
    <dgm:cxn modelId="{2E5034D7-4D51-944E-9E5B-32A29EFA6053}" type="presParOf" srcId="{210B42F6-B668-F84F-8B8C-658B2BB48925}" destId="{3769F3DD-ED8C-4147-85AC-34FA01161A60}" srcOrd="0" destOrd="0" presId="urn:microsoft.com/office/officeart/2005/8/layout/cycle3"/>
    <dgm:cxn modelId="{74A3F102-6ED5-DB44-BF5D-22B51734BD74}" type="presParOf" srcId="{210B42F6-B668-F84F-8B8C-658B2BB48925}" destId="{E12A68BD-7175-7148-8EBF-A5FC91E449A9}" srcOrd="1" destOrd="0" presId="urn:microsoft.com/office/officeart/2005/8/layout/cycle3"/>
    <dgm:cxn modelId="{BC5BD764-43EF-7142-B5FB-95DF75C6B2D7}" type="presParOf" srcId="{210B42F6-B668-F84F-8B8C-658B2BB48925}" destId="{0FDA0B39-9128-154C-9FC4-70A6705CE589}" srcOrd="2" destOrd="0" presId="urn:microsoft.com/office/officeart/2005/8/layout/cycle3"/>
    <dgm:cxn modelId="{0D5B0BD9-A9CB-DB44-A283-2F6695069412}" type="presParOf" srcId="{210B42F6-B668-F84F-8B8C-658B2BB48925}" destId="{387FA33E-072D-FB43-97EC-6B6CDCB6A4A3}" srcOrd="3" destOrd="0" presId="urn:microsoft.com/office/officeart/2005/8/layout/cycle3"/>
    <dgm:cxn modelId="{6061F26C-675A-D945-BD68-36D66239981A}" type="presParOf" srcId="{210B42F6-B668-F84F-8B8C-658B2BB48925}" destId="{050E29D9-0F97-8448-A4DC-F00BFF71F88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F60FC-3553-0944-A214-DF563769E5F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CBED9BB-A2B6-1F40-BCE9-A359C3389DFE}">
      <dgm:prSet phldrT="[Texto]" phldr="0"/>
      <dgm:spPr/>
      <dgm:t>
        <a:bodyPr/>
        <a:lstStyle/>
        <a:p>
          <a:r>
            <a:rPr lang="es-US">
              <a:latin typeface="Dreaming Outloud Pro" panose="03050502040302030504" pitchFamily="66" charset="0"/>
              <a:cs typeface="Dreaming Outloud Pro" panose="03050502040302030504" pitchFamily="66" charset="0"/>
            </a:rPr>
            <a:t>Gobierno</a:t>
          </a:r>
          <a:endParaRPr lang="es-MX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F24B4D92-3016-7341-9CB9-1FD2BE72819D}" type="parTrans" cxnId="{E1446CC0-862F-1140-B4C4-E27DFF64EADE}">
      <dgm:prSet/>
      <dgm:spPr/>
      <dgm:t>
        <a:bodyPr/>
        <a:lstStyle/>
        <a:p>
          <a:endParaRPr lang="es-MX"/>
        </a:p>
      </dgm:t>
    </dgm:pt>
    <dgm:pt modelId="{45CDA031-4A80-E440-9979-874FFC1FC571}" type="sibTrans" cxnId="{E1446CC0-862F-1140-B4C4-E27DFF64EADE}">
      <dgm:prSet/>
      <dgm:spPr/>
      <dgm:t>
        <a:bodyPr/>
        <a:lstStyle/>
        <a:p>
          <a:endParaRPr lang="es-MX"/>
        </a:p>
      </dgm:t>
    </dgm:pt>
    <dgm:pt modelId="{FE210FBF-4322-E74E-A9A1-B259F2C7FF01}">
      <dgm:prSet phldrT="[Texto]" phldr="0"/>
      <dgm:spPr/>
      <dgm:t>
        <a:bodyPr/>
        <a:lstStyle/>
        <a:p>
          <a:r>
            <a:rPr lang="es-US">
              <a:latin typeface="Dreaming Outloud Pro" panose="03050502040302030504" pitchFamily="66" charset="0"/>
              <a:cs typeface="Dreaming Outloud Pro" panose="03050502040302030504" pitchFamily="66" charset="0"/>
            </a:rPr>
            <a:t>Directivos</a:t>
          </a:r>
          <a:endParaRPr lang="es-MX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2EE67B9C-CF22-7745-8841-5C2ED452C735}" type="parTrans" cxnId="{6D962767-51E8-1840-9246-5EB95D046A1D}">
      <dgm:prSet/>
      <dgm:spPr/>
      <dgm:t>
        <a:bodyPr/>
        <a:lstStyle/>
        <a:p>
          <a:endParaRPr lang="es-MX"/>
        </a:p>
      </dgm:t>
    </dgm:pt>
    <dgm:pt modelId="{E58E5704-39F0-2748-8D73-EFA6E47C6D30}" type="sibTrans" cxnId="{6D962767-51E8-1840-9246-5EB95D046A1D}">
      <dgm:prSet/>
      <dgm:spPr/>
      <dgm:t>
        <a:bodyPr/>
        <a:lstStyle/>
        <a:p>
          <a:endParaRPr lang="es-MX"/>
        </a:p>
      </dgm:t>
    </dgm:pt>
    <dgm:pt modelId="{5EA3ED66-9B98-3943-BD84-6852E7A50F84}">
      <dgm:prSet phldrT="[Texto]" phldr="0"/>
      <dgm:spPr/>
      <dgm:t>
        <a:bodyPr/>
        <a:lstStyle/>
        <a:p>
          <a:r>
            <a:rPr lang="es-US">
              <a:latin typeface="Dreaming Outloud Pro" panose="03050502040302030504" pitchFamily="66" charset="0"/>
              <a:cs typeface="Dreaming Outloud Pro" panose="03050502040302030504" pitchFamily="66" charset="0"/>
            </a:rPr>
            <a:t>Educadoras</a:t>
          </a:r>
          <a:endParaRPr lang="es-MX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F7263D6D-0894-1B41-ABD0-83BE87BF648F}" type="parTrans" cxnId="{8C241939-4384-0C4A-B5AC-123EF0AA985B}">
      <dgm:prSet/>
      <dgm:spPr/>
      <dgm:t>
        <a:bodyPr/>
        <a:lstStyle/>
        <a:p>
          <a:endParaRPr lang="es-MX"/>
        </a:p>
      </dgm:t>
    </dgm:pt>
    <dgm:pt modelId="{D4396165-AE6D-1A42-88DD-DFCCA0D0281C}" type="sibTrans" cxnId="{8C241939-4384-0C4A-B5AC-123EF0AA985B}">
      <dgm:prSet/>
      <dgm:spPr/>
      <dgm:t>
        <a:bodyPr/>
        <a:lstStyle/>
        <a:p>
          <a:endParaRPr lang="es-MX"/>
        </a:p>
      </dgm:t>
    </dgm:pt>
    <dgm:pt modelId="{61CBCCA2-402A-644B-8991-066939DE698E}">
      <dgm:prSet phldrT="[Texto]" phldr="0"/>
      <dgm:spPr/>
      <dgm:t>
        <a:bodyPr/>
        <a:lstStyle/>
        <a:p>
          <a:r>
            <a:rPr lang="es-US">
              <a:latin typeface="Dreaming Outloud Pro" panose="03050502040302030504" pitchFamily="66" charset="0"/>
              <a:cs typeface="Dreaming Outloud Pro" panose="03050502040302030504" pitchFamily="66" charset="0"/>
            </a:rPr>
            <a:t>Padres de familia</a:t>
          </a:r>
          <a:endParaRPr lang="es-MX">
            <a:latin typeface="Dreaming Outloud Pro" panose="03050502040302030504" pitchFamily="66" charset="0"/>
            <a:cs typeface="Dreaming Outloud Pro" panose="03050502040302030504" pitchFamily="66" charset="0"/>
          </a:endParaRPr>
        </a:p>
      </dgm:t>
    </dgm:pt>
    <dgm:pt modelId="{39D09E14-C23A-F046-B2B7-3547D724822D}" type="parTrans" cxnId="{9569DBB0-F1B7-BA43-9144-77F54043B5E7}">
      <dgm:prSet/>
      <dgm:spPr/>
      <dgm:t>
        <a:bodyPr/>
        <a:lstStyle/>
        <a:p>
          <a:endParaRPr lang="es-MX"/>
        </a:p>
      </dgm:t>
    </dgm:pt>
    <dgm:pt modelId="{6BF7E69D-BAE2-C34B-A035-8DBF9D7B4108}" type="sibTrans" cxnId="{9569DBB0-F1B7-BA43-9144-77F54043B5E7}">
      <dgm:prSet/>
      <dgm:spPr/>
      <dgm:t>
        <a:bodyPr/>
        <a:lstStyle/>
        <a:p>
          <a:endParaRPr lang="es-MX"/>
        </a:p>
      </dgm:t>
    </dgm:pt>
    <dgm:pt modelId="{2953FC5B-A627-9948-A761-1A0C092F410C}" type="pres">
      <dgm:prSet presAssocID="{869F60FC-3553-0944-A214-DF563769E5FF}" presName="compositeShape" presStyleCnt="0">
        <dgm:presLayoutVars>
          <dgm:dir/>
          <dgm:resizeHandles/>
        </dgm:presLayoutVars>
      </dgm:prSet>
      <dgm:spPr/>
    </dgm:pt>
    <dgm:pt modelId="{670B853D-C86B-0D41-A5E1-E395D555C693}" type="pres">
      <dgm:prSet presAssocID="{869F60FC-3553-0944-A214-DF563769E5FF}" presName="pyramid" presStyleLbl="node1" presStyleIdx="0" presStyleCnt="1"/>
      <dgm:spPr/>
    </dgm:pt>
    <dgm:pt modelId="{853E0B25-925A-F84D-AB12-655DCAB39247}" type="pres">
      <dgm:prSet presAssocID="{869F60FC-3553-0944-A214-DF563769E5FF}" presName="theList" presStyleCnt="0"/>
      <dgm:spPr/>
    </dgm:pt>
    <dgm:pt modelId="{CE361874-BA72-7449-AB65-CBF6D927A284}" type="pres">
      <dgm:prSet presAssocID="{DCBED9BB-A2B6-1F40-BCE9-A359C3389DFE}" presName="aNode" presStyleLbl="fgAcc1" presStyleIdx="0" presStyleCnt="4">
        <dgm:presLayoutVars>
          <dgm:bulletEnabled val="1"/>
        </dgm:presLayoutVars>
      </dgm:prSet>
      <dgm:spPr/>
    </dgm:pt>
    <dgm:pt modelId="{10D1362D-8C56-884D-91B1-A429115EDFA2}" type="pres">
      <dgm:prSet presAssocID="{DCBED9BB-A2B6-1F40-BCE9-A359C3389DFE}" presName="aSpace" presStyleCnt="0"/>
      <dgm:spPr/>
    </dgm:pt>
    <dgm:pt modelId="{74C7A1CA-393B-0046-8505-AC4EA680D646}" type="pres">
      <dgm:prSet presAssocID="{FE210FBF-4322-E74E-A9A1-B259F2C7FF01}" presName="aNode" presStyleLbl="fgAcc1" presStyleIdx="1" presStyleCnt="4">
        <dgm:presLayoutVars>
          <dgm:bulletEnabled val="1"/>
        </dgm:presLayoutVars>
      </dgm:prSet>
      <dgm:spPr/>
    </dgm:pt>
    <dgm:pt modelId="{4025B475-911E-F54C-AE6F-A43ABF62F84D}" type="pres">
      <dgm:prSet presAssocID="{FE210FBF-4322-E74E-A9A1-B259F2C7FF01}" presName="aSpace" presStyleCnt="0"/>
      <dgm:spPr/>
    </dgm:pt>
    <dgm:pt modelId="{E248AE5B-4D5D-C34D-8822-6E3A8C0522A7}" type="pres">
      <dgm:prSet presAssocID="{5EA3ED66-9B98-3943-BD84-6852E7A50F84}" presName="aNode" presStyleLbl="fgAcc1" presStyleIdx="2" presStyleCnt="4">
        <dgm:presLayoutVars>
          <dgm:bulletEnabled val="1"/>
        </dgm:presLayoutVars>
      </dgm:prSet>
      <dgm:spPr/>
    </dgm:pt>
    <dgm:pt modelId="{5330C402-446B-8745-8B8E-7417A9768805}" type="pres">
      <dgm:prSet presAssocID="{5EA3ED66-9B98-3943-BD84-6852E7A50F84}" presName="aSpace" presStyleCnt="0"/>
      <dgm:spPr/>
    </dgm:pt>
    <dgm:pt modelId="{B92F85A6-FB74-444C-AA07-54C3E7F74C1F}" type="pres">
      <dgm:prSet presAssocID="{61CBCCA2-402A-644B-8991-066939DE698E}" presName="aNode" presStyleLbl="fgAcc1" presStyleIdx="3" presStyleCnt="4">
        <dgm:presLayoutVars>
          <dgm:bulletEnabled val="1"/>
        </dgm:presLayoutVars>
      </dgm:prSet>
      <dgm:spPr/>
    </dgm:pt>
    <dgm:pt modelId="{A155AA99-92B4-BD46-BED4-E50B7B07ABF9}" type="pres">
      <dgm:prSet presAssocID="{61CBCCA2-402A-644B-8991-066939DE698E}" presName="aSpace" presStyleCnt="0"/>
      <dgm:spPr/>
    </dgm:pt>
  </dgm:ptLst>
  <dgm:cxnLst>
    <dgm:cxn modelId="{3E6C1A00-9428-8941-A30B-EF78FDC89D2D}" type="presOf" srcId="{869F60FC-3553-0944-A214-DF563769E5FF}" destId="{2953FC5B-A627-9948-A761-1A0C092F410C}" srcOrd="0" destOrd="0" presId="urn:microsoft.com/office/officeart/2005/8/layout/pyramid2"/>
    <dgm:cxn modelId="{CE534B13-4A14-F94A-AAD4-338295D93605}" type="presOf" srcId="{FE210FBF-4322-E74E-A9A1-B259F2C7FF01}" destId="{74C7A1CA-393B-0046-8505-AC4EA680D646}" srcOrd="0" destOrd="0" presId="urn:microsoft.com/office/officeart/2005/8/layout/pyramid2"/>
    <dgm:cxn modelId="{8C241939-4384-0C4A-B5AC-123EF0AA985B}" srcId="{869F60FC-3553-0944-A214-DF563769E5FF}" destId="{5EA3ED66-9B98-3943-BD84-6852E7A50F84}" srcOrd="2" destOrd="0" parTransId="{F7263D6D-0894-1B41-ABD0-83BE87BF648F}" sibTransId="{D4396165-AE6D-1A42-88DD-DFCCA0D0281C}"/>
    <dgm:cxn modelId="{6D962767-51E8-1840-9246-5EB95D046A1D}" srcId="{869F60FC-3553-0944-A214-DF563769E5FF}" destId="{FE210FBF-4322-E74E-A9A1-B259F2C7FF01}" srcOrd="1" destOrd="0" parTransId="{2EE67B9C-CF22-7745-8841-5C2ED452C735}" sibTransId="{E58E5704-39F0-2748-8D73-EFA6E47C6D30}"/>
    <dgm:cxn modelId="{E23AF26F-0078-1D4D-B11F-3A32B52880AF}" type="presOf" srcId="{61CBCCA2-402A-644B-8991-066939DE698E}" destId="{B92F85A6-FB74-444C-AA07-54C3E7F74C1F}" srcOrd="0" destOrd="0" presId="urn:microsoft.com/office/officeart/2005/8/layout/pyramid2"/>
    <dgm:cxn modelId="{F0CC898E-E4A7-7741-AFCC-B6B93590DEC2}" type="presOf" srcId="{5EA3ED66-9B98-3943-BD84-6852E7A50F84}" destId="{E248AE5B-4D5D-C34D-8822-6E3A8C0522A7}" srcOrd="0" destOrd="0" presId="urn:microsoft.com/office/officeart/2005/8/layout/pyramid2"/>
    <dgm:cxn modelId="{B4D78996-FCAE-FA4C-B8C1-902C3F798823}" type="presOf" srcId="{DCBED9BB-A2B6-1F40-BCE9-A359C3389DFE}" destId="{CE361874-BA72-7449-AB65-CBF6D927A284}" srcOrd="0" destOrd="0" presId="urn:microsoft.com/office/officeart/2005/8/layout/pyramid2"/>
    <dgm:cxn modelId="{9569DBB0-F1B7-BA43-9144-77F54043B5E7}" srcId="{869F60FC-3553-0944-A214-DF563769E5FF}" destId="{61CBCCA2-402A-644B-8991-066939DE698E}" srcOrd="3" destOrd="0" parTransId="{39D09E14-C23A-F046-B2B7-3547D724822D}" sibTransId="{6BF7E69D-BAE2-C34B-A035-8DBF9D7B4108}"/>
    <dgm:cxn modelId="{E1446CC0-862F-1140-B4C4-E27DFF64EADE}" srcId="{869F60FC-3553-0944-A214-DF563769E5FF}" destId="{DCBED9BB-A2B6-1F40-BCE9-A359C3389DFE}" srcOrd="0" destOrd="0" parTransId="{F24B4D92-3016-7341-9CB9-1FD2BE72819D}" sibTransId="{45CDA031-4A80-E440-9979-874FFC1FC571}"/>
    <dgm:cxn modelId="{4DAFD859-10F4-B44C-9E53-562ACA12C863}" type="presParOf" srcId="{2953FC5B-A627-9948-A761-1A0C092F410C}" destId="{670B853D-C86B-0D41-A5E1-E395D555C693}" srcOrd="0" destOrd="0" presId="urn:microsoft.com/office/officeart/2005/8/layout/pyramid2"/>
    <dgm:cxn modelId="{39CB3CA2-3483-1F43-A29F-6AC29842B7C1}" type="presParOf" srcId="{2953FC5B-A627-9948-A761-1A0C092F410C}" destId="{853E0B25-925A-F84D-AB12-655DCAB39247}" srcOrd="1" destOrd="0" presId="urn:microsoft.com/office/officeart/2005/8/layout/pyramid2"/>
    <dgm:cxn modelId="{795EA7E2-C14C-DE46-89FE-077FE03BEF00}" type="presParOf" srcId="{853E0B25-925A-F84D-AB12-655DCAB39247}" destId="{CE361874-BA72-7449-AB65-CBF6D927A284}" srcOrd="0" destOrd="0" presId="urn:microsoft.com/office/officeart/2005/8/layout/pyramid2"/>
    <dgm:cxn modelId="{1DF582E6-1003-554A-B691-498866E58610}" type="presParOf" srcId="{853E0B25-925A-F84D-AB12-655DCAB39247}" destId="{10D1362D-8C56-884D-91B1-A429115EDFA2}" srcOrd="1" destOrd="0" presId="urn:microsoft.com/office/officeart/2005/8/layout/pyramid2"/>
    <dgm:cxn modelId="{86E85832-9599-EC4A-8049-21B55B2D2036}" type="presParOf" srcId="{853E0B25-925A-F84D-AB12-655DCAB39247}" destId="{74C7A1CA-393B-0046-8505-AC4EA680D646}" srcOrd="2" destOrd="0" presId="urn:microsoft.com/office/officeart/2005/8/layout/pyramid2"/>
    <dgm:cxn modelId="{534838F6-C1B0-9C40-A4EF-819927FA1F0D}" type="presParOf" srcId="{853E0B25-925A-F84D-AB12-655DCAB39247}" destId="{4025B475-911E-F54C-AE6F-A43ABF62F84D}" srcOrd="3" destOrd="0" presId="urn:microsoft.com/office/officeart/2005/8/layout/pyramid2"/>
    <dgm:cxn modelId="{2FE40565-68A9-964A-8F2D-AD835860F7FD}" type="presParOf" srcId="{853E0B25-925A-F84D-AB12-655DCAB39247}" destId="{E248AE5B-4D5D-C34D-8822-6E3A8C0522A7}" srcOrd="4" destOrd="0" presId="urn:microsoft.com/office/officeart/2005/8/layout/pyramid2"/>
    <dgm:cxn modelId="{7C942B15-307E-064F-B0EC-6B59639C35C4}" type="presParOf" srcId="{853E0B25-925A-F84D-AB12-655DCAB39247}" destId="{5330C402-446B-8745-8B8E-7417A9768805}" srcOrd="5" destOrd="0" presId="urn:microsoft.com/office/officeart/2005/8/layout/pyramid2"/>
    <dgm:cxn modelId="{BD12E77A-078D-0C4B-B5AE-2990BD7C340F}" type="presParOf" srcId="{853E0B25-925A-F84D-AB12-655DCAB39247}" destId="{B92F85A6-FB74-444C-AA07-54C3E7F74C1F}" srcOrd="6" destOrd="0" presId="urn:microsoft.com/office/officeart/2005/8/layout/pyramid2"/>
    <dgm:cxn modelId="{99524369-82E9-0F4D-B959-6CAE06AD1020}" type="presParOf" srcId="{853E0B25-925A-F84D-AB12-655DCAB39247}" destId="{A155AA99-92B4-BD46-BED4-E50B7B07ABF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A68BD-7175-7148-8EBF-A5FC91E449A9}">
      <dsp:nvSpPr>
        <dsp:cNvPr id="0" name=""/>
        <dsp:cNvSpPr/>
      </dsp:nvSpPr>
      <dsp:spPr>
        <a:xfrm>
          <a:off x="712964" y="-33885"/>
          <a:ext cx="2757423" cy="2757423"/>
        </a:xfrm>
        <a:prstGeom prst="circularArrow">
          <a:avLst>
            <a:gd name="adj1" fmla="val 4668"/>
            <a:gd name="adj2" fmla="val 272909"/>
            <a:gd name="adj3" fmla="val 13170244"/>
            <a:gd name="adj4" fmla="val 17804340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F3DD-ED8C-4147-85AC-34FA01161A60}">
      <dsp:nvSpPr>
        <dsp:cNvPr id="0" name=""/>
        <dsp:cNvSpPr/>
      </dsp:nvSpPr>
      <dsp:spPr>
        <a:xfrm>
          <a:off x="1255210" y="1044"/>
          <a:ext cx="1672932" cy="83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600" kern="1200">
              <a:latin typeface="Dreaming Outloud Pro" panose="03050502040302030504" pitchFamily="66" charset="0"/>
              <a:cs typeface="Dreaming Outloud Pro" panose="03050502040302030504" pitchFamily="66" charset="0"/>
            </a:rPr>
            <a:t>¿Cómo se consiguen?</a:t>
          </a:r>
          <a:endParaRPr lang="es-MX" sz="1600" kern="120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1296043" y="41877"/>
        <a:ext cx="1591266" cy="754800"/>
      </dsp:txXfrm>
    </dsp:sp>
    <dsp:sp modelId="{0FDA0B39-9128-154C-9FC4-70A6705CE589}">
      <dsp:nvSpPr>
        <dsp:cNvPr id="0" name=""/>
        <dsp:cNvSpPr/>
      </dsp:nvSpPr>
      <dsp:spPr>
        <a:xfrm>
          <a:off x="2245308" y="991142"/>
          <a:ext cx="1672932" cy="83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600" kern="1200">
              <a:latin typeface="Dreaming Outloud Pro" panose="03050502040302030504" pitchFamily="66" charset="0"/>
              <a:cs typeface="Dreaming Outloud Pro" panose="03050502040302030504" pitchFamily="66" charset="0"/>
            </a:rPr>
            <a:t>Aportaciones gubernamentales</a:t>
          </a:r>
          <a:endParaRPr lang="es-MX" sz="1600" kern="120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2286141" y="1031975"/>
        <a:ext cx="1591266" cy="754800"/>
      </dsp:txXfrm>
    </dsp:sp>
    <dsp:sp modelId="{387FA33E-072D-FB43-97EC-6B6CDCB6A4A3}">
      <dsp:nvSpPr>
        <dsp:cNvPr id="0" name=""/>
        <dsp:cNvSpPr/>
      </dsp:nvSpPr>
      <dsp:spPr>
        <a:xfrm>
          <a:off x="1255210" y="1981241"/>
          <a:ext cx="1672932" cy="83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600" kern="1200">
              <a:latin typeface="Dreaming Outloud Pro" panose="03050502040302030504" pitchFamily="66" charset="0"/>
              <a:cs typeface="Dreaming Outloud Pro" panose="03050502040302030504" pitchFamily="66" charset="0"/>
            </a:rPr>
            <a:t>Kermes</a:t>
          </a:r>
          <a:endParaRPr lang="es-MX" sz="1600" kern="120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1296043" y="2022074"/>
        <a:ext cx="1591266" cy="754800"/>
      </dsp:txXfrm>
    </dsp:sp>
    <dsp:sp modelId="{050E29D9-0F97-8448-A4DC-F00BFF71F88E}">
      <dsp:nvSpPr>
        <dsp:cNvPr id="0" name=""/>
        <dsp:cNvSpPr/>
      </dsp:nvSpPr>
      <dsp:spPr>
        <a:xfrm>
          <a:off x="265111" y="991142"/>
          <a:ext cx="1672932" cy="83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6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Cuotas voluntarias</a:t>
          </a:r>
          <a:endParaRPr lang="es-MX" sz="1600" kern="1200" dirty="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305944" y="1031975"/>
        <a:ext cx="1591266" cy="7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B853D-C86B-0D41-A5E1-E395D555C693}">
      <dsp:nvSpPr>
        <dsp:cNvPr id="0" name=""/>
        <dsp:cNvSpPr/>
      </dsp:nvSpPr>
      <dsp:spPr>
        <a:xfrm>
          <a:off x="0" y="0"/>
          <a:ext cx="2743973" cy="349100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61874-BA72-7449-AB65-CBF6D927A284}">
      <dsp:nvSpPr>
        <dsp:cNvPr id="0" name=""/>
        <dsp:cNvSpPr/>
      </dsp:nvSpPr>
      <dsp:spPr>
        <a:xfrm>
          <a:off x="1371986" y="349441"/>
          <a:ext cx="1783582" cy="620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700" kern="1200">
              <a:latin typeface="Dreaming Outloud Pro" panose="03050502040302030504" pitchFamily="66" charset="0"/>
              <a:cs typeface="Dreaming Outloud Pro" panose="03050502040302030504" pitchFamily="66" charset="0"/>
            </a:rPr>
            <a:t>Gobierno</a:t>
          </a:r>
          <a:endParaRPr lang="es-MX" sz="1700" kern="120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1402275" y="379730"/>
        <a:ext cx="1723004" cy="559893"/>
      </dsp:txXfrm>
    </dsp:sp>
    <dsp:sp modelId="{74C7A1CA-393B-0046-8505-AC4EA680D646}">
      <dsp:nvSpPr>
        <dsp:cNvPr id="0" name=""/>
        <dsp:cNvSpPr/>
      </dsp:nvSpPr>
      <dsp:spPr>
        <a:xfrm>
          <a:off x="1371986" y="1047472"/>
          <a:ext cx="1783582" cy="620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700" kern="1200">
              <a:latin typeface="Dreaming Outloud Pro" panose="03050502040302030504" pitchFamily="66" charset="0"/>
              <a:cs typeface="Dreaming Outloud Pro" panose="03050502040302030504" pitchFamily="66" charset="0"/>
            </a:rPr>
            <a:t>Directivos</a:t>
          </a:r>
          <a:endParaRPr lang="es-MX" sz="1700" kern="120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1402275" y="1077761"/>
        <a:ext cx="1723004" cy="559893"/>
      </dsp:txXfrm>
    </dsp:sp>
    <dsp:sp modelId="{E248AE5B-4D5D-C34D-8822-6E3A8C0522A7}">
      <dsp:nvSpPr>
        <dsp:cNvPr id="0" name=""/>
        <dsp:cNvSpPr/>
      </dsp:nvSpPr>
      <dsp:spPr>
        <a:xfrm>
          <a:off x="1371986" y="1745503"/>
          <a:ext cx="1783582" cy="620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700" kern="1200">
              <a:latin typeface="Dreaming Outloud Pro" panose="03050502040302030504" pitchFamily="66" charset="0"/>
              <a:cs typeface="Dreaming Outloud Pro" panose="03050502040302030504" pitchFamily="66" charset="0"/>
            </a:rPr>
            <a:t>Educadoras</a:t>
          </a:r>
          <a:endParaRPr lang="es-MX" sz="1700" kern="120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1402275" y="1775792"/>
        <a:ext cx="1723004" cy="559893"/>
      </dsp:txXfrm>
    </dsp:sp>
    <dsp:sp modelId="{B92F85A6-FB74-444C-AA07-54C3E7F74C1F}">
      <dsp:nvSpPr>
        <dsp:cNvPr id="0" name=""/>
        <dsp:cNvSpPr/>
      </dsp:nvSpPr>
      <dsp:spPr>
        <a:xfrm>
          <a:off x="1371986" y="2443533"/>
          <a:ext cx="1783582" cy="620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700" kern="1200">
              <a:latin typeface="Dreaming Outloud Pro" panose="03050502040302030504" pitchFamily="66" charset="0"/>
              <a:cs typeface="Dreaming Outloud Pro" panose="03050502040302030504" pitchFamily="66" charset="0"/>
            </a:rPr>
            <a:t>Padres de familia</a:t>
          </a:r>
          <a:endParaRPr lang="es-MX" sz="1700" kern="1200">
            <a:latin typeface="Dreaming Outloud Pro" panose="03050502040302030504" pitchFamily="66" charset="0"/>
            <a:cs typeface="Dreaming Outloud Pro" panose="03050502040302030504" pitchFamily="66" charset="0"/>
          </a:endParaRPr>
        </a:p>
      </dsp:txBody>
      <dsp:txXfrm>
        <a:off x="1402275" y="2473822"/>
        <a:ext cx="1723004" cy="559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e81f707b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e81f707b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93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e81f707b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e81f707b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0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22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85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369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10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31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88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007275"/>
            <a:ext cx="7704000" cy="15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21200"/>
            <a:ext cx="2258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7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73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3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p32"/>
          <p:cNvCxnSpPr/>
          <p:nvPr/>
        </p:nvCxnSpPr>
        <p:spPr>
          <a:xfrm>
            <a:off x="621500" y="2264575"/>
            <a:ext cx="0" cy="262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32"/>
          <p:cNvCxnSpPr/>
          <p:nvPr/>
        </p:nvCxnSpPr>
        <p:spPr>
          <a:xfrm>
            <a:off x="628650" y="514350"/>
            <a:ext cx="792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07F0FE22-7FF1-B238-F998-C1A915DE7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71" y="514350"/>
            <a:ext cx="9023229" cy="4989091"/>
          </a:xfrm>
        </p:spPr>
        <p:txBody>
          <a:bodyPr/>
          <a:lstStyle/>
          <a:p>
            <a:pPr algn="ctr"/>
            <a:r>
              <a:rPr lang="es-MX" sz="1600" b="1" dirty="0">
                <a:latin typeface="Poor Richard" panose="02080502050505020702" pitchFamily="18" charset="0"/>
              </a:rPr>
              <a:t>ESCUELA NORMAL DE EDUCACIÓN PREESCOLAR</a:t>
            </a:r>
            <a:br>
              <a:rPr lang="es-MX" sz="1600" b="1" dirty="0">
                <a:latin typeface="Poor Richard" panose="02080502050505020702" pitchFamily="18" charset="0"/>
              </a:rPr>
            </a:br>
            <a:r>
              <a:rPr lang="es-MX" sz="1600" b="1" dirty="0">
                <a:latin typeface="Poor Richard" panose="02080502050505020702" pitchFamily="18" charset="0"/>
              </a:rPr>
              <a:t>CICLO ESCOLAR 2021-2022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b="1" dirty="0">
                <a:latin typeface="Poor Richard" panose="02080502050505020702" pitchFamily="18" charset="0"/>
              </a:rPr>
              <a:t>CURSO: </a:t>
            </a:r>
            <a:r>
              <a:rPr lang="es-MX" sz="1600" dirty="0">
                <a:latin typeface="Poor Richard" panose="02080502050505020702" pitchFamily="18" charset="0"/>
              </a:rPr>
              <a:t>Observación Y Análisis De Prácticas Y Contextos Escolares 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i="1" dirty="0">
                <a:latin typeface="Poor Richard" panose="02080502050505020702" pitchFamily="18" charset="0"/>
              </a:rPr>
              <a:t>DOCENTE: </a:t>
            </a:r>
            <a:r>
              <a:rPr lang="es-MX" sz="1600" dirty="0">
                <a:latin typeface="Poor Richard" panose="02080502050505020702" pitchFamily="18" charset="0"/>
              </a:rPr>
              <a:t>Eduarda Maldonado Martínez  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b="1" dirty="0">
                <a:latin typeface="Poor Richard" panose="02080502050505020702" pitchFamily="18" charset="0"/>
              </a:rPr>
              <a:t>EVIDENCIA </a:t>
            </a:r>
            <a:r>
              <a:rPr lang="es-MX" sz="1600" b="1" dirty="0" err="1">
                <a:latin typeface="Poor Richard" panose="02080502050505020702" pitchFamily="18" charset="0"/>
              </a:rPr>
              <a:t>GlOBAL</a:t>
            </a:r>
            <a:r>
              <a:rPr lang="es-MX" sz="1600" dirty="0">
                <a:latin typeface="Poor Richard" panose="02080502050505020702" pitchFamily="18" charset="0"/>
              </a:rPr>
              <a:t>: Interacciones Pedagógicas Y Didácticas: Enseñanza Y Aprendizaje En El Aula.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b="1" dirty="0">
                <a:latin typeface="Poor Richard" panose="02080502050505020702" pitchFamily="18" charset="0"/>
              </a:rPr>
              <a:t>PRESENTADO POR: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dirty="0">
                <a:latin typeface="Poor Richard" panose="02080502050505020702" pitchFamily="18" charset="0"/>
              </a:rPr>
              <a:t>María Fernanda Bazaldua Sánchez 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dirty="0">
                <a:latin typeface="Poor Richard" panose="02080502050505020702" pitchFamily="18" charset="0"/>
              </a:rPr>
              <a:t>Dania Alejandra Cepeda Rocamontes 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dirty="0">
                <a:latin typeface="Poor Richard" panose="02080502050505020702" pitchFamily="18" charset="0"/>
              </a:rPr>
              <a:t>Liliana Aracely Orozco Esquivel 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dirty="0">
                <a:latin typeface="Poor Richard" panose="02080502050505020702" pitchFamily="18" charset="0"/>
              </a:rPr>
              <a:t>Lorena Alejandra Gonzalez Lomas 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dirty="0">
                <a:latin typeface="Poor Richard" panose="02080502050505020702" pitchFamily="18" charset="0"/>
              </a:rPr>
              <a:t>Claudia Herrera Ibarra 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dirty="0">
                <a:latin typeface="Poor Richard" panose="02080502050505020702" pitchFamily="18" charset="0"/>
              </a:rPr>
              <a:t>Valeria Akane Nakasima Muñoz </a:t>
            </a: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dirty="0">
                <a:latin typeface="Poor Richard" panose="02080502050505020702" pitchFamily="18" charset="0"/>
              </a:rPr>
              <a:t>Layla Patricia Rangel Rodríguez</a:t>
            </a:r>
            <a:br>
              <a:rPr lang="es-MX" sz="1600" dirty="0">
                <a:latin typeface="Poor Richard" panose="02080502050505020702" pitchFamily="18" charset="0"/>
              </a:rPr>
            </a:br>
            <a:br>
              <a:rPr lang="es-MX" sz="1600" dirty="0">
                <a:latin typeface="Poor Richard" panose="02080502050505020702" pitchFamily="18" charset="0"/>
              </a:rPr>
            </a:br>
            <a:r>
              <a:rPr lang="es-MX" sz="1600" b="1" dirty="0">
                <a:latin typeface="Poor Richard" panose="02080502050505020702" pitchFamily="18" charset="0"/>
              </a:rPr>
              <a:t>COMPETENCIA PROFESIONAL: </a:t>
            </a:r>
            <a:br>
              <a:rPr lang="es-MX" sz="1600" dirty="0">
                <a:latin typeface="Poor Richard" panose="02080502050505020702" pitchFamily="18" charset="0"/>
              </a:rPr>
            </a:br>
            <a:br>
              <a:rPr lang="es-MX" sz="1600" dirty="0">
                <a:latin typeface="Poor Richard" panose="02080502050505020702" pitchFamily="18" charset="0"/>
              </a:rPr>
            </a:br>
            <a:br>
              <a:rPr lang="es-MX" sz="1600" dirty="0">
                <a:latin typeface="Poor Richard" panose="02080502050505020702" pitchFamily="18" charset="0"/>
              </a:rPr>
            </a:br>
            <a:br>
              <a:rPr lang="es-MX" sz="1600" dirty="0">
                <a:latin typeface="Poor Richard" panose="02080502050505020702" pitchFamily="18" charset="0"/>
              </a:rPr>
            </a:br>
            <a:endParaRPr lang="es-MX" sz="1600" dirty="0">
              <a:latin typeface="Poor Richard" panose="02080502050505020702" pitchFamily="18" charset="0"/>
            </a:endParaRPr>
          </a:p>
        </p:txBody>
      </p:sp>
      <p:pic>
        <p:nvPicPr>
          <p:cNvPr id="26" name="Picture 2" descr="ESCUELA NORMAL DE EDUCACIÓN PREESCOLAR DE COAHUILA INVITA A EXAMEN DE  ADMISIÓN">
            <a:extLst>
              <a:ext uri="{FF2B5EF4-FFF2-40B4-BE49-F238E27FC236}">
                <a16:creationId xmlns:a16="http://schemas.microsoft.com/office/drawing/2014/main" id="{F754FCC6-1529-AAB1-EA0B-7D6F3ABC6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3" b="96667" l="17667" r="86667">
                        <a14:foregroundMark x1="25667" y1="34000" x2="25667" y2="34000"/>
                        <a14:foregroundMark x1="20000" y1="26333" x2="20000" y2="26333"/>
                        <a14:foregroundMark x1="19000" y1="15000" x2="19000" y2="15000"/>
                        <a14:foregroundMark x1="21000" y1="11667" x2="21000" y2="11667"/>
                        <a14:foregroundMark x1="17667" y1="9667" x2="17667" y2="9667"/>
                        <a14:foregroundMark x1="28667" y1="5667" x2="28667" y2="5667"/>
                        <a14:foregroundMark x1="39667" y1="9000" x2="39667" y2="9000"/>
                        <a14:foregroundMark x1="86667" y1="8333" x2="86667" y2="8333"/>
                        <a14:foregroundMark x1="84667" y1="16000" x2="84667" y2="16000"/>
                        <a14:foregroundMark x1="62000" y1="22667" x2="62000" y2="22667"/>
                        <a14:foregroundMark x1="63333" y1="35333" x2="63333" y2="35333"/>
                        <a14:foregroundMark x1="35333" y1="35333" x2="35333" y2="35333"/>
                        <a14:foregroundMark x1="54667" y1="94000" x2="54667" y2="94000"/>
                        <a14:foregroundMark x1="53000" y1="96667" x2="53000" y2="96667"/>
                        <a14:foregroundMark x1="42667" y1="2333" x2="42667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8" r="8788"/>
          <a:stretch/>
        </p:blipFill>
        <p:spPr bwMode="auto">
          <a:xfrm>
            <a:off x="949518" y="514349"/>
            <a:ext cx="737759" cy="9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81D5F61-4BDD-9F2C-69A9-DBE4013E8DFB}"/>
              </a:ext>
            </a:extLst>
          </p:cNvPr>
          <p:cNvSpPr txBox="1"/>
          <p:nvPr/>
        </p:nvSpPr>
        <p:spPr>
          <a:xfrm>
            <a:off x="1122230" y="4247144"/>
            <a:ext cx="7053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>
                <a:latin typeface="Poor Richard" panose="02080502050505020702" pitchFamily="18" charset="0"/>
              </a:rPr>
              <a:t>Integra recursos de la de la educación.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>
                <a:latin typeface="Poor Richard" panose="02080502050505020702" pitchFamily="18" charset="0"/>
              </a:rPr>
              <a:t>Actúa de manera ética ante la diversidad de situaciones que se presentan en la práctica profesional. </a:t>
            </a:r>
          </a:p>
        </p:txBody>
      </p:sp>
    </p:spTree>
    <p:extLst>
      <p:ext uri="{BB962C8B-B14F-4D97-AF65-F5344CB8AC3E}">
        <p14:creationId xmlns:p14="http://schemas.microsoft.com/office/powerpoint/2010/main" val="2283089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3"/>
          <p:cNvCxnSpPr>
            <a:cxnSpLocks/>
          </p:cNvCxnSpPr>
          <p:nvPr/>
        </p:nvCxnSpPr>
        <p:spPr>
          <a:xfrm>
            <a:off x="8619394" y="1112700"/>
            <a:ext cx="0" cy="334968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3"/>
          <p:cNvCxnSpPr/>
          <p:nvPr/>
        </p:nvCxnSpPr>
        <p:spPr>
          <a:xfrm>
            <a:off x="628650" y="514350"/>
            <a:ext cx="792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12104C4-4082-8533-F4B5-6763B086F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8092" y="1535906"/>
            <a:ext cx="3845180" cy="2259803"/>
          </a:xfrm>
        </p:spPr>
        <p:txBody>
          <a:bodyPr/>
          <a:lstStyle/>
          <a:p>
            <a:r>
              <a:rPr lang="es-MX" sz="2400" dirty="0">
                <a:latin typeface="Poor Richard" panose="02080502050505020702" pitchFamily="18" charset="0"/>
              </a:rPr>
              <a:t>Compartir conocimientos.</a:t>
            </a:r>
          </a:p>
          <a:p>
            <a:r>
              <a:rPr lang="es-MX" sz="2400" dirty="0">
                <a:latin typeface="Poor Richard" panose="02080502050505020702" pitchFamily="18" charset="0"/>
              </a:rPr>
              <a:t>Entrelazar aprendizajes.</a:t>
            </a:r>
          </a:p>
          <a:p>
            <a:r>
              <a:rPr lang="es-MX" sz="2400" dirty="0">
                <a:latin typeface="Poor Richard" panose="02080502050505020702" pitchFamily="18" charset="0"/>
              </a:rPr>
              <a:t>Actividades exitosas.</a:t>
            </a:r>
          </a:p>
          <a:p>
            <a:r>
              <a:rPr lang="es-MX" sz="2400" dirty="0">
                <a:latin typeface="Poor Richard" panose="02080502050505020702" pitchFamily="18" charset="0"/>
              </a:rPr>
              <a:t>Aprender y conocer.</a:t>
            </a:r>
          </a:p>
          <a:p>
            <a:r>
              <a:rPr lang="es-MX" sz="2400" dirty="0">
                <a:latin typeface="Poor Richard" panose="02080502050505020702" pitchFamily="18" charset="0"/>
              </a:rPr>
              <a:t>Favorecer a los alumnos. 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BE72B32-67D6-47F8-14A2-A1BFCB34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45" y="546349"/>
            <a:ext cx="6738900" cy="785737"/>
          </a:xfrm>
          <a:ln w="57150">
            <a:solidFill>
              <a:srgbClr val="D6AEE8"/>
            </a:solidFill>
          </a:ln>
        </p:spPr>
        <p:txBody>
          <a:bodyPr/>
          <a:lstStyle/>
          <a:p>
            <a:pPr algn="ctr"/>
            <a:r>
              <a:rPr lang="es-MX" sz="2400" dirty="0">
                <a:latin typeface="Rockwell Condensed" panose="02060603050405020104" pitchFamily="18" charset="0"/>
                <a:ea typeface="Times New Roman" panose="02020603050405020304" pitchFamily="18" charset="0"/>
              </a:rPr>
              <a:t>S</a:t>
            </a:r>
            <a:r>
              <a:rPr lang="es-MX" sz="2400" dirty="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  <a:t>e da la oportunidad de que los maestros (as) compartan sus prácticas con otros docentes. </a:t>
            </a:r>
            <a:b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MX" sz="2400" dirty="0">
                <a:effectLst/>
                <a:latin typeface="Rockwell Condensed" panose="02060603050405020104" pitchFamily="18" charset="0"/>
                <a:ea typeface="Calibri" panose="020F0502020204030204" pitchFamily="34" charset="0"/>
              </a:rPr>
              <a:t> </a:t>
            </a:r>
            <a:b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MX" sz="2000" dirty="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</a:br>
            <a:br>
              <a:rPr lang="es-MX" sz="2000" dirty="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</a:br>
            <a:endParaRPr lang="es-MX" sz="3200" dirty="0">
              <a:latin typeface="Rockwell Condensed" panose="020606030504050201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41732E2-9213-F3AB-F731-A88848AF8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46" y="1535906"/>
            <a:ext cx="2753321" cy="20716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24968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ESCUELA NORMAL DE EDUCACIÓN PREESCOLAR DE COAHUILA INVITA A EXAMEN DE  ADMISIÓN">
            <a:extLst>
              <a:ext uri="{FF2B5EF4-FFF2-40B4-BE49-F238E27FC236}">
                <a16:creationId xmlns:a16="http://schemas.microsoft.com/office/drawing/2014/main" id="{60336063-D40D-B455-727E-3A09BA7E6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3" b="96667" l="17667" r="86667">
                        <a14:foregroundMark x1="25667" y1="34000" x2="25667" y2="34000"/>
                        <a14:foregroundMark x1="20000" y1="26333" x2="20000" y2="26333"/>
                        <a14:foregroundMark x1="19000" y1="15000" x2="19000" y2="15000"/>
                        <a14:foregroundMark x1="21000" y1="11667" x2="21000" y2="11667"/>
                        <a14:foregroundMark x1="17667" y1="9667" x2="17667" y2="9667"/>
                        <a14:foregroundMark x1="28667" y1="5667" x2="28667" y2="5667"/>
                        <a14:foregroundMark x1="39667" y1="9000" x2="39667" y2="9000"/>
                        <a14:foregroundMark x1="86667" y1="8333" x2="86667" y2="8333"/>
                        <a14:foregroundMark x1="84667" y1="16000" x2="84667" y2="16000"/>
                        <a14:foregroundMark x1="62000" y1="22667" x2="62000" y2="22667"/>
                        <a14:foregroundMark x1="63333" y1="35333" x2="63333" y2="35333"/>
                        <a14:foregroundMark x1="35333" y1="35333" x2="35333" y2="35333"/>
                        <a14:foregroundMark x1="54667" y1="94000" x2="54667" y2="94000"/>
                        <a14:foregroundMark x1="53000" y1="96667" x2="53000" y2="96667"/>
                        <a14:foregroundMark x1="42667" y1="2333" x2="42667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8" r="8788"/>
          <a:stretch/>
        </p:blipFill>
        <p:spPr bwMode="auto">
          <a:xfrm>
            <a:off x="5877530" y="1493010"/>
            <a:ext cx="1854274" cy="23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Google Shape;142;p32"/>
          <p:cNvCxnSpPr/>
          <p:nvPr/>
        </p:nvCxnSpPr>
        <p:spPr>
          <a:xfrm>
            <a:off x="621500" y="2264575"/>
            <a:ext cx="0" cy="262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32"/>
          <p:cNvCxnSpPr/>
          <p:nvPr/>
        </p:nvCxnSpPr>
        <p:spPr>
          <a:xfrm>
            <a:off x="628650" y="514350"/>
            <a:ext cx="792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32"/>
          <p:cNvSpPr/>
          <p:nvPr/>
        </p:nvSpPr>
        <p:spPr>
          <a:xfrm>
            <a:off x="7281500" y="1781400"/>
            <a:ext cx="959400" cy="9594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32"/>
          <p:cNvGrpSpPr/>
          <p:nvPr/>
        </p:nvGrpSpPr>
        <p:grpSpPr>
          <a:xfrm>
            <a:off x="4700969" y="659146"/>
            <a:ext cx="4232175" cy="4163308"/>
            <a:chOff x="3327250" y="2855813"/>
            <a:chExt cx="1566975" cy="1516950"/>
          </a:xfrm>
        </p:grpSpPr>
        <p:sp>
          <p:nvSpPr>
            <p:cNvPr id="149" name="Google Shape;149;p32"/>
            <p:cNvSpPr/>
            <p:nvPr/>
          </p:nvSpPr>
          <p:spPr>
            <a:xfrm>
              <a:off x="3735875" y="2880838"/>
              <a:ext cx="494550" cy="130950"/>
            </a:xfrm>
            <a:custGeom>
              <a:avLst/>
              <a:gdLst/>
              <a:ahLst/>
              <a:cxnLst/>
              <a:rect l="l" t="t" r="r" b="b"/>
              <a:pathLst>
                <a:path w="19782" h="5238" fill="none" extrusionOk="0">
                  <a:moveTo>
                    <a:pt x="19782" y="1201"/>
                  </a:moveTo>
                  <a:cubicBezTo>
                    <a:pt x="12943" y="0"/>
                    <a:pt x="5838" y="1435"/>
                    <a:pt x="1" y="5237"/>
                  </a:cubicBezTo>
                </a:path>
              </a:pathLst>
            </a:custGeom>
            <a:noFill/>
            <a:ln w="11675" cap="rnd" cmpd="sng">
              <a:solidFill>
                <a:srgbClr val="4B4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2"/>
            <p:cNvSpPr/>
            <p:nvPr/>
          </p:nvSpPr>
          <p:spPr>
            <a:xfrm>
              <a:off x="3327250" y="2910863"/>
              <a:ext cx="1566975" cy="1461900"/>
            </a:xfrm>
            <a:custGeom>
              <a:avLst/>
              <a:gdLst/>
              <a:ahLst/>
              <a:cxnLst/>
              <a:rect l="l" t="t" r="r" b="b"/>
              <a:pathLst>
                <a:path w="62679" h="58476" fill="none" extrusionOk="0">
                  <a:moveTo>
                    <a:pt x="16346" y="4036"/>
                  </a:moveTo>
                  <a:cubicBezTo>
                    <a:pt x="13344" y="5971"/>
                    <a:pt x="10675" y="8540"/>
                    <a:pt x="8540" y="11709"/>
                  </a:cubicBezTo>
                  <a:cubicBezTo>
                    <a:pt x="1" y="24284"/>
                    <a:pt x="3336" y="41430"/>
                    <a:pt x="15912" y="49936"/>
                  </a:cubicBezTo>
                  <a:cubicBezTo>
                    <a:pt x="28521" y="58475"/>
                    <a:pt x="45633" y="55173"/>
                    <a:pt x="54173" y="42564"/>
                  </a:cubicBezTo>
                  <a:cubicBezTo>
                    <a:pt x="62679" y="29955"/>
                    <a:pt x="59376" y="12843"/>
                    <a:pt x="46801" y="4303"/>
                  </a:cubicBezTo>
                  <a:cubicBezTo>
                    <a:pt x="43465" y="2068"/>
                    <a:pt x="39829" y="634"/>
                    <a:pt x="36127" y="0"/>
                  </a:cubicBezTo>
                </a:path>
              </a:pathLst>
            </a:custGeom>
            <a:noFill/>
            <a:ln w="7500" cap="flat" cmpd="sng">
              <a:solidFill>
                <a:srgbClr val="4B4F5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2"/>
            <p:cNvSpPr/>
            <p:nvPr/>
          </p:nvSpPr>
          <p:spPr>
            <a:xfrm>
              <a:off x="3735875" y="2880838"/>
              <a:ext cx="494550" cy="130950"/>
            </a:xfrm>
            <a:custGeom>
              <a:avLst/>
              <a:gdLst/>
              <a:ahLst/>
              <a:cxnLst/>
              <a:rect l="l" t="t" r="r" b="b"/>
              <a:pathLst>
                <a:path w="19782" h="5238" fill="none" extrusionOk="0">
                  <a:moveTo>
                    <a:pt x="19782" y="1201"/>
                  </a:moveTo>
                  <a:cubicBezTo>
                    <a:pt x="12943" y="0"/>
                    <a:pt x="5838" y="1435"/>
                    <a:pt x="1" y="5237"/>
                  </a:cubicBezTo>
                </a:path>
              </a:pathLst>
            </a:custGeom>
            <a:noFill/>
            <a:ln w="19050" cap="rnd" cmpd="sng">
              <a:solidFill>
                <a:srgbClr val="4B4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2"/>
            <p:cNvSpPr/>
            <p:nvPr/>
          </p:nvSpPr>
          <p:spPr>
            <a:xfrm>
              <a:off x="3327250" y="2910863"/>
              <a:ext cx="1566975" cy="1461900"/>
            </a:xfrm>
            <a:custGeom>
              <a:avLst/>
              <a:gdLst/>
              <a:ahLst/>
              <a:cxnLst/>
              <a:rect l="l" t="t" r="r" b="b"/>
              <a:pathLst>
                <a:path w="62679" h="58476" fill="none" extrusionOk="0">
                  <a:moveTo>
                    <a:pt x="16346" y="4036"/>
                  </a:moveTo>
                  <a:cubicBezTo>
                    <a:pt x="13344" y="5971"/>
                    <a:pt x="10675" y="8540"/>
                    <a:pt x="8540" y="11709"/>
                  </a:cubicBezTo>
                  <a:cubicBezTo>
                    <a:pt x="1" y="24284"/>
                    <a:pt x="3336" y="41430"/>
                    <a:pt x="15912" y="49936"/>
                  </a:cubicBezTo>
                  <a:cubicBezTo>
                    <a:pt x="28521" y="58475"/>
                    <a:pt x="45633" y="55173"/>
                    <a:pt x="54173" y="42564"/>
                  </a:cubicBezTo>
                  <a:cubicBezTo>
                    <a:pt x="62679" y="29955"/>
                    <a:pt x="59376" y="12843"/>
                    <a:pt x="46801" y="4303"/>
                  </a:cubicBezTo>
                  <a:cubicBezTo>
                    <a:pt x="43465" y="2068"/>
                    <a:pt x="39829" y="634"/>
                    <a:pt x="36127" y="0"/>
                  </a:cubicBezTo>
                </a:path>
              </a:pathLst>
            </a:custGeom>
            <a:noFill/>
            <a:ln w="7500" cap="flat" cmpd="sng">
              <a:solidFill>
                <a:srgbClr val="4B4F5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2"/>
            <p:cNvSpPr/>
            <p:nvPr/>
          </p:nvSpPr>
          <p:spPr>
            <a:xfrm>
              <a:off x="4186200" y="2972563"/>
              <a:ext cx="639650" cy="1240075"/>
            </a:xfrm>
            <a:custGeom>
              <a:avLst/>
              <a:gdLst/>
              <a:ahLst/>
              <a:cxnLst/>
              <a:rect l="l" t="t" r="r" b="b"/>
              <a:pathLst>
                <a:path w="25586" h="49603" fill="none" extrusionOk="0">
                  <a:moveTo>
                    <a:pt x="1" y="49603"/>
                  </a:moveTo>
                  <a:cubicBezTo>
                    <a:pt x="6972" y="48769"/>
                    <a:pt x="13577" y="45033"/>
                    <a:pt x="17813" y="38762"/>
                  </a:cubicBezTo>
                  <a:cubicBezTo>
                    <a:pt x="25586" y="27253"/>
                    <a:pt x="22583" y="11609"/>
                    <a:pt x="11075" y="3837"/>
                  </a:cubicBezTo>
                  <a:cubicBezTo>
                    <a:pt x="8206" y="1902"/>
                    <a:pt x="5071" y="634"/>
                    <a:pt x="1869" y="1"/>
                  </a:cubicBezTo>
                </a:path>
              </a:pathLst>
            </a:custGeom>
            <a:noFill/>
            <a:ln w="19050" cap="rnd" cmpd="sng">
              <a:solidFill>
                <a:srgbClr val="4B4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3396475" y="2925038"/>
              <a:ext cx="836450" cy="1305950"/>
            </a:xfrm>
            <a:custGeom>
              <a:avLst/>
              <a:gdLst/>
              <a:ahLst/>
              <a:cxnLst/>
              <a:rect l="l" t="t" r="r" b="b"/>
              <a:pathLst>
                <a:path w="33458" h="52238" fill="none" extrusionOk="0">
                  <a:moveTo>
                    <a:pt x="33458" y="1902"/>
                  </a:moveTo>
                  <a:cubicBezTo>
                    <a:pt x="23851" y="0"/>
                    <a:pt x="13610" y="3870"/>
                    <a:pt x="7773" y="12476"/>
                  </a:cubicBezTo>
                  <a:cubicBezTo>
                    <a:pt x="0" y="23984"/>
                    <a:pt x="3003" y="39595"/>
                    <a:pt x="14511" y="47401"/>
                  </a:cubicBezTo>
                  <a:cubicBezTo>
                    <a:pt x="19714" y="50903"/>
                    <a:pt x="25785" y="52238"/>
                    <a:pt x="31590" y="51504"/>
                  </a:cubicBezTo>
                </a:path>
              </a:pathLst>
            </a:custGeom>
            <a:noFill/>
            <a:ln w="7500" cap="flat" cmpd="sng">
              <a:solidFill>
                <a:srgbClr val="4B4F5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2"/>
            <p:cNvSpPr/>
            <p:nvPr/>
          </p:nvSpPr>
          <p:spPr>
            <a:xfrm>
              <a:off x="3725875" y="2973388"/>
              <a:ext cx="1024925" cy="1255100"/>
            </a:xfrm>
            <a:custGeom>
              <a:avLst/>
              <a:gdLst/>
              <a:ahLst/>
              <a:cxnLst/>
              <a:rect l="l" t="t" r="r" b="b"/>
              <a:pathLst>
                <a:path w="40997" h="50204" fill="none" extrusionOk="0">
                  <a:moveTo>
                    <a:pt x="2802" y="43265"/>
                  </a:moveTo>
                  <a:cubicBezTo>
                    <a:pt x="13110" y="50204"/>
                    <a:pt x="27086" y="47502"/>
                    <a:pt x="34025" y="37228"/>
                  </a:cubicBezTo>
                  <a:cubicBezTo>
                    <a:pt x="40996" y="26954"/>
                    <a:pt x="38294" y="12977"/>
                    <a:pt x="28020" y="6005"/>
                  </a:cubicBezTo>
                  <a:cubicBezTo>
                    <a:pt x="19147" y="1"/>
                    <a:pt x="7506" y="1202"/>
                    <a:pt x="0" y="8240"/>
                  </a:cubicBezTo>
                </a:path>
              </a:pathLst>
            </a:custGeom>
            <a:noFill/>
            <a:ln w="7500" cap="flat" cmpd="sng">
              <a:solidFill>
                <a:srgbClr val="4B4F5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2"/>
            <p:cNvSpPr/>
            <p:nvPr/>
          </p:nvSpPr>
          <p:spPr>
            <a:xfrm>
              <a:off x="3471525" y="3179388"/>
              <a:ext cx="324425" cy="875650"/>
            </a:xfrm>
            <a:custGeom>
              <a:avLst/>
              <a:gdLst/>
              <a:ahLst/>
              <a:cxnLst/>
              <a:rect l="l" t="t" r="r" b="b"/>
              <a:pathLst>
                <a:path w="12977" h="35026" fill="none" extrusionOk="0">
                  <a:moveTo>
                    <a:pt x="10174" y="0"/>
                  </a:moveTo>
                  <a:cubicBezTo>
                    <a:pt x="9007" y="1101"/>
                    <a:pt x="7906" y="2369"/>
                    <a:pt x="6972" y="3803"/>
                  </a:cubicBezTo>
                  <a:cubicBezTo>
                    <a:pt x="1" y="14077"/>
                    <a:pt x="2702" y="28054"/>
                    <a:pt x="12976" y="35025"/>
                  </a:cubicBezTo>
                </a:path>
              </a:pathLst>
            </a:custGeom>
            <a:noFill/>
            <a:ln w="19050" cap="rnd" cmpd="sng">
              <a:solidFill>
                <a:srgbClr val="4B4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2"/>
            <p:cNvSpPr/>
            <p:nvPr/>
          </p:nvSpPr>
          <p:spPr>
            <a:xfrm>
              <a:off x="4681550" y="3399338"/>
              <a:ext cx="77575" cy="67975"/>
            </a:xfrm>
            <a:custGeom>
              <a:avLst/>
              <a:gdLst/>
              <a:ahLst/>
              <a:cxnLst/>
              <a:rect l="l" t="t" r="r" b="b"/>
              <a:pathLst>
                <a:path w="3103" h="2719" extrusionOk="0">
                  <a:moveTo>
                    <a:pt x="1533" y="0"/>
                  </a:moveTo>
                  <a:cubicBezTo>
                    <a:pt x="1097" y="0"/>
                    <a:pt x="671" y="214"/>
                    <a:pt x="401" y="609"/>
                  </a:cubicBezTo>
                  <a:cubicBezTo>
                    <a:pt x="1" y="1209"/>
                    <a:pt x="168" y="2043"/>
                    <a:pt x="768" y="2477"/>
                  </a:cubicBezTo>
                  <a:cubicBezTo>
                    <a:pt x="1007" y="2640"/>
                    <a:pt x="1274" y="2718"/>
                    <a:pt x="1538" y="2718"/>
                  </a:cubicBezTo>
                  <a:cubicBezTo>
                    <a:pt x="1974" y="2718"/>
                    <a:pt x="2399" y="2505"/>
                    <a:pt x="2669" y="2110"/>
                  </a:cubicBezTo>
                  <a:cubicBezTo>
                    <a:pt x="3103" y="1510"/>
                    <a:pt x="2936" y="642"/>
                    <a:pt x="2302" y="242"/>
                  </a:cubicBezTo>
                  <a:cubicBezTo>
                    <a:pt x="2064" y="79"/>
                    <a:pt x="1796" y="0"/>
                    <a:pt x="1533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2"/>
            <p:cNvSpPr/>
            <p:nvPr/>
          </p:nvSpPr>
          <p:spPr>
            <a:xfrm>
              <a:off x="3523225" y="3424113"/>
              <a:ext cx="77575" cy="67625"/>
            </a:xfrm>
            <a:custGeom>
              <a:avLst/>
              <a:gdLst/>
              <a:ahLst/>
              <a:cxnLst/>
              <a:rect l="l" t="t" r="r" b="b"/>
              <a:pathLst>
                <a:path w="3103" h="2705" extrusionOk="0">
                  <a:moveTo>
                    <a:pt x="1583" y="0"/>
                  </a:moveTo>
                  <a:cubicBezTo>
                    <a:pt x="1141" y="0"/>
                    <a:pt x="708" y="206"/>
                    <a:pt x="434" y="585"/>
                  </a:cubicBezTo>
                  <a:cubicBezTo>
                    <a:pt x="1" y="1219"/>
                    <a:pt x="167" y="2053"/>
                    <a:pt x="801" y="2487"/>
                  </a:cubicBezTo>
                  <a:cubicBezTo>
                    <a:pt x="1035" y="2634"/>
                    <a:pt x="1296" y="2705"/>
                    <a:pt x="1553" y="2705"/>
                  </a:cubicBezTo>
                  <a:cubicBezTo>
                    <a:pt x="1991" y="2705"/>
                    <a:pt x="2417" y="2499"/>
                    <a:pt x="2669" y="2120"/>
                  </a:cubicBezTo>
                  <a:cubicBezTo>
                    <a:pt x="3103" y="1486"/>
                    <a:pt x="2936" y="652"/>
                    <a:pt x="2336" y="218"/>
                  </a:cubicBezTo>
                  <a:cubicBezTo>
                    <a:pt x="2102" y="71"/>
                    <a:pt x="1841" y="0"/>
                    <a:pt x="1583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3345600" y="3389213"/>
              <a:ext cx="38400" cy="34050"/>
            </a:xfrm>
            <a:custGeom>
              <a:avLst/>
              <a:gdLst/>
              <a:ahLst/>
              <a:cxnLst/>
              <a:rect l="l" t="t" r="r" b="b"/>
              <a:pathLst>
                <a:path w="1536" h="1362" extrusionOk="0">
                  <a:moveTo>
                    <a:pt x="760" y="1"/>
                  </a:moveTo>
                  <a:cubicBezTo>
                    <a:pt x="542" y="1"/>
                    <a:pt x="326" y="105"/>
                    <a:pt x="201" y="313"/>
                  </a:cubicBezTo>
                  <a:cubicBezTo>
                    <a:pt x="1" y="614"/>
                    <a:pt x="67" y="1047"/>
                    <a:pt x="401" y="1247"/>
                  </a:cubicBezTo>
                  <a:cubicBezTo>
                    <a:pt x="516" y="1324"/>
                    <a:pt x="651" y="1362"/>
                    <a:pt x="785" y="1362"/>
                  </a:cubicBezTo>
                  <a:cubicBezTo>
                    <a:pt x="1000" y="1362"/>
                    <a:pt x="1212" y="1265"/>
                    <a:pt x="1335" y="1081"/>
                  </a:cubicBezTo>
                  <a:cubicBezTo>
                    <a:pt x="1535" y="747"/>
                    <a:pt x="1468" y="347"/>
                    <a:pt x="1135" y="113"/>
                  </a:cubicBezTo>
                  <a:cubicBezTo>
                    <a:pt x="1022" y="38"/>
                    <a:pt x="891" y="1"/>
                    <a:pt x="760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3529900" y="3622363"/>
              <a:ext cx="41725" cy="36400"/>
            </a:xfrm>
            <a:custGeom>
              <a:avLst/>
              <a:gdLst/>
              <a:ahLst/>
              <a:cxnLst/>
              <a:rect l="l" t="t" r="r" b="b"/>
              <a:pathLst>
                <a:path w="1669" h="1456" extrusionOk="0">
                  <a:moveTo>
                    <a:pt x="861" y="0"/>
                  </a:moveTo>
                  <a:cubicBezTo>
                    <a:pt x="620" y="0"/>
                    <a:pt x="381" y="117"/>
                    <a:pt x="234" y="327"/>
                  </a:cubicBezTo>
                  <a:cubicBezTo>
                    <a:pt x="1" y="661"/>
                    <a:pt x="101" y="1095"/>
                    <a:pt x="434" y="1328"/>
                  </a:cubicBezTo>
                  <a:cubicBezTo>
                    <a:pt x="558" y="1415"/>
                    <a:pt x="700" y="1455"/>
                    <a:pt x="841" y="1455"/>
                  </a:cubicBezTo>
                  <a:cubicBezTo>
                    <a:pt x="1082" y="1455"/>
                    <a:pt x="1321" y="1338"/>
                    <a:pt x="1468" y="1128"/>
                  </a:cubicBezTo>
                  <a:cubicBezTo>
                    <a:pt x="1668" y="794"/>
                    <a:pt x="1602" y="361"/>
                    <a:pt x="1268" y="127"/>
                  </a:cubicBezTo>
                  <a:cubicBezTo>
                    <a:pt x="1144" y="41"/>
                    <a:pt x="1003" y="0"/>
                    <a:pt x="86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3554925" y="3777938"/>
              <a:ext cx="76750" cy="67975"/>
            </a:xfrm>
            <a:custGeom>
              <a:avLst/>
              <a:gdLst/>
              <a:ahLst/>
              <a:cxnLst/>
              <a:rect l="l" t="t" r="r" b="b"/>
              <a:pathLst>
                <a:path w="3070" h="2719" extrusionOk="0">
                  <a:moveTo>
                    <a:pt x="1532" y="1"/>
                  </a:moveTo>
                  <a:cubicBezTo>
                    <a:pt x="1096" y="1"/>
                    <a:pt x="671" y="214"/>
                    <a:pt x="401" y="609"/>
                  </a:cubicBezTo>
                  <a:cubicBezTo>
                    <a:pt x="0" y="1210"/>
                    <a:pt x="134" y="2077"/>
                    <a:pt x="767" y="2477"/>
                  </a:cubicBezTo>
                  <a:cubicBezTo>
                    <a:pt x="1006" y="2641"/>
                    <a:pt x="1274" y="2719"/>
                    <a:pt x="1537" y="2719"/>
                  </a:cubicBezTo>
                  <a:cubicBezTo>
                    <a:pt x="1973" y="2719"/>
                    <a:pt x="2399" y="2505"/>
                    <a:pt x="2669" y="2110"/>
                  </a:cubicBezTo>
                  <a:cubicBezTo>
                    <a:pt x="3069" y="1510"/>
                    <a:pt x="2902" y="642"/>
                    <a:pt x="2302" y="242"/>
                  </a:cubicBezTo>
                  <a:cubicBezTo>
                    <a:pt x="2063" y="79"/>
                    <a:pt x="1796" y="1"/>
                    <a:pt x="1532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821650" y="3386713"/>
              <a:ext cx="40050" cy="34850"/>
            </a:xfrm>
            <a:custGeom>
              <a:avLst/>
              <a:gdLst/>
              <a:ahLst/>
              <a:cxnLst/>
              <a:rect l="l" t="t" r="r" b="b"/>
              <a:pathLst>
                <a:path w="1602" h="1394" extrusionOk="0">
                  <a:moveTo>
                    <a:pt x="792" y="1"/>
                  </a:moveTo>
                  <a:cubicBezTo>
                    <a:pt x="571" y="1"/>
                    <a:pt x="347" y="105"/>
                    <a:pt x="201" y="313"/>
                  </a:cubicBezTo>
                  <a:cubicBezTo>
                    <a:pt x="1" y="614"/>
                    <a:pt x="67" y="1047"/>
                    <a:pt x="401" y="1281"/>
                  </a:cubicBezTo>
                  <a:cubicBezTo>
                    <a:pt x="514" y="1356"/>
                    <a:pt x="650" y="1393"/>
                    <a:pt x="786" y="1393"/>
                  </a:cubicBezTo>
                  <a:cubicBezTo>
                    <a:pt x="1014" y="1393"/>
                    <a:pt x="1243" y="1289"/>
                    <a:pt x="1368" y="1081"/>
                  </a:cubicBezTo>
                  <a:cubicBezTo>
                    <a:pt x="1602" y="780"/>
                    <a:pt x="1502" y="347"/>
                    <a:pt x="1168" y="113"/>
                  </a:cubicBezTo>
                  <a:cubicBezTo>
                    <a:pt x="1056" y="38"/>
                    <a:pt x="924" y="1"/>
                    <a:pt x="792" y="1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3402305" y="2884160"/>
              <a:ext cx="494582" cy="491669"/>
            </a:xfrm>
            <a:custGeom>
              <a:avLst/>
              <a:gdLst/>
              <a:ahLst/>
              <a:cxnLst/>
              <a:rect l="l" t="t" r="r" b="b"/>
              <a:pathLst>
                <a:path w="28355" h="28188" fill="none" extrusionOk="0">
                  <a:moveTo>
                    <a:pt x="1" y="1"/>
                  </a:moveTo>
                  <a:lnTo>
                    <a:pt x="28354" y="28188"/>
                  </a:lnTo>
                </a:path>
              </a:pathLst>
            </a:custGeom>
            <a:noFill/>
            <a:ln w="11675" cap="rnd" cmpd="sng">
              <a:solidFill>
                <a:srgbClr val="4B4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4249575" y="2855813"/>
              <a:ext cx="427000" cy="426175"/>
            </a:xfrm>
            <a:custGeom>
              <a:avLst/>
              <a:gdLst/>
              <a:ahLst/>
              <a:cxnLst/>
              <a:rect l="l" t="t" r="r" b="b"/>
              <a:pathLst>
                <a:path w="17080" h="17047" fill="none" extrusionOk="0">
                  <a:moveTo>
                    <a:pt x="14745" y="12710"/>
                  </a:moveTo>
                  <a:cubicBezTo>
                    <a:pt x="17080" y="9274"/>
                    <a:pt x="16179" y="4637"/>
                    <a:pt x="12743" y="2302"/>
                  </a:cubicBezTo>
                  <a:cubicBezTo>
                    <a:pt x="9307" y="1"/>
                    <a:pt x="4637" y="868"/>
                    <a:pt x="2336" y="4304"/>
                  </a:cubicBezTo>
                  <a:cubicBezTo>
                    <a:pt x="1" y="7739"/>
                    <a:pt x="901" y="12409"/>
                    <a:pt x="4337" y="14711"/>
                  </a:cubicBezTo>
                  <a:cubicBezTo>
                    <a:pt x="7773" y="17046"/>
                    <a:pt x="12443" y="16145"/>
                    <a:pt x="14745" y="12710"/>
                  </a:cubicBezTo>
                  <a:close/>
                </a:path>
              </a:pathLst>
            </a:custGeom>
            <a:noFill/>
            <a:ln w="11675" cap="rnd" cmpd="sng">
              <a:solidFill>
                <a:srgbClr val="4B4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295;p37">
            <a:extLst>
              <a:ext uri="{FF2B5EF4-FFF2-40B4-BE49-F238E27FC236}">
                <a16:creationId xmlns:a16="http://schemas.microsoft.com/office/drawing/2014/main" id="{1B9B0711-3B0C-916E-027F-2A49B1691A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9311" y="1721195"/>
            <a:ext cx="3635423" cy="1584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000000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¿Cómo se establecía la gestión escolar Y como era el clima institucional?</a:t>
            </a:r>
            <a:endParaRPr lang="es-MX" sz="3600" b="1" dirty="0"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3"/>
          <p:cNvCxnSpPr>
            <a:cxnSpLocks/>
          </p:cNvCxnSpPr>
          <p:nvPr/>
        </p:nvCxnSpPr>
        <p:spPr>
          <a:xfrm>
            <a:off x="8886094" y="1007925"/>
            <a:ext cx="0" cy="334968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3"/>
          <p:cNvCxnSpPr/>
          <p:nvPr/>
        </p:nvCxnSpPr>
        <p:spPr>
          <a:xfrm>
            <a:off x="628650" y="514350"/>
            <a:ext cx="792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ítulo 8">
            <a:extLst>
              <a:ext uri="{FF2B5EF4-FFF2-40B4-BE49-F238E27FC236}">
                <a16:creationId xmlns:a16="http://schemas.microsoft.com/office/drawing/2014/main" id="{0BE72B32-67D6-47F8-14A2-A1BFCB34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55" y="518434"/>
            <a:ext cx="6738900" cy="572700"/>
          </a:xfrm>
        </p:spPr>
        <p:txBody>
          <a:bodyPr/>
          <a:lstStyle/>
          <a:p>
            <a:pPr algn="ctr"/>
            <a:r>
              <a:rPr lang="es-MX" sz="2400" dirty="0"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Dreaming Outloud Pro" panose="03050502040302030504" pitchFamily="66" charset="0"/>
              </a:rPr>
              <a:t>¿Cómo organiza los aprendizajes esperados la educadora? </a:t>
            </a:r>
            <a:br>
              <a:rPr lang="es-MX" sz="1800"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Dreaming Outloud Pro" panose="03050502040302030504" pitchFamily="66" charset="0"/>
              </a:rPr>
            </a:br>
            <a:endParaRPr lang="es-MX">
              <a:latin typeface="Bernard MT Condensed" panose="02050806060905020404" pitchFamily="18" charset="0"/>
              <a:cs typeface="Dreaming Outloud Pro" panose="03050502040302030504" pitchFamily="66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CFBA9C3-9124-D121-9F5A-C85F74B8E65E}"/>
              </a:ext>
            </a:extLst>
          </p:cNvPr>
          <p:cNvCxnSpPr/>
          <p:nvPr/>
        </p:nvCxnSpPr>
        <p:spPr>
          <a:xfrm>
            <a:off x="1982459" y="2386822"/>
            <a:ext cx="1293961" cy="754811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8427F2A-FE6F-3ECF-8138-8380ACB8B5BC}"/>
              </a:ext>
            </a:extLst>
          </p:cNvPr>
          <p:cNvCxnSpPr>
            <a:cxnSpLocks/>
          </p:cNvCxnSpPr>
          <p:nvPr/>
        </p:nvCxnSpPr>
        <p:spPr>
          <a:xfrm>
            <a:off x="4786044" y="3281812"/>
            <a:ext cx="1293961" cy="754811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14E5B9-B967-6B8D-D4E9-BC297ECB3883}"/>
              </a:ext>
            </a:extLst>
          </p:cNvPr>
          <p:cNvSpPr/>
          <p:nvPr/>
        </p:nvSpPr>
        <p:spPr>
          <a:xfrm>
            <a:off x="3219809" y="2427257"/>
            <a:ext cx="2102688" cy="884207"/>
          </a:xfrm>
          <a:prstGeom prst="roundRect">
            <a:avLst/>
          </a:prstGeom>
          <a:solidFill>
            <a:srgbClr val="854D31">
              <a:alpha val="98000"/>
            </a:srgbClr>
          </a:solidFill>
          <a:ln>
            <a:solidFill>
              <a:srgbClr val="854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or Richard" panose="02080502050505020702" pitchFamily="18" charset="0"/>
                <a:cs typeface="Dreaming Outloud Pro" panose="03050502040302030504" pitchFamily="66" charset="0"/>
              </a:rPr>
              <a:t>SABER </a:t>
            </a:r>
            <a:r>
              <a:rPr lang="es-MX" sz="2400" b="1" dirty="0">
                <a:solidFill>
                  <a:schemeClr val="bg1"/>
                </a:solidFill>
                <a:latin typeface="Poor Richard" panose="02080502050505020702" pitchFamily="18" charset="0"/>
                <a:cs typeface="Dreaming Outloud Pro" panose="03050502040302030504" pitchFamily="66" charset="0"/>
              </a:rPr>
              <a:t>HACER</a:t>
            </a:r>
            <a:r>
              <a:rPr lang="en-US" sz="2400" b="1" dirty="0">
                <a:solidFill>
                  <a:schemeClr val="bg1"/>
                </a:solidFill>
                <a:latin typeface="Poor Richard" panose="02080502050505020702" pitchFamily="18" charset="0"/>
                <a:cs typeface="Dreaming Outloud Pro" panose="03050502040302030504" pitchFamily="66" charset="0"/>
              </a:rPr>
              <a:t> 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73CFAB-0FAB-5312-65A0-A4E25FE12A3D}"/>
              </a:ext>
            </a:extLst>
          </p:cNvPr>
          <p:cNvSpPr/>
          <p:nvPr/>
        </p:nvSpPr>
        <p:spPr>
          <a:xfrm>
            <a:off x="707366" y="1543050"/>
            <a:ext cx="2102688" cy="884207"/>
          </a:xfrm>
          <a:prstGeom prst="roundRect">
            <a:avLst/>
          </a:prstGeom>
          <a:solidFill>
            <a:srgbClr val="854D31">
              <a:alpha val="98000"/>
            </a:srgbClr>
          </a:solidFill>
          <a:ln>
            <a:solidFill>
              <a:srgbClr val="854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or Richard" panose="02080502050505020702" pitchFamily="18" charset="0"/>
                <a:cs typeface="Dreaming Outloud Pro" panose="03050502040302030504" pitchFamily="66" charset="0"/>
              </a:rPr>
              <a:t>EL SABER 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95E67C-3CF9-FA6B-A233-F1170FCE53BA}"/>
              </a:ext>
            </a:extLst>
          </p:cNvPr>
          <p:cNvSpPr/>
          <p:nvPr/>
        </p:nvSpPr>
        <p:spPr>
          <a:xfrm>
            <a:off x="5991045" y="3214417"/>
            <a:ext cx="2102688" cy="884207"/>
          </a:xfrm>
          <a:prstGeom prst="roundRect">
            <a:avLst/>
          </a:prstGeom>
          <a:solidFill>
            <a:srgbClr val="854D31">
              <a:alpha val="98000"/>
            </a:srgbClr>
          </a:solidFill>
          <a:ln>
            <a:solidFill>
              <a:srgbClr val="854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or Richard" panose="02080502050505020702" pitchFamily="18" charset="0"/>
                <a:cs typeface="Dreaming Outloud Pro" panose="03050502040302030504" pitchFamily="66" charset="0"/>
              </a:rPr>
              <a:t>SABER SER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9FDAA310-5E6E-1BB3-CAD9-24DF1DA21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30" y="3373410"/>
            <a:ext cx="2743200" cy="145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0BF59D1-B57D-1DED-FE0B-2E4BCB2AB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664" y="1187407"/>
            <a:ext cx="2743200" cy="149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7139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3"/>
          <p:cNvCxnSpPr>
            <a:cxnSpLocks/>
          </p:cNvCxnSpPr>
          <p:nvPr/>
        </p:nvCxnSpPr>
        <p:spPr>
          <a:xfrm>
            <a:off x="8910535" y="961738"/>
            <a:ext cx="0" cy="334968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3"/>
          <p:cNvCxnSpPr/>
          <p:nvPr/>
        </p:nvCxnSpPr>
        <p:spPr>
          <a:xfrm>
            <a:off x="607084" y="244775"/>
            <a:ext cx="792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535C87DA-FC0B-2AC4-70BF-980BF8454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7" y="2828386"/>
            <a:ext cx="2085435" cy="1966822"/>
          </a:xfrm>
          <a:prstGeom prst="rect">
            <a:avLst/>
          </a:prstGeom>
        </p:spPr>
      </p:pic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007FA350-F889-9349-1855-16A1EF422A70}"/>
              </a:ext>
            </a:extLst>
          </p:cNvPr>
          <p:cNvSpPr/>
          <p:nvPr/>
        </p:nvSpPr>
        <p:spPr>
          <a:xfrm>
            <a:off x="2001413" y="356832"/>
            <a:ext cx="5143499" cy="1067518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>
                <a:solidFill>
                  <a:schemeClr val="tx1"/>
                </a:solidFill>
                <a:latin typeface="Bernard MT Condensed" panose="02050806060905020404" pitchFamily="18" charset="0"/>
                <a:cs typeface="Dreaming Outloud Pro" panose="03050502040302030504" pitchFamily="66" charset="0"/>
              </a:rPr>
              <a:t>Visión del jardín (metas) pedagógica, modelos de enseñanza</a:t>
            </a:r>
            <a:endParaRPr lang="en-US">
              <a:solidFill>
                <a:schemeClr val="tx1"/>
              </a:solidFill>
              <a:latin typeface="Bernard MT Condensed" panose="02050806060905020404" pitchFamily="18" charset="0"/>
              <a:cs typeface="Dreaming Outloud Pro" panose="030505020403020305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98806D-56C3-969E-5436-43A0547EED7B}"/>
              </a:ext>
            </a:extLst>
          </p:cNvPr>
          <p:cNvSpPr/>
          <p:nvPr/>
        </p:nvSpPr>
        <p:spPr>
          <a:xfrm>
            <a:off x="602231" y="1923152"/>
            <a:ext cx="2070338" cy="6038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Felicidad de </a:t>
            </a:r>
            <a:r>
              <a:rPr lang="en-US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los</a:t>
            </a: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niños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88F440-EBDA-E74F-4446-5E357C684443}"/>
              </a:ext>
            </a:extLst>
          </p:cNvPr>
          <p:cNvSpPr/>
          <p:nvPr/>
        </p:nvSpPr>
        <p:spPr>
          <a:xfrm>
            <a:off x="3535213" y="1923152"/>
            <a:ext cx="2070338" cy="6038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Desarrollar</a:t>
            </a:r>
            <a:r>
              <a:rPr lang="en-US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habilidades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3B405-5EE4-82E5-2AA5-61D7979F6DEC}"/>
              </a:ext>
            </a:extLst>
          </p:cNvPr>
          <p:cNvSpPr/>
          <p:nvPr/>
        </p:nvSpPr>
        <p:spPr>
          <a:xfrm>
            <a:off x="6489760" y="1923152"/>
            <a:ext cx="2070338" cy="6038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Aprendizaje </a:t>
            </a:r>
            <a:r>
              <a:rPr lang="en-US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significativo</a:t>
            </a: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0C0114-7768-9F54-C673-2E41D3881575}"/>
              </a:ext>
            </a:extLst>
          </p:cNvPr>
          <p:cNvSpPr/>
          <p:nvPr/>
        </p:nvSpPr>
        <p:spPr>
          <a:xfrm>
            <a:off x="3535212" y="3303378"/>
            <a:ext cx="2070338" cy="6038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Dreaming Outloud Pro" panose="03050502040302030504" pitchFamily="66" charset="0"/>
                <a:cs typeface="Dreaming Outloud Pro" panose="03050502040302030504" pitchFamily="66" charset="0"/>
              </a:rPr>
              <a:t>Calidad de la </a:t>
            </a:r>
            <a:r>
              <a:rPr lang="en-US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educación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53AF69-E1D3-1074-791C-BF17A55CE901}"/>
              </a:ext>
            </a:extLst>
          </p:cNvPr>
          <p:cNvCxnSpPr/>
          <p:nvPr/>
        </p:nvCxnSpPr>
        <p:spPr>
          <a:xfrm>
            <a:off x="4486814" y="1289649"/>
            <a:ext cx="8627" cy="58012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B201F2-3FAF-B9BB-B615-B0574B5B5099}"/>
              </a:ext>
            </a:extLst>
          </p:cNvPr>
          <p:cNvCxnSpPr>
            <a:cxnSpLocks/>
          </p:cNvCxnSpPr>
          <p:nvPr/>
        </p:nvCxnSpPr>
        <p:spPr>
          <a:xfrm>
            <a:off x="4508380" y="2637526"/>
            <a:ext cx="8627" cy="58012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4C73E2-E3C3-B9FB-49C2-6CB6D150784A}"/>
              </a:ext>
            </a:extLst>
          </p:cNvPr>
          <p:cNvCxnSpPr>
            <a:cxnSpLocks/>
          </p:cNvCxnSpPr>
          <p:nvPr/>
        </p:nvCxnSpPr>
        <p:spPr>
          <a:xfrm flipH="1">
            <a:off x="2727026" y="2227771"/>
            <a:ext cx="681486" cy="862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0E14A6-9D4D-AA72-963B-F9FA7A3A9C7E}"/>
              </a:ext>
            </a:extLst>
          </p:cNvPr>
          <p:cNvCxnSpPr>
            <a:cxnSpLocks/>
          </p:cNvCxnSpPr>
          <p:nvPr/>
        </p:nvCxnSpPr>
        <p:spPr>
          <a:xfrm flipV="1">
            <a:off x="5683729" y="2225615"/>
            <a:ext cx="720307" cy="1293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">
            <a:extLst>
              <a:ext uri="{FF2B5EF4-FFF2-40B4-BE49-F238E27FC236}">
                <a16:creationId xmlns:a16="http://schemas.microsoft.com/office/drawing/2014/main" id="{CF6A0342-4207-EDD1-0EE6-F6064F169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98" y="2749857"/>
            <a:ext cx="2236399" cy="19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649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3"/>
          <p:cNvCxnSpPr>
            <a:cxnSpLocks/>
          </p:cNvCxnSpPr>
          <p:nvPr/>
        </p:nvCxnSpPr>
        <p:spPr>
          <a:xfrm>
            <a:off x="8921318" y="1091134"/>
            <a:ext cx="0" cy="334968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3"/>
          <p:cNvCxnSpPr/>
          <p:nvPr/>
        </p:nvCxnSpPr>
        <p:spPr>
          <a:xfrm>
            <a:off x="553169" y="277124"/>
            <a:ext cx="792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2" descr="A picture containing person, indoor, wall, preparing&#10;&#10;Description automatically generated">
            <a:extLst>
              <a:ext uri="{FF2B5EF4-FFF2-40B4-BE49-F238E27FC236}">
                <a16:creationId xmlns:a16="http://schemas.microsoft.com/office/drawing/2014/main" id="{786CB24E-A8FA-73CD-A051-44517A7DD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81" y="428301"/>
            <a:ext cx="2495191" cy="15587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07B75A9-2CEE-5338-8C5B-F769CC8477AD}"/>
              </a:ext>
            </a:extLst>
          </p:cNvPr>
          <p:cNvSpPr/>
          <p:nvPr/>
        </p:nvSpPr>
        <p:spPr>
          <a:xfrm>
            <a:off x="3651130" y="2146899"/>
            <a:ext cx="1736065" cy="851858"/>
          </a:xfrm>
          <a:prstGeom prst="ellipse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Bernard MT Condensed" panose="02050806060905020404" pitchFamily="18" charset="0"/>
                <a:cs typeface="Dreaming Outloud Pro" panose="03050502040302030504" pitchFamily="66" charset="0"/>
              </a:rPr>
              <a:t>LIDERAZGO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1419B3-6431-5FF5-90A7-978632E10BD0}"/>
              </a:ext>
            </a:extLst>
          </p:cNvPr>
          <p:cNvCxnSpPr/>
          <p:nvPr/>
        </p:nvCxnSpPr>
        <p:spPr>
          <a:xfrm flipH="1" flipV="1">
            <a:off x="2505974" y="1907516"/>
            <a:ext cx="1069676" cy="4334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7BDB2B-1D1A-B338-C2E4-3568694699CE}"/>
              </a:ext>
            </a:extLst>
          </p:cNvPr>
          <p:cNvSpPr/>
          <p:nvPr/>
        </p:nvSpPr>
        <p:spPr>
          <a:xfrm>
            <a:off x="666930" y="1092859"/>
            <a:ext cx="1703716" cy="916556"/>
          </a:xfrm>
          <a:prstGeom prst="roundRect">
            <a:avLst/>
          </a:prstGeom>
          <a:solidFill>
            <a:srgbClr val="D6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BUENA COMUNICACÓN 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DD618F-BAE0-7BB1-1E68-15FB0E845412}"/>
              </a:ext>
            </a:extLst>
          </p:cNvPr>
          <p:cNvSpPr/>
          <p:nvPr/>
        </p:nvSpPr>
        <p:spPr>
          <a:xfrm>
            <a:off x="666930" y="3454340"/>
            <a:ext cx="1617452" cy="916556"/>
          </a:xfrm>
          <a:prstGeom prst="roundRect">
            <a:avLst/>
          </a:prstGeom>
          <a:solidFill>
            <a:srgbClr val="D6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MEJORAS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CCA996-4EA0-E79F-3F73-321B35DCE41B}"/>
              </a:ext>
            </a:extLst>
          </p:cNvPr>
          <p:cNvSpPr/>
          <p:nvPr/>
        </p:nvSpPr>
        <p:spPr>
          <a:xfrm>
            <a:off x="6457411" y="3454340"/>
            <a:ext cx="1703716" cy="916556"/>
          </a:xfrm>
          <a:prstGeom prst="roundRect">
            <a:avLst/>
          </a:prstGeom>
          <a:solidFill>
            <a:srgbClr val="D6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ÁMBIENTE SEGURO Y OPTIMISMA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944E62-D0BE-33A5-9B9F-42CEF52BFD53}"/>
              </a:ext>
            </a:extLst>
          </p:cNvPr>
          <p:cNvSpPr/>
          <p:nvPr/>
        </p:nvSpPr>
        <p:spPr>
          <a:xfrm>
            <a:off x="6457411" y="1060510"/>
            <a:ext cx="1951725" cy="916556"/>
          </a:xfrm>
          <a:prstGeom prst="roundRect">
            <a:avLst/>
          </a:prstGeom>
          <a:solidFill>
            <a:srgbClr val="D6A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PARTICIPE DE LOS VALORES Y LA COMUNICACIÓN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5F3C60-7DD2-56C1-3DA5-3C81FD66C7FB}"/>
              </a:ext>
            </a:extLst>
          </p:cNvPr>
          <p:cNvCxnSpPr>
            <a:cxnSpLocks/>
          </p:cNvCxnSpPr>
          <p:nvPr/>
        </p:nvCxnSpPr>
        <p:spPr>
          <a:xfrm flipH="1">
            <a:off x="2603021" y="3052672"/>
            <a:ext cx="1102025" cy="74187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843CF7-CF00-523A-C90F-05C8F92C5615}"/>
              </a:ext>
            </a:extLst>
          </p:cNvPr>
          <p:cNvCxnSpPr>
            <a:cxnSpLocks/>
          </p:cNvCxnSpPr>
          <p:nvPr/>
        </p:nvCxnSpPr>
        <p:spPr>
          <a:xfrm flipV="1">
            <a:off x="5408763" y="1950648"/>
            <a:ext cx="968314" cy="4011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91CD50-801C-3A2E-EA73-7B9C8EE4E64F}"/>
              </a:ext>
            </a:extLst>
          </p:cNvPr>
          <p:cNvCxnSpPr>
            <a:cxnSpLocks/>
          </p:cNvCxnSpPr>
          <p:nvPr/>
        </p:nvCxnSpPr>
        <p:spPr>
          <a:xfrm>
            <a:off x="5419546" y="2955625"/>
            <a:ext cx="946748" cy="677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9" descr="A picture containing person, indoor, child, computer&#10;&#10;Description automatically generated">
            <a:extLst>
              <a:ext uri="{FF2B5EF4-FFF2-40B4-BE49-F238E27FC236}">
                <a16:creationId xmlns:a16="http://schemas.microsoft.com/office/drawing/2014/main" id="{BE4FADB5-EDCF-D9BC-B7DF-E935E251D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81" y="3425765"/>
            <a:ext cx="2549106" cy="15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177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>
            <a:extLst>
              <a:ext uri="{FF2B5EF4-FFF2-40B4-BE49-F238E27FC236}">
                <a16:creationId xmlns:a16="http://schemas.microsoft.com/office/drawing/2014/main" id="{C1F15399-1D81-8176-27B7-9D2B1F2E05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6555" y="26688"/>
            <a:ext cx="673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 b="0" i="0" u="none" strike="noStrike" cap="none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>
                <a:latin typeface="Bernard MT Condensed" panose="02050806060905020404" pitchFamily="18" charset="0"/>
                <a:ea typeface="Times New Roman" panose="02020603050405020304" pitchFamily="18" charset="0"/>
                <a:cs typeface="Dreaming Outloud Pro" panose="03050502040302030504" pitchFamily="66" charset="0"/>
              </a:rPr>
              <a:t>¿Qué acciones realiza para obtener recursos?</a:t>
            </a:r>
            <a:br>
              <a:rPr lang="es-MX" sz="1800" dirty="0">
                <a:latin typeface="Bernard MT Condensed" panose="02050806060905020404" pitchFamily="18" charset="0"/>
                <a:ea typeface="Times New Roman" panose="02020603050405020304" pitchFamily="18" charset="0"/>
                <a:cs typeface="Dreaming Outloud Pro" panose="03050502040302030504" pitchFamily="66" charset="0"/>
              </a:rPr>
            </a:br>
            <a:br>
              <a:rPr lang="es-MX" sz="2000" dirty="0">
                <a:latin typeface="Bernard MT Condensed" panose="02050806060905020404" pitchFamily="18" charset="0"/>
                <a:ea typeface="Times New Roman" panose="02020603050405020304" pitchFamily="18" charset="0"/>
                <a:cs typeface="Dreaming Outloud Pro" panose="03050502040302030504" pitchFamily="66" charset="0"/>
              </a:rPr>
            </a:br>
            <a:br>
              <a:rPr lang="es-MX" sz="2000" dirty="0">
                <a:latin typeface="Bernard MT Condensed" panose="02050806060905020404" pitchFamily="18" charset="0"/>
                <a:ea typeface="Times New Roman" panose="02020603050405020304" pitchFamily="18" charset="0"/>
                <a:cs typeface="Dreaming Outloud Pro" panose="03050502040302030504" pitchFamily="66" charset="0"/>
              </a:rPr>
            </a:br>
            <a:endParaRPr lang="es-MX" sz="3200" dirty="0">
              <a:latin typeface="Bernard MT Condensed" panose="02050806060905020404" pitchFamily="18" charset="0"/>
              <a:cs typeface="Dreaming Outloud Pro" panose="030505020403020305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4E07897-68DE-A890-E7B7-3515C73F3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316047"/>
              </p:ext>
            </p:extLst>
          </p:nvPr>
        </p:nvGraphicFramePr>
        <p:xfrm>
          <a:off x="-491859" y="113733"/>
          <a:ext cx="4183353" cy="281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2">
            <a:extLst>
              <a:ext uri="{FF2B5EF4-FFF2-40B4-BE49-F238E27FC236}">
                <a16:creationId xmlns:a16="http://schemas.microsoft.com/office/drawing/2014/main" id="{11935A08-B129-CA10-011B-B3148F3C29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46" y="3019530"/>
            <a:ext cx="2738022" cy="1891869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D73EF0DA-04C0-E054-CFD7-DC05D22B2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683860"/>
              </p:ext>
            </p:extLst>
          </p:nvPr>
        </p:nvGraphicFramePr>
        <p:xfrm>
          <a:off x="5849886" y="1391384"/>
          <a:ext cx="3155569" cy="3491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" name="Imagen 3">
            <a:extLst>
              <a:ext uri="{FF2B5EF4-FFF2-40B4-BE49-F238E27FC236}">
                <a16:creationId xmlns:a16="http://schemas.microsoft.com/office/drawing/2014/main" id="{4CE1F7B0-58C9-3168-DC1E-D9DD0AAB87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4114" y="1694815"/>
            <a:ext cx="3116497" cy="1891870"/>
          </a:xfrm>
          <a:prstGeom prst="rect">
            <a:avLst/>
          </a:prstGeom>
        </p:spPr>
      </p:pic>
      <p:sp>
        <p:nvSpPr>
          <p:cNvPr id="18" name="Pergamino: horizontal 17">
            <a:extLst>
              <a:ext uri="{FF2B5EF4-FFF2-40B4-BE49-F238E27FC236}">
                <a16:creationId xmlns:a16="http://schemas.microsoft.com/office/drawing/2014/main" id="{ABB902AC-E088-A7FD-BD44-41205856D6EF}"/>
              </a:ext>
            </a:extLst>
          </p:cNvPr>
          <p:cNvSpPr/>
          <p:nvPr/>
        </p:nvSpPr>
        <p:spPr>
          <a:xfrm>
            <a:off x="4733994" y="789723"/>
            <a:ext cx="4183353" cy="601661"/>
          </a:xfrm>
          <a:prstGeom prst="horizontalScroll">
            <a:avLst>
              <a:gd name="adj" fmla="val 7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>
                <a:latin typeface="Bernard MT Condensed" panose="02050806060905020404" pitchFamily="18" charset="0"/>
                <a:cs typeface="Dreaming Outloud Pro" panose="03050502040302030504" pitchFamily="66" charset="0"/>
              </a:rPr>
              <a:t>¿Quiénes son los que realizan la gestion?</a:t>
            </a:r>
          </a:p>
        </p:txBody>
      </p:sp>
    </p:spTree>
    <p:extLst>
      <p:ext uri="{BB962C8B-B14F-4D97-AF65-F5344CB8AC3E}">
        <p14:creationId xmlns:p14="http://schemas.microsoft.com/office/powerpoint/2010/main" val="16726104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3"/>
          <p:cNvCxnSpPr>
            <a:cxnSpLocks/>
          </p:cNvCxnSpPr>
          <p:nvPr/>
        </p:nvCxnSpPr>
        <p:spPr>
          <a:xfrm>
            <a:off x="8619394" y="1112700"/>
            <a:ext cx="0" cy="334968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3"/>
          <p:cNvCxnSpPr/>
          <p:nvPr/>
        </p:nvCxnSpPr>
        <p:spPr>
          <a:xfrm>
            <a:off x="628650" y="514350"/>
            <a:ext cx="792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12104C4-4082-8533-F4B5-6763B086F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980" y="1349107"/>
            <a:ext cx="3502027" cy="1985836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Poor Richard" panose="02080502050505020702" pitchFamily="18" charset="0"/>
                <a:cs typeface="Dreaming Outloud Pro" panose="03050502040302030504" pitchFamily="66" charset="0"/>
              </a:rPr>
              <a:t>El entorno colaborativo es el lugar donde se reúnen personas de diferentes departamentos para aportar sus ideas, conocimientos y objetivos.  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BE72B32-67D6-47F8-14A2-A1BFCB34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933" y="514350"/>
            <a:ext cx="2294133" cy="890203"/>
          </a:xfrm>
        </p:spPr>
        <p:txBody>
          <a:bodyPr/>
          <a:lstStyle/>
          <a:p>
            <a:pPr algn="ctr"/>
            <a:r>
              <a:rPr lang="es-MX" dirty="0">
                <a:effectLst/>
                <a:latin typeface="Rockwell Condensed" panose="02060603050405020104" pitchFamily="18" charset="0"/>
                <a:ea typeface="Calibri" panose="020F0502020204030204" pitchFamily="34" charset="0"/>
              </a:rPr>
              <a:t>Entorno colaborativo </a:t>
            </a:r>
            <a:br>
              <a:rPr lang="es-MX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MX" sz="2400" dirty="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</a:br>
            <a:br>
              <a:rPr lang="es-MX" sz="2400" dirty="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</a:br>
            <a:endParaRPr lang="es-MX" sz="3600" dirty="0">
              <a:latin typeface="Rockwell Condensed" panose="02060603050405020104" pitchFamily="18" charset="0"/>
            </a:endParaRPr>
          </a:p>
        </p:txBody>
      </p:sp>
      <p:pic>
        <p:nvPicPr>
          <p:cNvPr id="1026" name="Picture 2" descr="Cómo crear un entorno de trabajo colaborativo | Cegos">
            <a:extLst>
              <a:ext uri="{FF2B5EF4-FFF2-40B4-BE49-F238E27FC236}">
                <a16:creationId xmlns:a16="http://schemas.microsoft.com/office/drawing/2014/main" id="{4B453168-4892-D88C-BA0C-F94BD4A8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13" y="3120981"/>
            <a:ext cx="2889954" cy="16255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4B1FE8-7331-9C7C-1737-1AAFCC7A4FB6}"/>
              </a:ext>
            </a:extLst>
          </p:cNvPr>
          <p:cNvSpPr txBox="1"/>
          <p:nvPr/>
        </p:nvSpPr>
        <p:spPr>
          <a:xfrm>
            <a:off x="4858492" y="1711084"/>
            <a:ext cx="1705351" cy="338554"/>
          </a:xfrm>
          <a:prstGeom prst="rect">
            <a:avLst/>
          </a:prstGeom>
          <a:noFill/>
          <a:ln w="38100">
            <a:solidFill>
              <a:srgbClr val="D6AEE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Consejo técnico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AC07DE-B704-89DC-A46D-5CC15C1E3B71}"/>
              </a:ext>
            </a:extLst>
          </p:cNvPr>
          <p:cNvSpPr txBox="1"/>
          <p:nvPr/>
        </p:nvSpPr>
        <p:spPr>
          <a:xfrm>
            <a:off x="6563843" y="1474506"/>
            <a:ext cx="1705351" cy="584775"/>
          </a:xfrm>
          <a:prstGeom prst="rect">
            <a:avLst/>
          </a:prstGeom>
          <a:noFill/>
          <a:ln w="38100">
            <a:solidFill>
              <a:srgbClr val="854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Opiniones para mejorar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B8788D-FBE3-198E-C628-29A5338EB020}"/>
              </a:ext>
            </a:extLst>
          </p:cNvPr>
          <p:cNvSpPr txBox="1"/>
          <p:nvPr/>
        </p:nvSpPr>
        <p:spPr>
          <a:xfrm>
            <a:off x="5216024" y="2054789"/>
            <a:ext cx="1814981" cy="338554"/>
          </a:xfrm>
          <a:prstGeom prst="rect">
            <a:avLst/>
          </a:prstGeom>
          <a:noFill/>
          <a:ln w="38100">
            <a:solidFill>
              <a:srgbClr val="854D3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Responsabilidad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A2408F-B3D0-7414-FC8B-235B65E8EA61}"/>
              </a:ext>
            </a:extLst>
          </p:cNvPr>
          <p:cNvSpPr txBox="1"/>
          <p:nvPr/>
        </p:nvSpPr>
        <p:spPr>
          <a:xfrm>
            <a:off x="7058910" y="2059281"/>
            <a:ext cx="1065418" cy="338554"/>
          </a:xfrm>
          <a:prstGeom prst="rect">
            <a:avLst/>
          </a:prstGeom>
          <a:noFill/>
          <a:ln w="38100">
            <a:solidFill>
              <a:srgbClr val="D6AEE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Debates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EB1F2C-BE02-FFA9-2D44-C3D6ED7D2924}"/>
              </a:ext>
            </a:extLst>
          </p:cNvPr>
          <p:cNvSpPr txBox="1"/>
          <p:nvPr/>
        </p:nvSpPr>
        <p:spPr>
          <a:xfrm>
            <a:off x="4490814" y="2392610"/>
            <a:ext cx="1110545" cy="338554"/>
          </a:xfrm>
          <a:prstGeom prst="rect">
            <a:avLst/>
          </a:prstGeom>
          <a:noFill/>
          <a:ln w="38100">
            <a:solidFill>
              <a:srgbClr val="D6AEE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Análisis </a:t>
            </a:r>
          </a:p>
        </p:txBody>
      </p:sp>
    </p:spTree>
    <p:extLst>
      <p:ext uri="{BB962C8B-B14F-4D97-AF65-F5344CB8AC3E}">
        <p14:creationId xmlns:p14="http://schemas.microsoft.com/office/powerpoint/2010/main" val="7137060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3"/>
          <p:cNvCxnSpPr>
            <a:cxnSpLocks/>
          </p:cNvCxnSpPr>
          <p:nvPr/>
        </p:nvCxnSpPr>
        <p:spPr>
          <a:xfrm>
            <a:off x="8619394" y="1112700"/>
            <a:ext cx="0" cy="334968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3"/>
          <p:cNvCxnSpPr/>
          <p:nvPr/>
        </p:nvCxnSpPr>
        <p:spPr>
          <a:xfrm>
            <a:off x="628650" y="514350"/>
            <a:ext cx="792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12104C4-4082-8533-F4B5-6763B086F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303" y="2936734"/>
            <a:ext cx="4479879" cy="1637202"/>
          </a:xfrm>
        </p:spPr>
        <p:txBody>
          <a:bodyPr/>
          <a:lstStyle/>
          <a:p>
            <a:pPr marL="114300" indent="0" algn="ctr">
              <a:buNone/>
            </a:pPr>
            <a:r>
              <a:rPr lang="es-MX" sz="2000" dirty="0">
                <a:solidFill>
                  <a:schemeClr val="tx1"/>
                </a:solidFill>
                <a:latin typeface="Poor Richard" panose="02080502050505020702" pitchFamily="18" charset="0"/>
                <a:cs typeface="Dreaming Outloud Pro" panose="03050502040302030504" pitchFamily="66" charset="0"/>
              </a:rPr>
              <a:t>Se aplican cantos, juegos, videos y actividades donde manipulen.</a:t>
            </a:r>
            <a:endParaRPr lang="en-US" sz="2000" dirty="0">
              <a:solidFill>
                <a:schemeClr val="tx1"/>
              </a:solidFill>
              <a:latin typeface="Poor Richard" panose="02080502050505020702" pitchFamily="18" charset="0"/>
              <a:cs typeface="Dreaming Outloud Pro" panose="03050502040302030504" pitchFamily="66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BE72B32-67D6-47F8-14A2-A1BFCB34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>
                <a:effectLst/>
                <a:latin typeface="Rockwell Condensed" panose="02060603050405020104" pitchFamily="18" charset="0"/>
                <a:ea typeface="Calibri" panose="020F0502020204030204" pitchFamily="34" charset="0"/>
              </a:rPr>
              <a:t> </a:t>
            </a:r>
            <a:r>
              <a:rPr lang="es-MX" sz="240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  <a:t>Metodología de enseñanza que utiliza la educadora </a:t>
            </a:r>
            <a:b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MX" sz="200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</a:br>
            <a:br>
              <a:rPr lang="es-MX" sz="200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</a:br>
            <a:endParaRPr lang="es-MX" sz="3200">
              <a:latin typeface="Rockwell Condensed" panose="02060603050405020104" pitchFamily="18" charset="0"/>
            </a:endParaRPr>
          </a:p>
        </p:txBody>
      </p:sp>
      <p:pic>
        <p:nvPicPr>
          <p:cNvPr id="2" name="Picture 2" descr="A picture containing person, table, sitting, indoor&#10;&#10;Description automatically generated">
            <a:extLst>
              <a:ext uri="{FF2B5EF4-FFF2-40B4-BE49-F238E27FC236}">
                <a16:creationId xmlns:a16="http://schemas.microsoft.com/office/drawing/2014/main" id="{7A21F8F0-8E6C-ED3A-A6A2-9F5E3654F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10" y="1330066"/>
            <a:ext cx="3347049" cy="2504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105CC1-7FF5-119C-C246-9B40C42D99B5}"/>
              </a:ext>
            </a:extLst>
          </p:cNvPr>
          <p:cNvSpPr txBox="1"/>
          <p:nvPr/>
        </p:nvSpPr>
        <p:spPr>
          <a:xfrm>
            <a:off x="1000664" y="1286414"/>
            <a:ext cx="32500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Poor Richard" panose="02080502050505020702" pitchFamily="18" charset="0"/>
                <a:cs typeface="Dreaming Outloud Pro" panose="03050502040302030504" pitchFamily="66" charset="0"/>
              </a:rPr>
              <a:t>En base a un </a:t>
            </a:r>
            <a:r>
              <a:rPr lang="en-US" sz="2000" dirty="0" err="1">
                <a:latin typeface="Poor Richard" panose="02080502050505020702" pitchFamily="18" charset="0"/>
                <a:cs typeface="Dreaming Outloud Pro" panose="03050502040302030504" pitchFamily="66" charset="0"/>
              </a:rPr>
              <a:t>diagnóstico</a:t>
            </a:r>
            <a:r>
              <a:rPr lang="en-US" sz="2000" dirty="0">
                <a:latin typeface="Poor Richard" panose="02080502050505020702" pitchFamily="18" charset="0"/>
                <a:cs typeface="Dreaming Outloud Pro" panose="03050502040302030504" pitchFamily="66" charset="0"/>
              </a:rPr>
              <a:t> se da </a:t>
            </a:r>
            <a:r>
              <a:rPr lang="en-US" sz="2000" dirty="0" err="1">
                <a:latin typeface="Poor Richard" panose="02080502050505020702" pitchFamily="18" charset="0"/>
                <a:cs typeface="Dreaming Outloud Pro" panose="03050502040302030504" pitchFamily="66" charset="0"/>
              </a:rPr>
              <a:t>el</a:t>
            </a:r>
            <a:r>
              <a:rPr lang="en-US" sz="2000" dirty="0">
                <a:latin typeface="Poor Richard" panose="02080502050505020702" pitchFamily="18" charset="0"/>
                <a:cs typeface="Dreaming Outloud Pro" panose="03050502040302030504" pitchFamily="66" charset="0"/>
              </a:rPr>
              <a:t> </a:t>
            </a:r>
            <a:r>
              <a:rPr lang="en-US" sz="2000" dirty="0" err="1">
                <a:latin typeface="Poor Richard" panose="02080502050505020702" pitchFamily="18" charset="0"/>
                <a:cs typeface="Dreaming Outloud Pro" panose="03050502040302030504" pitchFamily="66" charset="0"/>
              </a:rPr>
              <a:t>resultado</a:t>
            </a:r>
            <a:r>
              <a:rPr lang="en-US" sz="2000" dirty="0">
                <a:latin typeface="Poor Richard" panose="02080502050505020702" pitchFamily="18" charset="0"/>
                <a:cs typeface="Dreaming Outloud Pro" panose="03050502040302030504" pitchFamily="66" charset="0"/>
              </a:rPr>
              <a:t> y </a:t>
            </a:r>
            <a:r>
              <a:rPr lang="en-US" sz="2000" dirty="0" err="1">
                <a:latin typeface="Poor Richard" panose="02080502050505020702" pitchFamily="18" charset="0"/>
                <a:cs typeface="Dreaming Outloud Pro" panose="03050502040302030504" pitchFamily="66" charset="0"/>
              </a:rPr>
              <a:t>los</a:t>
            </a:r>
            <a:r>
              <a:rPr lang="en-US" sz="2000" dirty="0">
                <a:latin typeface="Poor Richard" panose="02080502050505020702" pitchFamily="18" charset="0"/>
                <a:cs typeface="Dreaming Outloud Pro" panose="03050502040302030504" pitchFamily="66" charset="0"/>
              </a:rPr>
              <a:t> niños </a:t>
            </a:r>
            <a:r>
              <a:rPr lang="en-US" sz="2000" dirty="0" err="1">
                <a:latin typeface="Poor Richard" panose="02080502050505020702" pitchFamily="18" charset="0"/>
                <a:cs typeface="Dreaming Outloud Pro" panose="03050502040302030504" pitchFamily="66" charset="0"/>
              </a:rPr>
              <a:t>suelen</a:t>
            </a:r>
            <a:r>
              <a:rPr lang="en-US" sz="2000" dirty="0">
                <a:latin typeface="Poor Richard" panose="02080502050505020702" pitchFamily="18" charset="0"/>
                <a:cs typeface="Dreaming Outloud Pro" panose="03050502040302030504" pitchFamily="66" charset="0"/>
              </a:rPr>
              <a:t> ser </a:t>
            </a:r>
            <a:r>
              <a:rPr lang="en-US" sz="2000" dirty="0" err="1">
                <a:latin typeface="Poor Richard" panose="02080502050505020702" pitchFamily="18" charset="0"/>
                <a:cs typeface="Dreaming Outloud Pro" panose="03050502040302030504" pitchFamily="66" charset="0"/>
              </a:rPr>
              <a:t>más</a:t>
            </a:r>
            <a:r>
              <a:rPr lang="en-US" sz="2000" dirty="0">
                <a:latin typeface="Poor Richard" panose="02080502050505020702" pitchFamily="18" charset="0"/>
                <a:cs typeface="Dreaming Outloud Pro" panose="03050502040302030504" pitchFamily="66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A8E33-83DE-28AD-ABDE-794017571C3F}"/>
              </a:ext>
            </a:extLst>
          </p:cNvPr>
          <p:cNvSpPr txBox="1"/>
          <p:nvPr/>
        </p:nvSpPr>
        <p:spPr>
          <a:xfrm>
            <a:off x="524605" y="2442597"/>
            <a:ext cx="1466784" cy="400110"/>
          </a:xfrm>
          <a:prstGeom prst="rect">
            <a:avLst/>
          </a:prstGeom>
          <a:noFill/>
          <a:ln w="57150">
            <a:solidFill>
              <a:srgbClr val="D6AEE8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Kinestésico.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A4C00-C539-C27F-B36B-BB8FBD9CC4CC}"/>
              </a:ext>
            </a:extLst>
          </p:cNvPr>
          <p:cNvSpPr txBox="1"/>
          <p:nvPr/>
        </p:nvSpPr>
        <p:spPr>
          <a:xfrm>
            <a:off x="3476703" y="2472092"/>
            <a:ext cx="1008776" cy="400110"/>
          </a:xfrm>
          <a:prstGeom prst="rect">
            <a:avLst/>
          </a:prstGeom>
          <a:noFill/>
          <a:ln w="57150">
            <a:solidFill>
              <a:srgbClr val="854D3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Visual.</a:t>
            </a: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B3479E95-8824-B5C4-202E-2272CD0E062C}"/>
              </a:ext>
            </a:extLst>
          </p:cNvPr>
          <p:cNvSpPr/>
          <p:nvPr/>
        </p:nvSpPr>
        <p:spPr>
          <a:xfrm>
            <a:off x="2238991" y="2571750"/>
            <a:ext cx="1086348" cy="184666"/>
          </a:xfrm>
          <a:prstGeom prst="leftRightArrow">
            <a:avLst/>
          </a:prstGeom>
          <a:solidFill>
            <a:srgbClr val="D6AEE8"/>
          </a:solidFill>
          <a:ln>
            <a:solidFill>
              <a:srgbClr val="854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935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3"/>
          <p:cNvCxnSpPr>
            <a:cxnSpLocks/>
          </p:cNvCxnSpPr>
          <p:nvPr/>
        </p:nvCxnSpPr>
        <p:spPr>
          <a:xfrm>
            <a:off x="8619394" y="1112700"/>
            <a:ext cx="0" cy="334968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3"/>
          <p:cNvCxnSpPr/>
          <p:nvPr/>
        </p:nvCxnSpPr>
        <p:spPr>
          <a:xfrm>
            <a:off x="628650" y="514350"/>
            <a:ext cx="792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12104C4-4082-8533-F4B5-6763B086F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336" y="1497531"/>
            <a:ext cx="3967250" cy="1940609"/>
          </a:xfrm>
        </p:spPr>
        <p:txBody>
          <a:bodyPr/>
          <a:lstStyle/>
          <a:p>
            <a:r>
              <a:rPr lang="es-MX" dirty="0">
                <a:latin typeface="Sylfaen" panose="010A0502050306030303" pitchFamily="18" charset="0"/>
              </a:rPr>
              <a:t>Vínculo educativo 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es-MX" dirty="0">
                <a:latin typeface="Sylfaen" panose="010A0502050306030303" pitchFamily="18" charset="0"/>
              </a:rPr>
              <a:t>Un ambiente didáctico sano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es-MX" dirty="0">
                <a:latin typeface="Sylfaen" panose="010A0502050306030303" pitchFamily="18" charset="0"/>
              </a:rPr>
              <a:t>El estudiante pueda expresarse y desenvolverse.</a:t>
            </a:r>
          </a:p>
          <a:p>
            <a:r>
              <a:rPr lang="es-MX" dirty="0">
                <a:latin typeface="Sylfaen" panose="010A0502050306030303" pitchFamily="18" charset="0"/>
              </a:rPr>
              <a:t>Respeto ente docente y alumno</a:t>
            </a:r>
          </a:p>
          <a:p>
            <a:r>
              <a:rPr lang="es-MX" dirty="0">
                <a:latin typeface="Sylfaen" panose="010A0502050306030303" pitchFamily="18" charset="0"/>
              </a:rPr>
              <a:t>Buena comunicación</a:t>
            </a:r>
          </a:p>
          <a:p>
            <a:endParaRPr lang="es-MX" dirty="0">
              <a:latin typeface="Sylfaen" panose="010A0502050306030303" pitchFamily="18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BE72B32-67D6-47F8-14A2-A1BFCB34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32" y="592303"/>
            <a:ext cx="6738900" cy="572700"/>
          </a:xfrm>
          <a:ln w="57150">
            <a:solidFill>
              <a:srgbClr val="854D31"/>
            </a:solidFill>
          </a:ln>
        </p:spPr>
        <p:txBody>
          <a:bodyPr/>
          <a:lstStyle/>
          <a:p>
            <a:pPr algn="ctr"/>
            <a:r>
              <a:rPr lang="es-MX" sz="3200" dirty="0">
                <a:effectLst/>
                <a:latin typeface="Rockwell Condensed" panose="02060603050405020104" pitchFamily="18" charset="0"/>
                <a:ea typeface="Calibri" panose="020F0502020204030204" pitchFamily="34" charset="0"/>
              </a:rPr>
              <a:t> </a:t>
            </a:r>
            <a:r>
              <a:rPr lang="es-MX" sz="2400" dirty="0">
                <a:effectLst/>
                <a:latin typeface="Rockwell Condensed" panose="02060603050405020104" pitchFamily="18" charset="0"/>
                <a:ea typeface="Calibri" panose="020F0502020204030204" pitchFamily="34" charset="0"/>
              </a:rPr>
              <a:t>Interacción del docente con los alumnos  </a:t>
            </a:r>
            <a:b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MX" sz="2000" dirty="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</a:br>
            <a:br>
              <a:rPr lang="es-MX" sz="2000" dirty="0">
                <a:effectLst/>
                <a:latin typeface="Rockwell Condensed" panose="02060603050405020104" pitchFamily="18" charset="0"/>
                <a:ea typeface="Times New Roman" panose="02020603050405020304" pitchFamily="18" charset="0"/>
              </a:rPr>
            </a:br>
            <a:endParaRPr lang="es-MX" sz="3200" dirty="0">
              <a:latin typeface="Rockwell Condensed" panose="020606030504050201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3D3A55E-AFEF-0F16-4B08-45585421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882" y="1360285"/>
            <a:ext cx="4091076" cy="2205909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43557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legant Cream Ellipse Portfolio by Slidesgo">
  <a:themeElements>
    <a:clrScheme name="Simple Light">
      <a:dk1>
        <a:srgbClr val="000000"/>
      </a:dk1>
      <a:lt1>
        <a:srgbClr val="FFFFFF"/>
      </a:lt1>
      <a:dk2>
        <a:srgbClr val="282828"/>
      </a:dk2>
      <a:lt2>
        <a:srgbClr val="F6F4EC"/>
      </a:lt2>
      <a:accent1>
        <a:srgbClr val="282828"/>
      </a:accent1>
      <a:accent2>
        <a:srgbClr val="CC0000"/>
      </a:accent2>
      <a:accent3>
        <a:srgbClr val="FFFFFF"/>
      </a:accent3>
      <a:accent4>
        <a:srgbClr val="CC0000"/>
      </a:accent4>
      <a:accent5>
        <a:srgbClr val="CC0000"/>
      </a:accent5>
      <a:accent6>
        <a:srgbClr val="282828"/>
      </a:accent6>
      <a:hlink>
        <a:srgbClr val="CC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E1D7D873B244A950C89537DFF2FFA" ma:contentTypeVersion="7" ma:contentTypeDescription="Create a new document." ma:contentTypeScope="" ma:versionID="1ace056d0a15f8390c4bd8b2da9483b6">
  <xsd:schema xmlns:xsd="http://www.w3.org/2001/XMLSchema" xmlns:xs="http://www.w3.org/2001/XMLSchema" xmlns:p="http://schemas.microsoft.com/office/2006/metadata/properties" xmlns:ns3="cb3e0153-783f-40ae-bb7b-4cc0d2f5983e" xmlns:ns4="9197a96d-2454-4871-8e45-fae6c35954ea" targetNamespace="http://schemas.microsoft.com/office/2006/metadata/properties" ma:root="true" ma:fieldsID="bc30d350e7a28746fcb4cb56d96367ed" ns3:_="" ns4:_="">
    <xsd:import namespace="cb3e0153-783f-40ae-bb7b-4cc0d2f5983e"/>
    <xsd:import namespace="9197a96d-2454-4871-8e45-fae6c35954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e0153-783f-40ae-bb7b-4cc0d2f59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7a96d-2454-4871-8e45-fae6c35954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D18472-D90C-4D26-9F0A-A7152EC29A6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b3e0153-783f-40ae-bb7b-4cc0d2f5983e"/>
    <ds:schemaRef ds:uri="9197a96d-2454-4871-8e45-fae6c35954e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5CC8D4-8282-4E8F-BFE1-BDFF4ECAF4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A1F30-39D7-4B5B-AE1C-FC0B6199CFA1}">
  <ds:schemaRefs>
    <ds:schemaRef ds:uri="http://purl.org/dc/dcmitype/"/>
    <ds:schemaRef ds:uri="cb3e0153-783f-40ae-bb7b-4cc0d2f5983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9197a96d-2454-4871-8e45-fae6c35954e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Presentación en pantalla (16:9)</PresentationFormat>
  <Paragraphs>52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Quicksand</vt:lpstr>
      <vt:lpstr>Poor Richard</vt:lpstr>
      <vt:lpstr>Tenor Sans</vt:lpstr>
      <vt:lpstr>Times New Roman</vt:lpstr>
      <vt:lpstr>Dreaming Outloud Pro</vt:lpstr>
      <vt:lpstr>Bernard MT Condensed</vt:lpstr>
      <vt:lpstr>Rockwell Condensed</vt:lpstr>
      <vt:lpstr>Sylfaen</vt:lpstr>
      <vt:lpstr>Elegant Cream Ellipse Portfolio by Slidesgo</vt:lpstr>
      <vt:lpstr>ESCUELA NORMAL DE EDUCACIÓN PREESCOLAR CICLO ESCOLAR 2021-2022 CURSO: Observación Y Análisis De Prácticas Y Contextos Escolares  DOCENTE: Eduarda Maldonado Martínez   EVIDENCIA GlOBAL: Interacciones Pedagógicas Y Didácticas: Enseñanza Y Aprendizaje En El Aula. PRESENTADO POR: María Fernanda Bazaldua Sánchez  Dania Alejandra Cepeda Rocamontes  Liliana Aracely Orozco Esquivel  Lorena Alejandra Gonzalez Lomas  Claudia Herrera Ibarra  Valeria Akane Nakasima Muñoz  Layla Patricia Rangel Rodríguez  COMPETENCIA PROFESIONAL:     </vt:lpstr>
      <vt:lpstr>¿Cómo se establecía la gestión escolar Y como era el clima institucional?</vt:lpstr>
      <vt:lpstr>¿Cómo organiza los aprendizajes esperados la educadora?  </vt:lpstr>
      <vt:lpstr>Presentación de PowerPoint</vt:lpstr>
      <vt:lpstr>Presentación de PowerPoint</vt:lpstr>
      <vt:lpstr>¿Qué acciones realiza para obtener recursos?   </vt:lpstr>
      <vt:lpstr>Entorno colaborativo    </vt:lpstr>
      <vt:lpstr> Metodología de enseñanza que utiliza la educadora     </vt:lpstr>
      <vt:lpstr> Interacción del docente con los alumnos      </vt:lpstr>
      <vt:lpstr>Se da la oportunidad de que los maestros (as) compartan sus prácticas con otros docentes.   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se establecía la gestión escolar y como era el clima institucional?</dc:title>
  <dc:creator>ale glz</dc:creator>
  <cp:lastModifiedBy>LORENA ALEJANDRA GONZALEZ LOMAS</cp:lastModifiedBy>
  <cp:revision>2</cp:revision>
  <dcterms:modified xsi:type="dcterms:W3CDTF">2022-06-21T02:40:50Z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0x010100DA7E1D7D873B244A950C89537DFF2FFA</vt:lpwstr>
  </property>
</Properties>
</file>