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13"/>
  </p:notesMasterIdLst>
  <p:sldIdLst>
    <p:sldId id="257" r:id="rId2"/>
    <p:sldId id="256" r:id="rId3"/>
    <p:sldId id="289" r:id="rId4"/>
    <p:sldId id="283" r:id="rId5"/>
    <p:sldId id="284" r:id="rId6"/>
    <p:sldId id="292" r:id="rId7"/>
    <p:sldId id="285" r:id="rId8"/>
    <p:sldId id="295" r:id="rId9"/>
    <p:sldId id="293" r:id="rId10"/>
    <p:sldId id="287" r:id="rId11"/>
    <p:sldId id="297" r:id="rId12"/>
  </p:sldIdLst>
  <p:sldSz cx="9144000" cy="5143500" type="screen16x9"/>
  <p:notesSz cx="6858000" cy="9144000"/>
  <p:embeddedFontLst>
    <p:embeddedFont>
      <p:font typeface="Oxygen Light" panose="020B0604020202020204" charset="0"/>
      <p:regular r:id="rId14"/>
      <p:bold r:id="rId15"/>
    </p:embeddedFont>
    <p:embeddedFont>
      <p:font typeface="AkayaTelivigala" panose="020B0604020202020204" charset="0"/>
      <p:regular r:id="rId16"/>
    </p:embeddedFont>
    <p:embeddedFont>
      <p:font typeface="Oxygen" panose="020B0604020202020204" charset="0"/>
      <p:regular r:id="rId17"/>
      <p:bold r:id="rId18"/>
    </p:embeddedFont>
    <p:embeddedFont>
      <p:font typeface="Poiret One" panose="020B0604020202020204" charset="0"/>
      <p:regular r:id="rId19"/>
    </p:embeddedFont>
    <p:embeddedFont>
      <p:font typeface="Bebas Neue" panose="020B0604020202020204" charset="0"/>
      <p:regular r:id="rId20"/>
    </p:embeddedFont>
    <p:embeddedFont>
      <p:font typeface="Annai MN" panose="020B0604020202020204" charset="0"/>
      <p:regular r:id="rId21"/>
    </p:embeddedFont>
    <p:embeddedFont>
      <p:font typeface="Calibri" panose="020F0502020204030204" pitchFamily="34" charset="0"/>
      <p:regular r:id="rId22"/>
      <p:bold r:id="rId23"/>
      <p:italic r:id="rId24"/>
      <p:boldItalic r:id="rId25"/>
    </p:embeddedFont>
    <p:embeddedFont>
      <p:font typeface="Nunito" panose="020B060402020202020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a:srgbClr val="F2E1D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AAF55FE-2CF5-4E4B-B6C8-B1CC964AAF28}">
  <a:tblStyle styleId="{FAAF55FE-2CF5-4E4B-B6C8-B1CC964AAF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21" autoAdjust="0"/>
    <p:restoredTop sz="94674"/>
  </p:normalViewPr>
  <p:slideViewPr>
    <p:cSldViewPr snapToGrid="0" snapToObjects="1">
      <p:cViewPr varScale="1">
        <p:scale>
          <a:sx n="76" d="100"/>
          <a:sy n="76" d="100"/>
        </p:scale>
        <p:origin x="68" y="6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ac439249f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ac439249f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c439249f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c439249f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2266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25f85cae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a25f85cae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c439249f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c439249f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3899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c439249f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c439249f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7826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c439249f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c439249f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3238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c439249f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c439249f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7370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c439249f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c439249f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5163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c439249f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c439249f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84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ac439249f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ac439249f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3328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9143999" cy="5144006"/>
          </a:xfrm>
          <a:prstGeom prst="rect">
            <a:avLst/>
          </a:prstGeom>
          <a:noFill/>
          <a:ln>
            <a:noFill/>
          </a:ln>
        </p:spPr>
      </p:pic>
      <p:sp>
        <p:nvSpPr>
          <p:cNvPr id="10" name="Google Shape;10;p2"/>
          <p:cNvSpPr txBox="1">
            <a:spLocks noGrp="1"/>
          </p:cNvSpPr>
          <p:nvPr>
            <p:ph type="ctrTitle"/>
          </p:nvPr>
        </p:nvSpPr>
        <p:spPr>
          <a:xfrm>
            <a:off x="4149000" y="970200"/>
            <a:ext cx="3852000" cy="24105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4400" b="1">
                <a:latin typeface="Poiret One"/>
                <a:ea typeface="Poiret One"/>
                <a:cs typeface="Poiret One"/>
                <a:sym typeface="Poiret One"/>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4149000" y="3380700"/>
            <a:ext cx="3852000" cy="792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atin typeface="Oxygen"/>
                <a:ea typeface="Oxygen"/>
                <a:cs typeface="Oxygen"/>
                <a:sym typeface="Oxyge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pic>
        <p:nvPicPr>
          <p:cNvPr id="18" name="Google Shape;18;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Font typeface="Oxygen"/>
              <a:buChar char="●"/>
              <a:defRPr sz="1400">
                <a:latin typeface="Oxygen"/>
                <a:ea typeface="Oxygen"/>
                <a:cs typeface="Oxygen"/>
                <a:sym typeface="Oxygen"/>
              </a:defRPr>
            </a:lvl1pPr>
            <a:lvl2pPr marL="914400" lvl="1" indent="-317500" rtl="0">
              <a:lnSpc>
                <a:spcPct val="115000"/>
              </a:lnSpc>
              <a:spcBef>
                <a:spcPts val="1600"/>
              </a:spcBef>
              <a:spcAft>
                <a:spcPts val="0"/>
              </a:spcAft>
              <a:buSzPts val="1400"/>
              <a:buFont typeface="Oxygen"/>
              <a:buChar char="○"/>
              <a:defRPr>
                <a:latin typeface="Oxygen"/>
                <a:ea typeface="Oxygen"/>
                <a:cs typeface="Oxygen"/>
                <a:sym typeface="Oxygen"/>
              </a:defRPr>
            </a:lvl2pPr>
            <a:lvl3pPr marL="1371600" lvl="2" indent="-317500" rtl="0">
              <a:lnSpc>
                <a:spcPct val="115000"/>
              </a:lnSpc>
              <a:spcBef>
                <a:spcPts val="1600"/>
              </a:spcBef>
              <a:spcAft>
                <a:spcPts val="0"/>
              </a:spcAft>
              <a:buSzPts val="1400"/>
              <a:buFont typeface="Oxygen"/>
              <a:buChar char="■"/>
              <a:defRPr>
                <a:latin typeface="Oxygen"/>
                <a:ea typeface="Oxygen"/>
                <a:cs typeface="Oxygen"/>
                <a:sym typeface="Oxygen"/>
              </a:defRPr>
            </a:lvl3pPr>
            <a:lvl4pPr marL="1828800" lvl="3" indent="-317500" rtl="0">
              <a:lnSpc>
                <a:spcPct val="115000"/>
              </a:lnSpc>
              <a:spcBef>
                <a:spcPts val="1600"/>
              </a:spcBef>
              <a:spcAft>
                <a:spcPts val="0"/>
              </a:spcAft>
              <a:buSzPts val="1400"/>
              <a:buFont typeface="Oxygen"/>
              <a:buChar char="●"/>
              <a:defRPr>
                <a:latin typeface="Oxygen"/>
                <a:ea typeface="Oxygen"/>
                <a:cs typeface="Oxygen"/>
                <a:sym typeface="Oxygen"/>
              </a:defRPr>
            </a:lvl4pPr>
            <a:lvl5pPr marL="2286000" lvl="4" indent="-317500" rtl="0">
              <a:lnSpc>
                <a:spcPct val="115000"/>
              </a:lnSpc>
              <a:spcBef>
                <a:spcPts val="1600"/>
              </a:spcBef>
              <a:spcAft>
                <a:spcPts val="0"/>
              </a:spcAft>
              <a:buSzPts val="1400"/>
              <a:buFont typeface="Oxygen"/>
              <a:buChar char="○"/>
              <a:defRPr>
                <a:latin typeface="Oxygen"/>
                <a:ea typeface="Oxygen"/>
                <a:cs typeface="Oxygen"/>
                <a:sym typeface="Oxygen"/>
              </a:defRPr>
            </a:lvl5pPr>
            <a:lvl6pPr marL="2743200" lvl="5" indent="-317500" rtl="0">
              <a:lnSpc>
                <a:spcPct val="115000"/>
              </a:lnSpc>
              <a:spcBef>
                <a:spcPts val="1600"/>
              </a:spcBef>
              <a:spcAft>
                <a:spcPts val="0"/>
              </a:spcAft>
              <a:buSzPts val="1400"/>
              <a:buFont typeface="Oxygen"/>
              <a:buChar char="■"/>
              <a:defRPr>
                <a:latin typeface="Oxygen"/>
                <a:ea typeface="Oxygen"/>
                <a:cs typeface="Oxygen"/>
                <a:sym typeface="Oxygen"/>
              </a:defRPr>
            </a:lvl6pPr>
            <a:lvl7pPr marL="3200400" lvl="6" indent="-317500" rtl="0">
              <a:lnSpc>
                <a:spcPct val="115000"/>
              </a:lnSpc>
              <a:spcBef>
                <a:spcPts val="1600"/>
              </a:spcBef>
              <a:spcAft>
                <a:spcPts val="0"/>
              </a:spcAft>
              <a:buSzPts val="1400"/>
              <a:buFont typeface="Oxygen"/>
              <a:buChar char="●"/>
              <a:defRPr>
                <a:latin typeface="Oxygen"/>
                <a:ea typeface="Oxygen"/>
                <a:cs typeface="Oxygen"/>
                <a:sym typeface="Oxygen"/>
              </a:defRPr>
            </a:lvl7pPr>
            <a:lvl8pPr marL="3657600" lvl="7" indent="-317500" rtl="0">
              <a:lnSpc>
                <a:spcPct val="115000"/>
              </a:lnSpc>
              <a:spcBef>
                <a:spcPts val="1600"/>
              </a:spcBef>
              <a:spcAft>
                <a:spcPts val="0"/>
              </a:spcAft>
              <a:buSzPts val="1400"/>
              <a:buFont typeface="Oxygen"/>
              <a:buChar char="○"/>
              <a:defRPr>
                <a:latin typeface="Oxygen"/>
                <a:ea typeface="Oxygen"/>
                <a:cs typeface="Oxygen"/>
                <a:sym typeface="Oxygen"/>
              </a:defRPr>
            </a:lvl8pPr>
            <a:lvl9pPr marL="4114800" lvl="8" indent="-317500" rtl="0">
              <a:lnSpc>
                <a:spcPct val="115000"/>
              </a:lnSpc>
              <a:spcBef>
                <a:spcPts val="1600"/>
              </a:spcBef>
              <a:spcAft>
                <a:spcPts val="1600"/>
              </a:spcAft>
              <a:buSzPts val="1400"/>
              <a:buFont typeface="Oxygen"/>
              <a:buChar char="■"/>
              <a:defRPr>
                <a:latin typeface="Oxygen"/>
                <a:ea typeface="Oxygen"/>
                <a:cs typeface="Oxygen"/>
                <a:sym typeface="Oxygen"/>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1"/>
        <p:cNvGrpSpPr/>
        <p:nvPr/>
      </p:nvGrpSpPr>
      <p:grpSpPr>
        <a:xfrm>
          <a:off x="0" y="0"/>
          <a:ext cx="0" cy="0"/>
          <a:chOff x="0" y="0"/>
          <a:chExt cx="0" cy="0"/>
        </a:xfrm>
      </p:grpSpPr>
      <p:pic>
        <p:nvPicPr>
          <p:cNvPr id="52" name="Google Shape;52;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53" name="Google Shape;53;p13"/>
          <p:cNvSpPr txBox="1">
            <a:spLocks noGrp="1"/>
          </p:cNvSpPr>
          <p:nvPr>
            <p:ph type="title"/>
          </p:nvPr>
        </p:nvSpPr>
        <p:spPr>
          <a:xfrm>
            <a:off x="720000" y="28044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 name="Google Shape;54;p13"/>
          <p:cNvSpPr txBox="1">
            <a:spLocks noGrp="1"/>
          </p:cNvSpPr>
          <p:nvPr>
            <p:ph type="title" idx="2" hasCustomPrompt="1"/>
          </p:nvPr>
        </p:nvSpPr>
        <p:spPr>
          <a:xfrm>
            <a:off x="720000" y="1589526"/>
            <a:ext cx="2336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5" name="Google Shape;55;p13"/>
          <p:cNvSpPr txBox="1">
            <a:spLocks noGrp="1"/>
          </p:cNvSpPr>
          <p:nvPr>
            <p:ph type="subTitle" idx="1"/>
          </p:nvPr>
        </p:nvSpPr>
        <p:spPr>
          <a:xfrm>
            <a:off x="720000" y="3177110"/>
            <a:ext cx="23364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6" name="Google Shape;56;p13"/>
          <p:cNvSpPr txBox="1">
            <a:spLocks noGrp="1"/>
          </p:cNvSpPr>
          <p:nvPr>
            <p:ph type="title" idx="3"/>
          </p:nvPr>
        </p:nvSpPr>
        <p:spPr>
          <a:xfrm>
            <a:off x="3403800" y="28044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 name="Google Shape;57;p13"/>
          <p:cNvSpPr txBox="1">
            <a:spLocks noGrp="1"/>
          </p:cNvSpPr>
          <p:nvPr>
            <p:ph type="title" idx="4" hasCustomPrompt="1"/>
          </p:nvPr>
        </p:nvSpPr>
        <p:spPr>
          <a:xfrm>
            <a:off x="3403800" y="1589526"/>
            <a:ext cx="2336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8" name="Google Shape;58;p13"/>
          <p:cNvSpPr txBox="1">
            <a:spLocks noGrp="1"/>
          </p:cNvSpPr>
          <p:nvPr>
            <p:ph type="subTitle" idx="5"/>
          </p:nvPr>
        </p:nvSpPr>
        <p:spPr>
          <a:xfrm>
            <a:off x="3403800" y="3177110"/>
            <a:ext cx="23364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59" name="Google Shape;59;p13"/>
          <p:cNvSpPr txBox="1">
            <a:spLocks noGrp="1"/>
          </p:cNvSpPr>
          <p:nvPr>
            <p:ph type="title" idx="6"/>
          </p:nvPr>
        </p:nvSpPr>
        <p:spPr>
          <a:xfrm>
            <a:off x="6087600" y="2804438"/>
            <a:ext cx="23364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0" name="Google Shape;60;p13"/>
          <p:cNvSpPr txBox="1">
            <a:spLocks noGrp="1"/>
          </p:cNvSpPr>
          <p:nvPr>
            <p:ph type="title" idx="7" hasCustomPrompt="1"/>
          </p:nvPr>
        </p:nvSpPr>
        <p:spPr>
          <a:xfrm>
            <a:off x="6087600" y="1589526"/>
            <a:ext cx="23364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 name="Google Shape;61;p13"/>
          <p:cNvSpPr txBox="1">
            <a:spLocks noGrp="1"/>
          </p:cNvSpPr>
          <p:nvPr>
            <p:ph type="subTitle" idx="8"/>
          </p:nvPr>
        </p:nvSpPr>
        <p:spPr>
          <a:xfrm>
            <a:off x="6087600" y="3177110"/>
            <a:ext cx="2336400" cy="87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Oxygen"/>
                <a:ea typeface="Oxygen"/>
                <a:cs typeface="Oxygen"/>
                <a:sym typeface="Oxygen"/>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62" name="Google Shape;62;p13"/>
          <p:cNvSpPr txBox="1">
            <a:spLocks noGrp="1"/>
          </p:cNvSpPr>
          <p:nvPr>
            <p:ph type="title" idx="9"/>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24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4"/>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3">
    <p:spTree>
      <p:nvGrpSpPr>
        <p:cNvPr id="1" name="Shape 155"/>
        <p:cNvGrpSpPr/>
        <p:nvPr/>
      </p:nvGrpSpPr>
      <p:grpSpPr>
        <a:xfrm>
          <a:off x="0" y="0"/>
          <a:ext cx="0" cy="0"/>
          <a:chOff x="0" y="0"/>
          <a:chExt cx="0" cy="0"/>
        </a:xfrm>
      </p:grpSpPr>
      <p:pic>
        <p:nvPicPr>
          <p:cNvPr id="156" name="Google Shape;156;p3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4_1">
    <p:spTree>
      <p:nvGrpSpPr>
        <p:cNvPr id="1" name="Shape 157"/>
        <p:cNvGrpSpPr/>
        <p:nvPr/>
      </p:nvGrpSpPr>
      <p:grpSpPr>
        <a:xfrm>
          <a:off x="0" y="0"/>
          <a:ext cx="0" cy="0"/>
          <a:chOff x="0" y="0"/>
          <a:chExt cx="0" cy="0"/>
        </a:xfrm>
      </p:grpSpPr>
      <p:pic>
        <p:nvPicPr>
          <p:cNvPr id="158" name="Google Shape;158;p31"/>
          <p:cNvPicPr preferRelativeResize="0"/>
          <p:nvPr/>
        </p:nvPicPr>
        <p:blipFill>
          <a:blip r:embed="rId2">
            <a:alphaModFix/>
          </a:blip>
          <a:stretch>
            <a:fillRect/>
          </a:stretch>
        </p:blipFill>
        <p:spPr>
          <a:xfrm>
            <a:off x="0" y="0"/>
            <a:ext cx="9144000" cy="514351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Poiret One"/>
              <a:buNone/>
              <a:defRPr sz="2800">
                <a:solidFill>
                  <a:schemeClr val="dk1"/>
                </a:solidFill>
                <a:latin typeface="Poiret One"/>
                <a:ea typeface="Poiret One"/>
                <a:cs typeface="Poiret One"/>
                <a:sym typeface="Poiret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Oxygen Light"/>
              <a:buChar char="●"/>
              <a:defRPr sz="1800">
                <a:solidFill>
                  <a:schemeClr val="lt2"/>
                </a:solidFill>
                <a:latin typeface="Oxygen Light"/>
                <a:ea typeface="Oxygen Light"/>
                <a:cs typeface="Oxygen Light"/>
                <a:sym typeface="Oxygen Light"/>
              </a:defRPr>
            </a:lvl1pPr>
            <a:lvl2pPr marL="914400" lvl="1"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2pPr>
            <a:lvl3pPr marL="1371600" lvl="2"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3pPr>
            <a:lvl4pPr marL="1828800" lvl="3"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4pPr>
            <a:lvl5pPr marL="2286000" lvl="4"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5pPr>
            <a:lvl6pPr marL="2743200" lvl="5"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6pPr>
            <a:lvl7pPr marL="3200400" lvl="6"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7pPr>
            <a:lvl8pPr marL="3657600" lvl="7" indent="-317500">
              <a:lnSpc>
                <a:spcPct val="115000"/>
              </a:lnSpc>
              <a:spcBef>
                <a:spcPts val="1600"/>
              </a:spcBef>
              <a:spcAft>
                <a:spcPts val="0"/>
              </a:spcAft>
              <a:buClr>
                <a:schemeClr val="lt2"/>
              </a:buClr>
              <a:buSzPts val="1400"/>
              <a:buFont typeface="Oxygen Light"/>
              <a:buChar char="○"/>
              <a:defRPr>
                <a:solidFill>
                  <a:schemeClr val="lt2"/>
                </a:solidFill>
                <a:latin typeface="Oxygen Light"/>
                <a:ea typeface="Oxygen Light"/>
                <a:cs typeface="Oxygen Light"/>
                <a:sym typeface="Oxygen Light"/>
              </a:defRPr>
            </a:lvl8pPr>
            <a:lvl9pPr marL="4114800" lvl="8" indent="-317500">
              <a:lnSpc>
                <a:spcPct val="115000"/>
              </a:lnSpc>
              <a:spcBef>
                <a:spcPts val="1600"/>
              </a:spcBef>
              <a:spcAft>
                <a:spcPts val="1600"/>
              </a:spcAft>
              <a:buClr>
                <a:schemeClr val="lt2"/>
              </a:buClr>
              <a:buSzPts val="1400"/>
              <a:buFont typeface="Oxygen Light"/>
              <a:buChar char="■"/>
              <a:defRPr>
                <a:solidFill>
                  <a:schemeClr val="lt2"/>
                </a:solidFill>
                <a:latin typeface="Oxygen Light"/>
                <a:ea typeface="Oxygen Light"/>
                <a:cs typeface="Oxygen Light"/>
                <a:sym typeface="Oxygen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75" r:id="rId5"/>
    <p:sldLayoutId id="2147483676" r:id="rId6"/>
    <p:sldLayoutId id="214748367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6" name="Rectangle 2">
            <a:extLst>
              <a:ext uri="{FF2B5EF4-FFF2-40B4-BE49-F238E27FC236}">
                <a16:creationId xmlns:a16="http://schemas.microsoft.com/office/drawing/2014/main" id="{DC47CB71-E693-5D56-A36C-0229EE43FC6F}"/>
              </a:ext>
            </a:extLst>
          </p:cNvPr>
          <p:cNvSpPr>
            <a:spLocks noChangeArrowheads="1"/>
          </p:cNvSpPr>
          <p:nvPr/>
        </p:nvSpPr>
        <p:spPr bwMode="auto">
          <a:xfrm>
            <a:off x="1177586" y="1955121"/>
            <a:ext cx="6788828" cy="31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MX"/>
          </a:p>
        </p:txBody>
      </p:sp>
      <p:pic>
        <p:nvPicPr>
          <p:cNvPr id="1025" name="Imagen 2">
            <a:extLst>
              <a:ext uri="{FF2B5EF4-FFF2-40B4-BE49-F238E27FC236}">
                <a16:creationId xmlns:a16="http://schemas.microsoft.com/office/drawing/2014/main" id="{5AEA8BA2-BEFF-E281-6405-BAD2063043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267" y="146485"/>
            <a:ext cx="1899428" cy="14102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E2B808F0-F415-CCBF-E8C5-4FAC67AA3C82}"/>
              </a:ext>
            </a:extLst>
          </p:cNvPr>
          <p:cNvSpPr>
            <a:spLocks noChangeArrowheads="1"/>
          </p:cNvSpPr>
          <p:nvPr/>
        </p:nvSpPr>
        <p:spPr bwMode="auto">
          <a:xfrm>
            <a:off x="99440" y="13359"/>
            <a:ext cx="8945120" cy="5116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es-ES" altLang="es-MX" sz="2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ESCUELA NORMAL DE EDUCACI</a:t>
            </a:r>
            <a:r>
              <a:rPr kumimoji="0" lang="es-ES" altLang="es-MX" sz="2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s-ES" altLang="es-MX" sz="22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 PREESCOLAR</a:t>
            </a:r>
          </a:p>
          <a:p>
            <a:pPr marL="0" marR="0" lvl="0" indent="0" algn="r" defTabSz="914400" rtl="0" eaLnBrk="0" fontAlgn="base" latinLnBrk="0" hangingPunct="0">
              <a:lnSpc>
                <a:spcPct val="100000"/>
              </a:lnSpc>
              <a:spcBef>
                <a:spcPct val="0"/>
              </a:spcBef>
              <a:spcAft>
                <a:spcPct val="0"/>
              </a:spcAft>
              <a:buClrTx/>
              <a:buSzTx/>
              <a:buFontTx/>
              <a:buNone/>
              <a:tabLst/>
            </a:pPr>
            <a:endParaRPr kumimoji="0" lang="es-ES" altLang="es-MX" sz="22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6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Ciclo escolar 2021-2022</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MX"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6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s-ES" altLang="es-MX" sz="1600" b="1" i="1"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OBSERVACI</a:t>
            </a:r>
            <a:r>
              <a:rPr kumimoji="0" lang="es-ES" altLang="es-MX" sz="16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s-ES" altLang="es-MX" sz="1600" b="1" i="1"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 Y AN</a:t>
            </a:r>
            <a:r>
              <a:rPr kumimoji="0" lang="es-ES" altLang="es-MX" sz="16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s-ES" altLang="es-MX" sz="1600" b="1" i="1"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LISIS DE PR</a:t>
            </a:r>
            <a:r>
              <a:rPr kumimoji="0" lang="es-ES" altLang="es-MX" sz="16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s-ES" altLang="es-MX" sz="1600" b="1" i="1"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CTICAS Y CONTEXTOS ESCOLARES</a:t>
            </a:r>
            <a:r>
              <a:rPr kumimoji="0" lang="es-ES" altLang="es-MX" sz="1600" b="1" i="1"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MX" sz="1050" b="0" i="0" u="sng"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2000" b="1" i="0" u="sng"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Evidencia global integradora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s-ES" altLang="es-MX"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sz="12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INTERACCIONES PEDAG</a:t>
            </a:r>
            <a:r>
              <a:rPr kumimoji="0" lang="es-ES" altLang="es-MX" sz="1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Ó</a:t>
            </a:r>
            <a:r>
              <a:rPr kumimoji="0" lang="es-ES" altLang="es-MX" sz="12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GICAS Y DID</a:t>
            </a:r>
            <a:r>
              <a:rPr kumimoji="0" lang="es-ES" altLang="es-MX" sz="1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Á</a:t>
            </a:r>
            <a:r>
              <a:rPr kumimoji="0" lang="es-ES" altLang="es-MX" sz="12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CTICAS: ENSE</a:t>
            </a:r>
            <a:r>
              <a:rPr kumimoji="0" lang="es-ES" altLang="es-MX" sz="1200" b="1"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Ñ</a:t>
            </a:r>
            <a:r>
              <a:rPr kumimoji="0" lang="es-ES" altLang="es-MX" sz="1200"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ANZA Y APRENDIZAJE EN EL AULA</a:t>
            </a:r>
            <a:endParaRPr kumimoji="0" lang="es-ES" altLang="es-MX" sz="9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b="1" i="0" u="none" strike="noStrike" cap="none" normalizeH="0" baseline="0" dirty="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Competencias profesionales del perfil de egreso:</a:t>
            </a:r>
            <a:endParaRPr kumimoji="0" lang="es-ES" altLang="es-MX" sz="900" b="0" i="0" u="none" strike="noStrike" cap="none" normalizeH="0" baseline="0" dirty="0">
              <a:ln>
                <a:noFill/>
              </a:ln>
              <a:solidFill>
                <a:schemeClr val="tx1"/>
              </a:solidFill>
              <a:effectLst/>
            </a:endParaRPr>
          </a:p>
          <a:p>
            <a:pPr marL="285750" indent="-285750">
              <a:buFont typeface="Arial" panose="020B0604020202020204" pitchFamily="34" charset="0"/>
              <a:buChar char="•"/>
            </a:pPr>
            <a:r>
              <a:rPr lang="es-MX" sz="1600" dirty="0">
                <a:solidFill>
                  <a:schemeClr val="accent3">
                    <a:lumMod val="75000"/>
                  </a:schemeClr>
                </a:solidFill>
                <a:latin typeface="Times New Roman" panose="02020603050405020304" pitchFamily="18" charset="0"/>
                <a:cs typeface="Times New Roman" panose="02020603050405020304" pitchFamily="18" charset="0"/>
              </a:rPr>
              <a:t>Integra recursos de la investigación educativa para enriquecer su práctica profesional, expresando su interés por el conocimiento, la ciencia y la mejora de la educación. </a:t>
            </a:r>
          </a:p>
          <a:p>
            <a:pPr marL="285750" indent="-285750">
              <a:buFont typeface="Arial" panose="020B0604020202020204" pitchFamily="34" charset="0"/>
              <a:buChar char="•"/>
            </a:pPr>
            <a:r>
              <a:rPr lang="es-MX" sz="1600" dirty="0">
                <a:solidFill>
                  <a:schemeClr val="accent3">
                    <a:lumMod val="75000"/>
                  </a:schemeClr>
                </a:solidFill>
                <a:latin typeface="Times New Roman" panose="02020603050405020304" pitchFamily="18" charset="0"/>
                <a:cs typeface="Times New Roman" panose="02020603050405020304" pitchFamily="18" charset="0"/>
              </a:rPr>
              <a:t>Actúa de manera ética ante la diversidad de situaciones que se presentan en la práctica profesional. </a:t>
            </a:r>
          </a:p>
          <a:p>
            <a:pPr marL="285750" indent="-285750">
              <a:buFont typeface="Arial" panose="020B0604020202020204" pitchFamily="34" charset="0"/>
              <a:buChar char="•"/>
            </a:pPr>
            <a:endParaRPr lang="es-MX" sz="1600" dirty="0">
              <a:solidFill>
                <a:schemeClr val="accent3">
                  <a:lumMod val="75000"/>
                </a:schemeClr>
              </a:solidFill>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b="1"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Alumnas: </a:t>
            </a:r>
            <a:r>
              <a:rPr kumimoji="0" lang="es-ES" altLang="es-MX"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Vanessa Michelle Anguiano Sánchez #01</a:t>
            </a:r>
          </a:p>
          <a:p>
            <a:pPr marL="0" marR="0" lvl="0" indent="0" algn="ctr" defTabSz="914400" rtl="0" eaLnBrk="0" fontAlgn="base" latinLnBrk="0" hangingPunct="0">
              <a:lnSpc>
                <a:spcPct val="100000"/>
              </a:lnSpc>
              <a:spcBef>
                <a:spcPct val="0"/>
              </a:spcBef>
              <a:spcAft>
                <a:spcPct val="0"/>
              </a:spcAft>
              <a:buClrTx/>
              <a:buSzTx/>
              <a:buFontTx/>
              <a:buNone/>
              <a:tabLst/>
            </a:pPr>
            <a:r>
              <a:rPr lang="es-ES" altLang="es-MX" dirty="0">
                <a:latin typeface="Times New Roman" panose="02020603050405020304" pitchFamily="18" charset="0"/>
                <a:ea typeface="Calibri" panose="020F0502020204030204" pitchFamily="34" charset="0"/>
                <a:cs typeface="Times New Roman" panose="02020603050405020304" pitchFamily="18" charset="0"/>
              </a:rPr>
              <a:t>Jenifer  Janeth García Escobedo #5</a:t>
            </a:r>
          </a:p>
          <a:p>
            <a:pPr marL="0" marR="0" lvl="0" indent="0" algn="ctr" defTabSz="914400" rtl="0" eaLnBrk="0" fontAlgn="base" latinLnBrk="0" hangingPunct="0">
              <a:lnSpc>
                <a:spcPct val="100000"/>
              </a:lnSpc>
              <a:spcBef>
                <a:spcPct val="0"/>
              </a:spcBef>
              <a:spcAft>
                <a:spcPct val="0"/>
              </a:spcAft>
              <a:buClrTx/>
              <a:buSzTx/>
              <a:buFontTx/>
              <a:buNone/>
              <a:tabLst/>
            </a:pPr>
            <a:r>
              <a:rPr lang="es-ES" altLang="es-MX" dirty="0">
                <a:latin typeface="Times New Roman" panose="02020603050405020304" pitchFamily="18" charset="0"/>
                <a:ea typeface="Calibri" panose="020F0502020204030204" pitchFamily="34" charset="0"/>
                <a:cs typeface="Times New Roman" panose="02020603050405020304" pitchFamily="18" charset="0"/>
              </a:rPr>
              <a:t>Daniela Martínez Carrillo #11</a:t>
            </a:r>
          </a:p>
          <a:p>
            <a:pPr marL="0" marR="0" lvl="0" indent="0" algn="ctr" defTabSz="914400" rtl="0" eaLnBrk="0" fontAlgn="base" latinLnBrk="0" hangingPunct="0">
              <a:lnSpc>
                <a:spcPct val="100000"/>
              </a:lnSpc>
              <a:spcBef>
                <a:spcPct val="0"/>
              </a:spcBef>
              <a:spcAft>
                <a:spcPct val="0"/>
              </a:spcAft>
              <a:buClrTx/>
              <a:buSzTx/>
              <a:buFontTx/>
              <a:buNone/>
              <a:tabLst/>
            </a:pPr>
            <a:r>
              <a:rPr lang="es-ES" altLang="es-MX" dirty="0">
                <a:latin typeface="Times New Roman" panose="02020603050405020304" pitchFamily="18" charset="0"/>
                <a:ea typeface="Calibri" panose="020F0502020204030204" pitchFamily="34" charset="0"/>
                <a:cs typeface="Times New Roman" panose="02020603050405020304" pitchFamily="18" charset="0"/>
              </a:rPr>
              <a:t>Teresa de Jesús Noriega Barrón #13</a:t>
            </a: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Yumiko</a:t>
            </a:r>
            <a:r>
              <a:rPr kumimoji="0" lang="es-ES" altLang="es-MX"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Ramírez Medina #15</a:t>
            </a:r>
          </a:p>
          <a:p>
            <a:pPr marL="0" marR="0" lvl="0" indent="0" algn="ctr" defTabSz="914400" rtl="0" eaLnBrk="0" fontAlgn="base" latinLnBrk="0" hangingPunct="0">
              <a:lnSpc>
                <a:spcPct val="100000"/>
              </a:lnSpc>
              <a:spcBef>
                <a:spcPct val="0"/>
              </a:spcBef>
              <a:spcAft>
                <a:spcPct val="0"/>
              </a:spcAft>
              <a:buClrTx/>
              <a:buSzTx/>
              <a:buFontTx/>
              <a:buNone/>
              <a:tabLst/>
            </a:pPr>
            <a:r>
              <a:rPr lang="es-ES" altLang="es-MX" dirty="0">
                <a:latin typeface="Times New Roman" panose="02020603050405020304" pitchFamily="18" charset="0"/>
                <a:ea typeface="Calibri" panose="020F0502020204030204" pitchFamily="34" charset="0"/>
                <a:cs typeface="Times New Roman" panose="02020603050405020304" pitchFamily="18" charset="0"/>
              </a:rPr>
              <a:t>Estrella Janeth Sánchez Moncada #19</a:t>
            </a:r>
            <a:endParaRPr kumimoji="0" lang="es-ES" altLang="es-MX"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ES" altLang="es-MX" b="0" i="0" u="none" strike="noStrike" cap="none" normalizeH="0" baseline="0" dirty="0" err="1">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Monserrath</a:t>
            </a:r>
            <a:r>
              <a:rPr kumimoji="0" lang="es-ES" altLang="es-MX"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Valdez R</a:t>
            </a:r>
            <a:r>
              <a:rPr kumimoji="0" lang="es-ES" altLang="es-MX"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í</a:t>
            </a:r>
            <a:r>
              <a:rPr kumimoji="0" lang="es-ES" altLang="es-MX"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os #22 </a:t>
            </a:r>
          </a:p>
          <a:p>
            <a:pPr marL="0" marR="0" lvl="0" indent="0" defTabSz="914400" rtl="0" eaLnBrk="0" fontAlgn="base" latinLnBrk="0" hangingPunct="0">
              <a:lnSpc>
                <a:spcPct val="100000"/>
              </a:lnSpc>
              <a:spcBef>
                <a:spcPct val="0"/>
              </a:spcBef>
              <a:spcAft>
                <a:spcPct val="0"/>
              </a:spcAft>
              <a:buClrTx/>
              <a:buSzTx/>
              <a:buFontTx/>
              <a:buNone/>
              <a:tabLst/>
            </a:pPr>
            <a:r>
              <a:rPr kumimoji="0" lang="es-ES" altLang="es-MX" b="0" i="0" u="none" strike="noStrike" cap="none" normalizeH="0" baseline="0" dirty="0">
                <a:ln>
                  <a:noFill/>
                </a:ln>
                <a:solidFill>
                  <a:schemeClr val="tx1"/>
                </a:solidFill>
                <a:effectLst/>
                <a:latin typeface="Arial" panose="020B0604020202020204" pitchFamily="34" charset="0"/>
              </a:rPr>
              <a:t>17/Junio/2022                                                                   1°D                                                     Saltillo, Coahuila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6"/>
          <p:cNvSpPr txBox="1">
            <a:spLocks noGrp="1"/>
          </p:cNvSpPr>
          <p:nvPr>
            <p:ph type="title" idx="9"/>
          </p:nvPr>
        </p:nvSpPr>
        <p:spPr>
          <a:xfrm>
            <a:off x="776176" y="189840"/>
            <a:ext cx="7591647" cy="13051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3600" dirty="0">
                <a:latin typeface="Annai MN" pitchFamily="2" charset="77"/>
                <a:ea typeface="Annai MN" pitchFamily="2" charset="77"/>
                <a:cs typeface="Annai MN" pitchFamily="2" charset="77"/>
              </a:rPr>
              <a:t>Impacto social de la escuela en la comunidad</a:t>
            </a:r>
          </a:p>
        </p:txBody>
      </p:sp>
      <p:sp>
        <p:nvSpPr>
          <p:cNvPr id="6" name="Elipse 5">
            <a:extLst>
              <a:ext uri="{FF2B5EF4-FFF2-40B4-BE49-F238E27FC236}">
                <a16:creationId xmlns:a16="http://schemas.microsoft.com/office/drawing/2014/main" id="{464AE5E4-EE15-45DF-2817-B3AC9E60251F}"/>
              </a:ext>
            </a:extLst>
          </p:cNvPr>
          <p:cNvSpPr/>
          <p:nvPr/>
        </p:nvSpPr>
        <p:spPr>
          <a:xfrm>
            <a:off x="259863" y="2005360"/>
            <a:ext cx="354564" cy="3726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AkayaTelivigala" pitchFamily="2" charset="77"/>
                <a:cs typeface="AkayaTelivigala" pitchFamily="2" charset="77"/>
              </a:rPr>
              <a:t>1</a:t>
            </a:r>
          </a:p>
        </p:txBody>
      </p:sp>
      <p:sp>
        <p:nvSpPr>
          <p:cNvPr id="9" name="Elipse 8">
            <a:extLst>
              <a:ext uri="{FF2B5EF4-FFF2-40B4-BE49-F238E27FC236}">
                <a16:creationId xmlns:a16="http://schemas.microsoft.com/office/drawing/2014/main" id="{C1022760-B06E-39E3-5C3B-FAF6DF9C94FF}"/>
              </a:ext>
            </a:extLst>
          </p:cNvPr>
          <p:cNvSpPr/>
          <p:nvPr/>
        </p:nvSpPr>
        <p:spPr>
          <a:xfrm>
            <a:off x="5926840" y="2068786"/>
            <a:ext cx="354564" cy="3726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3200" dirty="0">
                <a:latin typeface="AkayaTelivigala" pitchFamily="2" charset="77"/>
                <a:cs typeface="AkayaTelivigala" pitchFamily="2" charset="77"/>
              </a:rPr>
              <a:t>2</a:t>
            </a:r>
          </a:p>
        </p:txBody>
      </p:sp>
      <p:sp>
        <p:nvSpPr>
          <p:cNvPr id="10" name="Elipse 9">
            <a:extLst>
              <a:ext uri="{FF2B5EF4-FFF2-40B4-BE49-F238E27FC236}">
                <a16:creationId xmlns:a16="http://schemas.microsoft.com/office/drawing/2014/main" id="{F3CD138A-18FF-038D-1ACC-0350D44D464F}"/>
              </a:ext>
            </a:extLst>
          </p:cNvPr>
          <p:cNvSpPr/>
          <p:nvPr/>
        </p:nvSpPr>
        <p:spPr>
          <a:xfrm>
            <a:off x="3221665" y="3653358"/>
            <a:ext cx="354564" cy="3726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800" dirty="0">
                <a:latin typeface="AkayaTelivigala" pitchFamily="2" charset="77"/>
                <a:cs typeface="AkayaTelivigala" pitchFamily="2" charset="77"/>
              </a:rPr>
              <a:t>3</a:t>
            </a:r>
          </a:p>
        </p:txBody>
      </p:sp>
      <p:sp>
        <p:nvSpPr>
          <p:cNvPr id="2" name="Rectángulo: esquinas redondeadas 1">
            <a:extLst>
              <a:ext uri="{FF2B5EF4-FFF2-40B4-BE49-F238E27FC236}">
                <a16:creationId xmlns:a16="http://schemas.microsoft.com/office/drawing/2014/main" id="{ED93CBD0-B269-0043-BC4F-18C2E2A46F60}"/>
              </a:ext>
            </a:extLst>
          </p:cNvPr>
          <p:cNvSpPr/>
          <p:nvPr/>
        </p:nvSpPr>
        <p:spPr>
          <a:xfrm>
            <a:off x="727811" y="2172670"/>
            <a:ext cx="2094614" cy="4558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Costumbres y tradiciones</a:t>
            </a:r>
            <a:endParaRPr lang="es-MX" dirty="0"/>
          </a:p>
        </p:txBody>
      </p:sp>
      <p:sp>
        <p:nvSpPr>
          <p:cNvPr id="3" name="Rectángulo: esquinas redondeadas 2">
            <a:extLst>
              <a:ext uri="{FF2B5EF4-FFF2-40B4-BE49-F238E27FC236}">
                <a16:creationId xmlns:a16="http://schemas.microsoft.com/office/drawing/2014/main" id="{101B88BD-4B92-BADD-D6C8-67A06461DB6B}"/>
              </a:ext>
            </a:extLst>
          </p:cNvPr>
          <p:cNvSpPr/>
          <p:nvPr/>
        </p:nvSpPr>
        <p:spPr>
          <a:xfrm>
            <a:off x="6452851" y="2150077"/>
            <a:ext cx="1963338" cy="4558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Transición del niño</a:t>
            </a:r>
            <a:endParaRPr lang="es-MX" dirty="0"/>
          </a:p>
        </p:txBody>
      </p:sp>
      <p:sp>
        <p:nvSpPr>
          <p:cNvPr id="11" name="Rectángulo: esquinas redondeadas 10">
            <a:extLst>
              <a:ext uri="{FF2B5EF4-FFF2-40B4-BE49-F238E27FC236}">
                <a16:creationId xmlns:a16="http://schemas.microsoft.com/office/drawing/2014/main" id="{140F5E40-BF3C-B9DA-7C55-992E32EB340D}"/>
              </a:ext>
            </a:extLst>
          </p:cNvPr>
          <p:cNvSpPr/>
          <p:nvPr/>
        </p:nvSpPr>
        <p:spPr>
          <a:xfrm>
            <a:off x="3701099" y="3869436"/>
            <a:ext cx="1963338" cy="4558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Apoyo de las comunidades</a:t>
            </a:r>
            <a:endParaRPr lang="es-MX" dirty="0"/>
          </a:p>
        </p:txBody>
      </p:sp>
      <p:pic>
        <p:nvPicPr>
          <p:cNvPr id="4" name="Imagen 3">
            <a:extLst>
              <a:ext uri="{FF2B5EF4-FFF2-40B4-BE49-F238E27FC236}">
                <a16:creationId xmlns:a16="http://schemas.microsoft.com/office/drawing/2014/main" id="{675DF075-D74A-F8FF-D36C-F8B14105E314}"/>
              </a:ext>
            </a:extLst>
          </p:cNvPr>
          <p:cNvPicPr>
            <a:picLocks noChangeAspect="1"/>
          </p:cNvPicPr>
          <p:nvPr/>
        </p:nvPicPr>
        <p:blipFill>
          <a:blip r:embed="rId3"/>
          <a:stretch>
            <a:fillRect/>
          </a:stretch>
        </p:blipFill>
        <p:spPr>
          <a:xfrm>
            <a:off x="614427" y="2808593"/>
            <a:ext cx="2321501" cy="1516714"/>
          </a:xfrm>
          <a:prstGeom prst="rect">
            <a:avLst/>
          </a:prstGeom>
          <a:ln>
            <a:noFill/>
          </a:ln>
          <a:effectLst>
            <a:softEdge rad="112500"/>
          </a:effectLst>
        </p:spPr>
      </p:pic>
      <p:pic>
        <p:nvPicPr>
          <p:cNvPr id="8" name="Imagen 7">
            <a:extLst>
              <a:ext uri="{FF2B5EF4-FFF2-40B4-BE49-F238E27FC236}">
                <a16:creationId xmlns:a16="http://schemas.microsoft.com/office/drawing/2014/main" id="{17A1310C-BE27-2866-7927-F0AF38058240}"/>
              </a:ext>
            </a:extLst>
          </p:cNvPr>
          <p:cNvPicPr>
            <a:picLocks noChangeAspect="1"/>
          </p:cNvPicPr>
          <p:nvPr/>
        </p:nvPicPr>
        <p:blipFill>
          <a:blip r:embed="rId4"/>
          <a:stretch>
            <a:fillRect/>
          </a:stretch>
        </p:blipFill>
        <p:spPr>
          <a:xfrm>
            <a:off x="6281404" y="2808593"/>
            <a:ext cx="2134785" cy="1689530"/>
          </a:xfrm>
          <a:prstGeom prst="rect">
            <a:avLst/>
          </a:prstGeom>
          <a:ln>
            <a:noFill/>
          </a:ln>
          <a:effectLst>
            <a:softEdge rad="112500"/>
          </a:effectLst>
        </p:spPr>
      </p:pic>
      <p:pic>
        <p:nvPicPr>
          <p:cNvPr id="12" name="Imagen 11">
            <a:extLst>
              <a:ext uri="{FF2B5EF4-FFF2-40B4-BE49-F238E27FC236}">
                <a16:creationId xmlns:a16="http://schemas.microsoft.com/office/drawing/2014/main" id="{A8D54446-AD96-BF07-F80B-16CBC8B1D38A}"/>
              </a:ext>
            </a:extLst>
          </p:cNvPr>
          <p:cNvPicPr>
            <a:picLocks noChangeAspect="1"/>
          </p:cNvPicPr>
          <p:nvPr/>
        </p:nvPicPr>
        <p:blipFill>
          <a:blip r:embed="rId5"/>
          <a:stretch>
            <a:fillRect/>
          </a:stretch>
        </p:blipFill>
        <p:spPr>
          <a:xfrm>
            <a:off x="3701099" y="2002232"/>
            <a:ext cx="2100083" cy="1595420"/>
          </a:xfrm>
          <a:prstGeom prst="rect">
            <a:avLst/>
          </a:prstGeom>
          <a:ln>
            <a:noFill/>
          </a:ln>
          <a:effectLst>
            <a:softEdge rad="112500"/>
          </a:effectLst>
        </p:spPr>
      </p:pic>
    </p:spTree>
    <p:extLst>
      <p:ext uri="{BB962C8B-B14F-4D97-AF65-F5344CB8AC3E}">
        <p14:creationId xmlns:p14="http://schemas.microsoft.com/office/powerpoint/2010/main" val="2597438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8B09F3-B4BA-6433-5BB4-0E700F8FAB05}"/>
              </a:ext>
            </a:extLst>
          </p:cNvPr>
          <p:cNvSpPr>
            <a:spLocks noGrp="1"/>
          </p:cNvSpPr>
          <p:nvPr>
            <p:ph type="title"/>
          </p:nvPr>
        </p:nvSpPr>
        <p:spPr/>
        <p:txBody>
          <a:bodyPr/>
          <a:lstStyle/>
          <a:p>
            <a:r>
              <a:rPr lang="es-ES" sz="3600" dirty="0">
                <a:latin typeface="Annai MN" pitchFamily="2" charset="77"/>
                <a:ea typeface="Annai MN" pitchFamily="2" charset="77"/>
                <a:cs typeface="Annai MN" pitchFamily="2" charset="77"/>
              </a:rPr>
              <a:t>Conclusión</a:t>
            </a:r>
            <a:endParaRPr lang="es-MX" sz="3600" dirty="0">
              <a:latin typeface="Annai MN" pitchFamily="2" charset="77"/>
              <a:ea typeface="Annai MN" pitchFamily="2" charset="77"/>
              <a:cs typeface="Annai MN" pitchFamily="2" charset="77"/>
            </a:endParaRPr>
          </a:p>
        </p:txBody>
      </p:sp>
      <p:sp>
        <p:nvSpPr>
          <p:cNvPr id="3" name="Marcador de texto 2">
            <a:extLst>
              <a:ext uri="{FF2B5EF4-FFF2-40B4-BE49-F238E27FC236}">
                <a16:creationId xmlns:a16="http://schemas.microsoft.com/office/drawing/2014/main" id="{E7E47155-4DF3-FE4B-B71B-D314D0A5B61F}"/>
              </a:ext>
            </a:extLst>
          </p:cNvPr>
          <p:cNvSpPr>
            <a:spLocks noGrp="1"/>
          </p:cNvSpPr>
          <p:nvPr>
            <p:ph type="body" idx="1"/>
          </p:nvPr>
        </p:nvSpPr>
        <p:spPr/>
        <p:txBody>
          <a:bodyPr/>
          <a:lstStyle/>
          <a:p>
            <a:r>
              <a:rPr lang="es-ES" b="1" dirty="0">
                <a:solidFill>
                  <a:schemeClr val="bg2"/>
                </a:solidFill>
              </a:rPr>
              <a:t>La evidencia global nos sirvió para reflexionar sobre la demanda social y la oferta educativa del Jardín de Niños Constituyentes de 1917. </a:t>
            </a:r>
            <a:endParaRPr lang="es-ES" b="1" dirty="0" smtClean="0">
              <a:solidFill>
                <a:schemeClr val="bg2"/>
              </a:solidFill>
            </a:endParaRPr>
          </a:p>
          <a:p>
            <a:r>
              <a:rPr lang="es-MX" b="1" dirty="0">
                <a:solidFill>
                  <a:schemeClr val="bg2"/>
                </a:solidFill>
              </a:rPr>
              <a:t>Esta evidencia global nos ayudará a enriquecer nuestra práctica educativa (en un futuro), cuando estemos frente a grupo, ya que el observar y analizar ciertas prácticas de la maestra hacia los niños y viceversa, nos permitió darnos cuenta de los intereses  que tienen los alumnos y como sus gustos los podemos adaptar y con estos impulsar la enseñanza; también nos dimos cuenta como la ciencia y la tecnología juegan un papel muy importante un ejemplo es la pandemia en la cual las clases se impartían de manera virtual y los niños al momento de usar este tipo de aparatos se interesaban más por la clase, ya que estas eran más "didácticas, este tipo de observaciones nos dan la pauta de como ser docente y mejorar la educación en nuestro país.</a:t>
            </a:r>
          </a:p>
          <a:p>
            <a:endParaRPr lang="es-MX" b="1" dirty="0">
              <a:solidFill>
                <a:schemeClr val="bg2"/>
              </a:solidFill>
            </a:endParaRPr>
          </a:p>
        </p:txBody>
      </p:sp>
    </p:spTree>
    <p:extLst>
      <p:ext uri="{BB962C8B-B14F-4D97-AF65-F5344CB8AC3E}">
        <p14:creationId xmlns:p14="http://schemas.microsoft.com/office/powerpoint/2010/main" val="3681644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4"/>
          <p:cNvSpPr txBox="1">
            <a:spLocks noGrp="1"/>
          </p:cNvSpPr>
          <p:nvPr>
            <p:ph type="ctrTitle"/>
          </p:nvPr>
        </p:nvSpPr>
        <p:spPr>
          <a:xfrm>
            <a:off x="2264736" y="238539"/>
            <a:ext cx="6944862" cy="296172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dirty="0">
                <a:solidFill>
                  <a:schemeClr val="bg2">
                    <a:lumMod val="50000"/>
                  </a:schemeClr>
                </a:solidFill>
              </a:rPr>
              <a:t>¿</a:t>
            </a:r>
            <a:r>
              <a:rPr lang="en" sz="4800" dirty="0" err="1">
                <a:solidFill>
                  <a:schemeClr val="bg2">
                    <a:lumMod val="50000"/>
                  </a:schemeClr>
                </a:solidFill>
              </a:rPr>
              <a:t>Cúal</a:t>
            </a:r>
            <a:r>
              <a:rPr lang="en" sz="4800" dirty="0">
                <a:solidFill>
                  <a:schemeClr val="bg2">
                    <a:lumMod val="50000"/>
                  </a:schemeClr>
                </a:solidFill>
              </a:rPr>
              <a:t> es la </a:t>
            </a:r>
            <a:r>
              <a:rPr lang="en" sz="4800" dirty="0" err="1">
                <a:solidFill>
                  <a:schemeClr val="bg2">
                    <a:lumMod val="50000"/>
                  </a:schemeClr>
                </a:solidFill>
              </a:rPr>
              <a:t>relación</a:t>
            </a:r>
            <a:r>
              <a:rPr lang="en" sz="4800" dirty="0">
                <a:solidFill>
                  <a:schemeClr val="bg2">
                    <a:lumMod val="50000"/>
                  </a:schemeClr>
                </a:solidFill>
              </a:rPr>
              <a:t> entre </a:t>
            </a:r>
            <a:r>
              <a:rPr lang="en" sz="4800" dirty="0" err="1">
                <a:solidFill>
                  <a:schemeClr val="bg2">
                    <a:lumMod val="50000"/>
                  </a:schemeClr>
                </a:solidFill>
              </a:rPr>
              <a:t>escuela-comunidad</a:t>
            </a:r>
            <a:r>
              <a:rPr lang="en" sz="4800" dirty="0">
                <a:solidFill>
                  <a:schemeClr val="bg2">
                    <a:lumMod val="50000"/>
                  </a:schemeClr>
                </a:solidFill>
              </a:rPr>
              <a:t>?</a:t>
            </a:r>
            <a:endParaRPr sz="4800" dirty="0">
              <a:solidFill>
                <a:schemeClr val="bg2">
                  <a:lumMod val="50000"/>
                </a:schemeClr>
              </a:solidFill>
            </a:endParaRPr>
          </a:p>
        </p:txBody>
      </p:sp>
      <p:sp>
        <p:nvSpPr>
          <p:cNvPr id="168" name="Google Shape;168;p34"/>
          <p:cNvSpPr txBox="1">
            <a:spLocks noGrp="1"/>
          </p:cNvSpPr>
          <p:nvPr>
            <p:ph type="subTitle" idx="1"/>
          </p:nvPr>
        </p:nvSpPr>
        <p:spPr>
          <a:xfrm>
            <a:off x="3430105" y="3682957"/>
            <a:ext cx="5582920" cy="784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s-MX" dirty="0"/>
              <a:t>O</a:t>
            </a:r>
            <a:r>
              <a:rPr lang="en" dirty="0" err="1"/>
              <a:t>bservación</a:t>
            </a:r>
            <a:r>
              <a:rPr lang="en" dirty="0"/>
              <a:t> y </a:t>
            </a:r>
            <a:r>
              <a:rPr lang="en" dirty="0" err="1"/>
              <a:t>análisis</a:t>
            </a:r>
            <a:r>
              <a:rPr lang="en" dirty="0"/>
              <a:t> </a:t>
            </a:r>
            <a:r>
              <a:rPr lang="es-ES" dirty="0"/>
              <a:t>de prácticas y contextos escolares</a:t>
            </a:r>
          </a:p>
          <a:p>
            <a:pPr marL="0" lvl="0" indent="0" algn="r" rtl="0">
              <a:spcBef>
                <a:spcPts val="0"/>
              </a:spcBef>
              <a:spcAft>
                <a:spcPts val="0"/>
              </a:spcAft>
              <a:buNone/>
            </a:pPr>
            <a:r>
              <a:rPr lang="es-ES" dirty="0"/>
              <a:t>EVIDENCIA GLOBAL INTEGRADORA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9" name="Google Shape;179;p36">
            <a:extLst>
              <a:ext uri="{FF2B5EF4-FFF2-40B4-BE49-F238E27FC236}">
                <a16:creationId xmlns:a16="http://schemas.microsoft.com/office/drawing/2014/main" id="{70AF2366-AD87-0254-B774-4509FFF533AD}"/>
              </a:ext>
            </a:extLst>
          </p:cNvPr>
          <p:cNvSpPr txBox="1">
            <a:spLocks/>
          </p:cNvSpPr>
          <p:nvPr/>
        </p:nvSpPr>
        <p:spPr>
          <a:xfrm>
            <a:off x="2086479" y="290034"/>
            <a:ext cx="4971041" cy="83716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Poiret One"/>
              <a:buNone/>
              <a:defRPr sz="2400" b="1" i="0" u="none" strike="noStrike" cap="none">
                <a:solidFill>
                  <a:schemeClr val="dk1"/>
                </a:solidFill>
                <a:latin typeface="Poiret One"/>
                <a:ea typeface="Poiret One"/>
                <a:cs typeface="Poiret One"/>
                <a:sym typeface="Poiret One"/>
              </a:defRPr>
            </a:lvl1pPr>
            <a:lvl2pPr marR="0" lvl="1"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800"/>
              <a:buFont typeface="Bebas Neue"/>
              <a:buNone/>
              <a:defRPr sz="2800" b="0" i="0" u="none" strike="noStrike" cap="none">
                <a:solidFill>
                  <a:schemeClr val="dk1"/>
                </a:solidFill>
                <a:latin typeface="Bebas Neue"/>
                <a:ea typeface="Bebas Neue"/>
                <a:cs typeface="Bebas Neue"/>
                <a:sym typeface="Bebas Neue"/>
              </a:defRPr>
            </a:lvl9pPr>
          </a:lstStyle>
          <a:p>
            <a:r>
              <a:rPr lang="es-MX" sz="3600" dirty="0">
                <a:latin typeface="Annai MN" pitchFamily="2" charset="77"/>
                <a:ea typeface="Annai MN" pitchFamily="2" charset="77"/>
                <a:cs typeface="Annai MN" pitchFamily="2" charset="77"/>
              </a:rPr>
              <a:t>Escuela y comunidad</a:t>
            </a:r>
          </a:p>
        </p:txBody>
      </p:sp>
      <p:pic>
        <p:nvPicPr>
          <p:cNvPr id="7" name="Imagen 6">
            <a:extLst>
              <a:ext uri="{FF2B5EF4-FFF2-40B4-BE49-F238E27FC236}">
                <a16:creationId xmlns:a16="http://schemas.microsoft.com/office/drawing/2014/main" id="{D5B381FF-BC54-3F41-ED3B-C13E75283F5D}"/>
              </a:ext>
            </a:extLst>
          </p:cNvPr>
          <p:cNvPicPr>
            <a:picLocks noChangeAspect="1"/>
          </p:cNvPicPr>
          <p:nvPr/>
        </p:nvPicPr>
        <p:blipFill>
          <a:blip r:embed="rId3"/>
          <a:stretch>
            <a:fillRect/>
          </a:stretch>
        </p:blipFill>
        <p:spPr>
          <a:xfrm>
            <a:off x="303933" y="1329359"/>
            <a:ext cx="1881606" cy="16450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5" name="Grupo 4">
            <a:extLst>
              <a:ext uri="{FF2B5EF4-FFF2-40B4-BE49-F238E27FC236}">
                <a16:creationId xmlns:a16="http://schemas.microsoft.com/office/drawing/2014/main" id="{0B0FDC0F-39C0-5513-DAF8-03B2F3F921ED}"/>
              </a:ext>
            </a:extLst>
          </p:cNvPr>
          <p:cNvGrpSpPr/>
          <p:nvPr/>
        </p:nvGrpSpPr>
        <p:grpSpPr>
          <a:xfrm>
            <a:off x="2604976" y="1463023"/>
            <a:ext cx="3798917" cy="1147706"/>
            <a:chOff x="1644550" y="271038"/>
            <a:chExt cx="5596537" cy="1142955"/>
          </a:xfrm>
        </p:grpSpPr>
        <p:sp>
          <p:nvSpPr>
            <p:cNvPr id="6" name="Rectángulo 5">
              <a:extLst>
                <a:ext uri="{FF2B5EF4-FFF2-40B4-BE49-F238E27FC236}">
                  <a16:creationId xmlns:a16="http://schemas.microsoft.com/office/drawing/2014/main" id="{87E13AAD-2B10-6EE9-437A-7B0E158EED2D}"/>
                </a:ext>
              </a:extLst>
            </p:cNvPr>
            <p:cNvSpPr/>
            <p:nvPr/>
          </p:nvSpPr>
          <p:spPr>
            <a:xfrm>
              <a:off x="4973214" y="271038"/>
              <a:ext cx="2267873" cy="6718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Annai MN" pitchFamily="2" charset="77"/>
                  <a:ea typeface="Annai MN" pitchFamily="2" charset="77"/>
                  <a:cs typeface="Annai MN" pitchFamily="2" charset="77"/>
                </a:rPr>
                <a:t>Comunidad</a:t>
              </a:r>
              <a:r>
                <a:rPr lang="es-MX" sz="1600" dirty="0"/>
                <a:t> </a:t>
              </a:r>
            </a:p>
          </p:txBody>
        </p:sp>
        <p:cxnSp>
          <p:nvCxnSpPr>
            <p:cNvPr id="8" name="Conector recto de flecha 7">
              <a:extLst>
                <a:ext uri="{FF2B5EF4-FFF2-40B4-BE49-F238E27FC236}">
                  <a16:creationId xmlns:a16="http://schemas.microsoft.com/office/drawing/2014/main" id="{AB5DA14F-2FD4-0668-4CBC-D629FD164E27}"/>
                </a:ext>
              </a:extLst>
            </p:cNvPr>
            <p:cNvCxnSpPr>
              <a:cxnSpLocks/>
            </p:cNvCxnSpPr>
            <p:nvPr/>
          </p:nvCxnSpPr>
          <p:spPr>
            <a:xfrm>
              <a:off x="2605602" y="957063"/>
              <a:ext cx="0" cy="45693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cxnSp>
          <p:nvCxnSpPr>
            <p:cNvPr id="11" name="Conector recto de flecha 10">
              <a:extLst>
                <a:ext uri="{FF2B5EF4-FFF2-40B4-BE49-F238E27FC236}">
                  <a16:creationId xmlns:a16="http://schemas.microsoft.com/office/drawing/2014/main" id="{F62173FA-87BD-AAAD-7743-6904F0F31401}"/>
                </a:ext>
              </a:extLst>
            </p:cNvPr>
            <p:cNvCxnSpPr>
              <a:cxnSpLocks/>
            </p:cNvCxnSpPr>
            <p:nvPr/>
          </p:nvCxnSpPr>
          <p:spPr>
            <a:xfrm>
              <a:off x="5865850" y="957063"/>
              <a:ext cx="0" cy="45693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sp>
          <p:nvSpPr>
            <p:cNvPr id="12" name="Rectángulo 11">
              <a:extLst>
                <a:ext uri="{FF2B5EF4-FFF2-40B4-BE49-F238E27FC236}">
                  <a16:creationId xmlns:a16="http://schemas.microsoft.com/office/drawing/2014/main" id="{A54197AA-FED5-AF7B-9C7A-95D10054F6F0}"/>
                </a:ext>
              </a:extLst>
            </p:cNvPr>
            <p:cNvSpPr/>
            <p:nvPr/>
          </p:nvSpPr>
          <p:spPr>
            <a:xfrm>
              <a:off x="1644550" y="271038"/>
              <a:ext cx="1922107" cy="671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bg1"/>
                  </a:solidFill>
                  <a:latin typeface="Annai MN" pitchFamily="2" charset="77"/>
                  <a:ea typeface="Annai MN" pitchFamily="2" charset="77"/>
                  <a:cs typeface="Annai MN" pitchFamily="2" charset="77"/>
                  <a:sym typeface="Poiret One"/>
                </a:rPr>
                <a:t>Escu</a:t>
              </a:r>
              <a:r>
                <a:rPr lang="es-MX" sz="2000" b="1" dirty="0">
                  <a:solidFill>
                    <a:schemeClr val="bg1"/>
                  </a:solidFill>
                  <a:latin typeface="Annai MN" pitchFamily="2" charset="77"/>
                  <a:ea typeface="Annai MN" pitchFamily="2" charset="77"/>
                  <a:cs typeface="Annai MN" pitchFamily="2" charset="77"/>
                </a:rPr>
                <a:t>ela</a:t>
              </a:r>
              <a:r>
                <a:rPr lang="es-MX" sz="1600" dirty="0"/>
                <a:t> </a:t>
              </a:r>
            </a:p>
          </p:txBody>
        </p:sp>
      </p:grpSp>
      <p:grpSp>
        <p:nvGrpSpPr>
          <p:cNvPr id="2" name="Grupo 1">
            <a:extLst>
              <a:ext uri="{FF2B5EF4-FFF2-40B4-BE49-F238E27FC236}">
                <a16:creationId xmlns:a16="http://schemas.microsoft.com/office/drawing/2014/main" id="{008E8EC1-E8E4-9989-5215-D3F2112FD600}"/>
              </a:ext>
            </a:extLst>
          </p:cNvPr>
          <p:cNvGrpSpPr/>
          <p:nvPr/>
        </p:nvGrpSpPr>
        <p:grpSpPr>
          <a:xfrm>
            <a:off x="2313935" y="2786333"/>
            <a:ext cx="4184114" cy="1815439"/>
            <a:chOff x="2313935" y="2272645"/>
            <a:chExt cx="4184114" cy="1815439"/>
          </a:xfrm>
        </p:grpSpPr>
        <p:sp>
          <p:nvSpPr>
            <p:cNvPr id="13" name="Rectángulo: esquinas redondeadas 12">
              <a:extLst>
                <a:ext uri="{FF2B5EF4-FFF2-40B4-BE49-F238E27FC236}">
                  <a16:creationId xmlns:a16="http://schemas.microsoft.com/office/drawing/2014/main" id="{9335B399-55B6-8FCF-411A-8F15E883B394}"/>
                </a:ext>
              </a:extLst>
            </p:cNvPr>
            <p:cNvSpPr/>
            <p:nvPr/>
          </p:nvSpPr>
          <p:spPr>
            <a:xfrm>
              <a:off x="2313935" y="2314650"/>
              <a:ext cx="1775637" cy="451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Centro educativo</a:t>
              </a:r>
              <a:endParaRPr lang="es-MX" dirty="0"/>
            </a:p>
          </p:txBody>
        </p:sp>
        <p:sp>
          <p:nvSpPr>
            <p:cNvPr id="14" name="Rectángulo: esquinas redondeadas 13">
              <a:extLst>
                <a:ext uri="{FF2B5EF4-FFF2-40B4-BE49-F238E27FC236}">
                  <a16:creationId xmlns:a16="http://schemas.microsoft.com/office/drawing/2014/main" id="{A3CCFF24-800D-6CAF-E56D-ED1B682B1869}"/>
                </a:ext>
              </a:extLst>
            </p:cNvPr>
            <p:cNvSpPr/>
            <p:nvPr/>
          </p:nvSpPr>
          <p:spPr>
            <a:xfrm>
              <a:off x="2313935" y="2975787"/>
              <a:ext cx="1775637" cy="451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Docente</a:t>
              </a:r>
              <a:endParaRPr lang="es-MX" dirty="0"/>
            </a:p>
          </p:txBody>
        </p:sp>
        <p:sp>
          <p:nvSpPr>
            <p:cNvPr id="15" name="Rectángulo: esquinas redondeadas 14">
              <a:extLst>
                <a:ext uri="{FF2B5EF4-FFF2-40B4-BE49-F238E27FC236}">
                  <a16:creationId xmlns:a16="http://schemas.microsoft.com/office/drawing/2014/main" id="{1F64A2FD-05F9-D860-594E-C28840FFADA1}"/>
                </a:ext>
              </a:extLst>
            </p:cNvPr>
            <p:cNvSpPr/>
            <p:nvPr/>
          </p:nvSpPr>
          <p:spPr>
            <a:xfrm>
              <a:off x="2313935" y="3636924"/>
              <a:ext cx="1775637" cy="451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Enseñanza</a:t>
              </a:r>
              <a:endParaRPr lang="es-MX" dirty="0"/>
            </a:p>
          </p:txBody>
        </p:sp>
        <p:sp>
          <p:nvSpPr>
            <p:cNvPr id="16" name="Rectángulo: esquinas redondeadas 15">
              <a:extLst>
                <a:ext uri="{FF2B5EF4-FFF2-40B4-BE49-F238E27FC236}">
                  <a16:creationId xmlns:a16="http://schemas.microsoft.com/office/drawing/2014/main" id="{DD434E36-35AE-A859-A611-33E1BF2727AB}"/>
                </a:ext>
              </a:extLst>
            </p:cNvPr>
            <p:cNvSpPr/>
            <p:nvPr/>
          </p:nvSpPr>
          <p:spPr>
            <a:xfrm>
              <a:off x="4692050" y="2272645"/>
              <a:ext cx="1775637" cy="451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Sociedad</a:t>
              </a:r>
              <a:endParaRPr lang="es-MX" dirty="0"/>
            </a:p>
          </p:txBody>
        </p:sp>
        <p:sp>
          <p:nvSpPr>
            <p:cNvPr id="17" name="Rectángulo: esquinas redondeadas 16">
              <a:extLst>
                <a:ext uri="{FF2B5EF4-FFF2-40B4-BE49-F238E27FC236}">
                  <a16:creationId xmlns:a16="http://schemas.microsoft.com/office/drawing/2014/main" id="{FC77D39C-BBB5-109E-B825-FA278AA3795C}"/>
                </a:ext>
              </a:extLst>
            </p:cNvPr>
            <p:cNvSpPr/>
            <p:nvPr/>
          </p:nvSpPr>
          <p:spPr>
            <a:xfrm>
              <a:off x="4692051" y="2939884"/>
              <a:ext cx="1775637" cy="451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Valores</a:t>
              </a:r>
              <a:endParaRPr lang="es-MX" dirty="0"/>
            </a:p>
          </p:txBody>
        </p:sp>
        <p:sp>
          <p:nvSpPr>
            <p:cNvPr id="18" name="Rectángulo: esquinas redondeadas 17">
              <a:extLst>
                <a:ext uri="{FF2B5EF4-FFF2-40B4-BE49-F238E27FC236}">
                  <a16:creationId xmlns:a16="http://schemas.microsoft.com/office/drawing/2014/main" id="{C52F37B0-3A31-8BBC-ECB6-D2B531B6591E}"/>
                </a:ext>
              </a:extLst>
            </p:cNvPr>
            <p:cNvSpPr/>
            <p:nvPr/>
          </p:nvSpPr>
          <p:spPr>
            <a:xfrm>
              <a:off x="4722412" y="3636924"/>
              <a:ext cx="1775637" cy="4511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Bien común</a:t>
              </a:r>
              <a:endParaRPr lang="es-MX" dirty="0"/>
            </a:p>
          </p:txBody>
        </p:sp>
      </p:grpSp>
      <p:pic>
        <p:nvPicPr>
          <p:cNvPr id="19" name="Picture 2" descr="Qué son los procesos comunitarios y cómo ayudan a una comunidad?">
            <a:extLst>
              <a:ext uri="{FF2B5EF4-FFF2-40B4-BE49-F238E27FC236}">
                <a16:creationId xmlns:a16="http://schemas.microsoft.com/office/drawing/2014/main" id="{4D86165A-0234-68E5-0123-67F32D9F28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581"/>
          <a:stretch/>
        </p:blipFill>
        <p:spPr bwMode="auto">
          <a:xfrm>
            <a:off x="6720602" y="1329359"/>
            <a:ext cx="2164628" cy="15248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0725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6"/>
          <p:cNvSpPr txBox="1">
            <a:spLocks noGrp="1"/>
          </p:cNvSpPr>
          <p:nvPr>
            <p:ph type="title" idx="9"/>
          </p:nvPr>
        </p:nvSpPr>
        <p:spPr>
          <a:xfrm>
            <a:off x="1919516" y="214642"/>
            <a:ext cx="5848218" cy="13051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latin typeface="Annai MN" pitchFamily="2" charset="77"/>
                <a:ea typeface="Annai MN" pitchFamily="2" charset="77"/>
                <a:cs typeface="Annai MN" pitchFamily="2" charset="77"/>
              </a:rPr>
              <a:t>Cultura escolar </a:t>
            </a:r>
            <a:endParaRPr sz="3600" dirty="0">
              <a:latin typeface="Annai MN" pitchFamily="2" charset="77"/>
              <a:ea typeface="Annai MN" pitchFamily="2" charset="77"/>
              <a:cs typeface="Annai MN" pitchFamily="2" charset="77"/>
            </a:endParaRPr>
          </a:p>
        </p:txBody>
      </p:sp>
      <p:pic>
        <p:nvPicPr>
          <p:cNvPr id="7" name="Imagen 6">
            <a:extLst>
              <a:ext uri="{FF2B5EF4-FFF2-40B4-BE49-F238E27FC236}">
                <a16:creationId xmlns:a16="http://schemas.microsoft.com/office/drawing/2014/main" id="{67B6ED40-7C20-85E2-C796-DDA2D95B85B4}"/>
              </a:ext>
            </a:extLst>
          </p:cNvPr>
          <p:cNvPicPr>
            <a:picLocks noChangeAspect="1"/>
          </p:cNvPicPr>
          <p:nvPr/>
        </p:nvPicPr>
        <p:blipFill>
          <a:blip r:embed="rId3"/>
          <a:stretch>
            <a:fillRect/>
          </a:stretch>
        </p:blipFill>
        <p:spPr>
          <a:xfrm>
            <a:off x="471946" y="1519787"/>
            <a:ext cx="2895139" cy="2584314"/>
          </a:xfrm>
          <a:prstGeom prst="rect">
            <a:avLst/>
          </a:prstGeom>
          <a:ln>
            <a:noFill/>
          </a:ln>
          <a:effectLst>
            <a:outerShdw blurRad="292100" dist="139700" dir="2700000" algn="tl" rotWithShape="0">
              <a:srgbClr val="333333">
                <a:alpha val="65000"/>
              </a:srgbClr>
            </a:outerShdw>
          </a:effectLst>
        </p:spPr>
      </p:pic>
      <p:sp>
        <p:nvSpPr>
          <p:cNvPr id="2" name="Rectángulo: esquinas redondeadas 1">
            <a:extLst>
              <a:ext uri="{FF2B5EF4-FFF2-40B4-BE49-F238E27FC236}">
                <a16:creationId xmlns:a16="http://schemas.microsoft.com/office/drawing/2014/main" id="{8ACBDDE0-7034-642A-89AA-EDD4BAA9BF92}"/>
              </a:ext>
            </a:extLst>
          </p:cNvPr>
          <p:cNvSpPr/>
          <p:nvPr/>
        </p:nvSpPr>
        <p:spPr>
          <a:xfrm>
            <a:off x="3961123" y="1733107"/>
            <a:ext cx="1765004" cy="542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Conocimientos</a:t>
            </a:r>
            <a:endParaRPr lang="es-MX" dirty="0"/>
          </a:p>
        </p:txBody>
      </p:sp>
      <p:sp>
        <p:nvSpPr>
          <p:cNvPr id="12" name="Rectángulo: esquinas redondeadas 11">
            <a:extLst>
              <a:ext uri="{FF2B5EF4-FFF2-40B4-BE49-F238E27FC236}">
                <a16:creationId xmlns:a16="http://schemas.microsoft.com/office/drawing/2014/main" id="{7BCC29CB-5C49-D7AF-F69E-00A71A712177}"/>
              </a:ext>
            </a:extLst>
          </p:cNvPr>
          <p:cNvSpPr/>
          <p:nvPr/>
        </p:nvSpPr>
        <p:spPr>
          <a:xfrm>
            <a:off x="6531015" y="1733107"/>
            <a:ext cx="1765004" cy="542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Valores </a:t>
            </a:r>
            <a:endParaRPr lang="es-MX" dirty="0"/>
          </a:p>
        </p:txBody>
      </p:sp>
      <p:sp>
        <p:nvSpPr>
          <p:cNvPr id="14" name="Rectángulo: esquinas redondeadas 13">
            <a:extLst>
              <a:ext uri="{FF2B5EF4-FFF2-40B4-BE49-F238E27FC236}">
                <a16:creationId xmlns:a16="http://schemas.microsoft.com/office/drawing/2014/main" id="{9BABB450-43B6-06EC-743E-8F00DB3A11E4}"/>
              </a:ext>
            </a:extLst>
          </p:cNvPr>
          <p:cNvSpPr/>
          <p:nvPr/>
        </p:nvSpPr>
        <p:spPr>
          <a:xfrm>
            <a:off x="3961123" y="3897721"/>
            <a:ext cx="1765004" cy="542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Comportamientos</a:t>
            </a:r>
            <a:endParaRPr lang="es-MX" dirty="0"/>
          </a:p>
        </p:txBody>
      </p:sp>
      <p:sp>
        <p:nvSpPr>
          <p:cNvPr id="15" name="Rectángulo: esquinas redondeadas 14">
            <a:extLst>
              <a:ext uri="{FF2B5EF4-FFF2-40B4-BE49-F238E27FC236}">
                <a16:creationId xmlns:a16="http://schemas.microsoft.com/office/drawing/2014/main" id="{BAC2E31F-4AC5-40B3-FC67-E59D428B0952}"/>
              </a:ext>
            </a:extLst>
          </p:cNvPr>
          <p:cNvSpPr/>
          <p:nvPr/>
        </p:nvSpPr>
        <p:spPr>
          <a:xfrm>
            <a:off x="3961123" y="2863486"/>
            <a:ext cx="1765004" cy="542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Normas</a:t>
            </a:r>
            <a:endParaRPr lang="es-MX" dirty="0"/>
          </a:p>
        </p:txBody>
      </p:sp>
      <p:sp>
        <p:nvSpPr>
          <p:cNvPr id="16" name="Rectángulo: esquinas redondeadas 15">
            <a:extLst>
              <a:ext uri="{FF2B5EF4-FFF2-40B4-BE49-F238E27FC236}">
                <a16:creationId xmlns:a16="http://schemas.microsoft.com/office/drawing/2014/main" id="{00535719-63F3-BFFE-92C7-FE2A2B70041B}"/>
              </a:ext>
            </a:extLst>
          </p:cNvPr>
          <p:cNvSpPr/>
          <p:nvPr/>
        </p:nvSpPr>
        <p:spPr>
          <a:xfrm>
            <a:off x="6531015" y="2820287"/>
            <a:ext cx="1765004" cy="542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Inclusión escolar</a:t>
            </a:r>
            <a:endParaRPr lang="es-MX" dirty="0"/>
          </a:p>
        </p:txBody>
      </p:sp>
      <p:sp>
        <p:nvSpPr>
          <p:cNvPr id="17" name="Rectángulo: esquinas redondeadas 16">
            <a:extLst>
              <a:ext uri="{FF2B5EF4-FFF2-40B4-BE49-F238E27FC236}">
                <a16:creationId xmlns:a16="http://schemas.microsoft.com/office/drawing/2014/main" id="{A4E35C6B-C002-C345-C2BB-3754A94DA9A5}"/>
              </a:ext>
            </a:extLst>
          </p:cNvPr>
          <p:cNvSpPr/>
          <p:nvPr/>
        </p:nvSpPr>
        <p:spPr>
          <a:xfrm>
            <a:off x="6531015" y="3847865"/>
            <a:ext cx="1765004" cy="5422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Creencias</a:t>
            </a:r>
            <a:endParaRPr lang="es-MX" dirty="0"/>
          </a:p>
        </p:txBody>
      </p:sp>
      <p:cxnSp>
        <p:nvCxnSpPr>
          <p:cNvPr id="19" name="Conector recto 18">
            <a:extLst>
              <a:ext uri="{FF2B5EF4-FFF2-40B4-BE49-F238E27FC236}">
                <a16:creationId xmlns:a16="http://schemas.microsoft.com/office/drawing/2014/main" id="{ACD22FD8-3F48-A7D6-1891-06A1988D6EFB}"/>
              </a:ext>
            </a:extLst>
          </p:cNvPr>
          <p:cNvCxnSpPr>
            <a:stCxn id="2" idx="3"/>
            <a:endCxn id="12" idx="1"/>
          </p:cNvCxnSpPr>
          <p:nvPr/>
        </p:nvCxnSpPr>
        <p:spPr>
          <a:xfrm>
            <a:off x="5726127" y="2004237"/>
            <a:ext cx="8048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ector recto 22">
            <a:extLst>
              <a:ext uri="{FF2B5EF4-FFF2-40B4-BE49-F238E27FC236}">
                <a16:creationId xmlns:a16="http://schemas.microsoft.com/office/drawing/2014/main" id="{226573EB-6F12-E9EB-78BC-AB1F4B498C98}"/>
              </a:ext>
            </a:extLst>
          </p:cNvPr>
          <p:cNvCxnSpPr/>
          <p:nvPr/>
        </p:nvCxnSpPr>
        <p:spPr>
          <a:xfrm>
            <a:off x="5726127" y="3091417"/>
            <a:ext cx="80488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F97EB5C7-15CD-5811-8995-E2D8252FCFEF}"/>
              </a:ext>
            </a:extLst>
          </p:cNvPr>
          <p:cNvCxnSpPr/>
          <p:nvPr/>
        </p:nvCxnSpPr>
        <p:spPr>
          <a:xfrm>
            <a:off x="5712624" y="4168851"/>
            <a:ext cx="80488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256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6"/>
          <p:cNvSpPr txBox="1">
            <a:spLocks noGrp="1"/>
          </p:cNvSpPr>
          <p:nvPr>
            <p:ph type="title" idx="9"/>
          </p:nvPr>
        </p:nvSpPr>
        <p:spPr>
          <a:xfrm>
            <a:off x="499731" y="259493"/>
            <a:ext cx="7673706" cy="13051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latin typeface="Annai MN" pitchFamily="2" charset="77"/>
                <a:ea typeface="Annai MN" pitchFamily="2" charset="77"/>
                <a:cs typeface="Annai MN" pitchFamily="2" charset="77"/>
              </a:rPr>
              <a:t>Cultura de la comunidad y tradiciones</a:t>
            </a:r>
            <a:endParaRPr sz="3600" dirty="0">
              <a:latin typeface="Annai MN" pitchFamily="2" charset="77"/>
              <a:ea typeface="Annai MN" pitchFamily="2" charset="77"/>
              <a:cs typeface="Annai MN" pitchFamily="2" charset="77"/>
            </a:endParaRPr>
          </a:p>
        </p:txBody>
      </p:sp>
      <p:sp>
        <p:nvSpPr>
          <p:cNvPr id="6" name="CuadroTexto 5">
            <a:extLst>
              <a:ext uri="{FF2B5EF4-FFF2-40B4-BE49-F238E27FC236}">
                <a16:creationId xmlns:a16="http://schemas.microsoft.com/office/drawing/2014/main" id="{E3EBD623-E803-4FCA-7853-A4F54818B0BD}"/>
              </a:ext>
            </a:extLst>
          </p:cNvPr>
          <p:cNvSpPr txBox="1"/>
          <p:nvPr/>
        </p:nvSpPr>
        <p:spPr>
          <a:xfrm>
            <a:off x="2165130" y="1632032"/>
            <a:ext cx="4813739" cy="338554"/>
          </a:xfrm>
          <a:prstGeom prst="rect">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MX" sz="1600" dirty="0">
                <a:solidFill>
                  <a:srgbClr val="080808"/>
                </a:solidFill>
                <a:latin typeface="Times New Roman" panose="02020603050405020304" pitchFamily="18" charset="0"/>
                <a:cs typeface="Times New Roman" panose="02020603050405020304" pitchFamily="18" charset="0"/>
              </a:rPr>
              <a:t>conjunto de elementos que caracterizan a una sociedad. </a:t>
            </a:r>
          </a:p>
        </p:txBody>
      </p:sp>
      <p:sp>
        <p:nvSpPr>
          <p:cNvPr id="9" name="CuadroTexto 8">
            <a:extLst>
              <a:ext uri="{FF2B5EF4-FFF2-40B4-BE49-F238E27FC236}">
                <a16:creationId xmlns:a16="http://schemas.microsoft.com/office/drawing/2014/main" id="{2FAA301E-D390-CE64-3721-127B26DD0E9D}"/>
              </a:ext>
            </a:extLst>
          </p:cNvPr>
          <p:cNvSpPr txBox="1"/>
          <p:nvPr/>
        </p:nvSpPr>
        <p:spPr>
          <a:xfrm>
            <a:off x="342829" y="2525229"/>
            <a:ext cx="2775857" cy="338554"/>
          </a:xfrm>
          <a:prstGeom prst="rect">
            <a:avLst/>
          </a:prstGeom>
          <a:noFill/>
        </p:spPr>
        <p:txBody>
          <a:bodyPr wrap="square" rtlCol="0">
            <a:spAutoFit/>
          </a:bodyPr>
          <a:lstStyle/>
          <a:p>
            <a:r>
              <a:rPr lang="es-MX" sz="1600" dirty="0">
                <a:latin typeface="Times New Roman" panose="02020603050405020304" pitchFamily="18" charset="0"/>
                <a:cs typeface="Times New Roman" panose="02020603050405020304" pitchFamily="18" charset="0"/>
              </a:rPr>
              <a:t>En su </a:t>
            </a:r>
            <a:r>
              <a:rPr lang="es-MX" sz="1600" dirty="0" err="1">
                <a:latin typeface="Times New Roman" panose="02020603050405020304" pitchFamily="18" charset="0"/>
                <a:cs typeface="Times New Roman" panose="02020603050405020304" pitchFamily="18" charset="0"/>
              </a:rPr>
              <a:t>aspectro</a:t>
            </a:r>
            <a:r>
              <a:rPr lang="es-MX" sz="1600" dirty="0">
                <a:latin typeface="Times New Roman" panose="02020603050405020304" pitchFamily="18" charset="0"/>
                <a:cs typeface="Times New Roman" panose="02020603050405020304" pitchFamily="18" charset="0"/>
              </a:rPr>
              <a:t> incluye</a:t>
            </a:r>
            <a:r>
              <a:rPr lang="es-MX" dirty="0"/>
              <a:t>:</a:t>
            </a:r>
          </a:p>
        </p:txBody>
      </p:sp>
      <p:sp>
        <p:nvSpPr>
          <p:cNvPr id="10" name="Rectángulo: esquinas redondeadas 9">
            <a:extLst>
              <a:ext uri="{FF2B5EF4-FFF2-40B4-BE49-F238E27FC236}">
                <a16:creationId xmlns:a16="http://schemas.microsoft.com/office/drawing/2014/main" id="{5CB94E8B-085F-E5C5-0F7B-43D5983C3DFA}"/>
              </a:ext>
            </a:extLst>
          </p:cNvPr>
          <p:cNvSpPr/>
          <p:nvPr/>
        </p:nvSpPr>
        <p:spPr>
          <a:xfrm>
            <a:off x="193704" y="3162657"/>
            <a:ext cx="1637808" cy="584775"/>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latin typeface="Times New Roman" panose="02020603050405020304" pitchFamily="18" charset="0"/>
                <a:cs typeface="Times New Roman" panose="02020603050405020304" pitchFamily="18" charset="0"/>
              </a:rPr>
              <a:t>Las artes</a:t>
            </a:r>
          </a:p>
        </p:txBody>
      </p:sp>
      <p:sp>
        <p:nvSpPr>
          <p:cNvPr id="13" name="Rectángulo: esquinas redondeadas 12">
            <a:extLst>
              <a:ext uri="{FF2B5EF4-FFF2-40B4-BE49-F238E27FC236}">
                <a16:creationId xmlns:a16="http://schemas.microsoft.com/office/drawing/2014/main" id="{979C7CBD-F66B-2079-DC8F-38793C314026}"/>
              </a:ext>
            </a:extLst>
          </p:cNvPr>
          <p:cNvSpPr/>
          <p:nvPr/>
        </p:nvSpPr>
        <p:spPr>
          <a:xfrm>
            <a:off x="2526943" y="2764363"/>
            <a:ext cx="1637808" cy="5398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latin typeface="Times New Roman" panose="02020603050405020304" pitchFamily="18" charset="0"/>
                <a:cs typeface="Times New Roman" panose="02020603050405020304" pitchFamily="18" charset="0"/>
              </a:rPr>
              <a:t>Las ciencias</a:t>
            </a:r>
          </a:p>
        </p:txBody>
      </p:sp>
      <p:sp>
        <p:nvSpPr>
          <p:cNvPr id="14" name="Rectángulo: esquinas redondeadas 13">
            <a:extLst>
              <a:ext uri="{FF2B5EF4-FFF2-40B4-BE49-F238E27FC236}">
                <a16:creationId xmlns:a16="http://schemas.microsoft.com/office/drawing/2014/main" id="{BFC9EC5E-4E5D-77DA-6654-03EC5B5FBF21}"/>
              </a:ext>
            </a:extLst>
          </p:cNvPr>
          <p:cNvSpPr/>
          <p:nvPr/>
        </p:nvSpPr>
        <p:spPr>
          <a:xfrm>
            <a:off x="2799403" y="3708151"/>
            <a:ext cx="1910740" cy="584775"/>
          </a:xfrm>
          <a:prstGeom prst="roundRect">
            <a:avLst/>
          </a:prstGeom>
          <a:solidFill>
            <a:schemeClr val="accent5">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latin typeface="Times New Roman" panose="02020603050405020304" pitchFamily="18" charset="0"/>
                <a:cs typeface="Times New Roman" panose="02020603050405020304" pitchFamily="18" charset="0"/>
              </a:rPr>
              <a:t>Los estilos de vida</a:t>
            </a:r>
          </a:p>
        </p:txBody>
      </p:sp>
      <p:sp>
        <p:nvSpPr>
          <p:cNvPr id="15" name="Rectángulo: esquinas redondeadas 14">
            <a:extLst>
              <a:ext uri="{FF2B5EF4-FFF2-40B4-BE49-F238E27FC236}">
                <a16:creationId xmlns:a16="http://schemas.microsoft.com/office/drawing/2014/main" id="{9CCCE850-91AF-B8A9-1E97-1252D62A1C06}"/>
              </a:ext>
            </a:extLst>
          </p:cNvPr>
          <p:cNvSpPr/>
          <p:nvPr/>
        </p:nvSpPr>
        <p:spPr>
          <a:xfrm>
            <a:off x="983789" y="4209698"/>
            <a:ext cx="1637808" cy="584775"/>
          </a:xfrm>
          <a:prstGeom prst="round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latin typeface="Times New Roman" panose="02020603050405020304" pitchFamily="18" charset="0"/>
                <a:cs typeface="Times New Roman" panose="02020603050405020304" pitchFamily="18" charset="0"/>
              </a:rPr>
              <a:t>Los sistemas de valores </a:t>
            </a:r>
          </a:p>
        </p:txBody>
      </p:sp>
      <p:sp>
        <p:nvSpPr>
          <p:cNvPr id="16" name="Rectángulo: esquinas redondeadas 15">
            <a:extLst>
              <a:ext uri="{FF2B5EF4-FFF2-40B4-BE49-F238E27FC236}">
                <a16:creationId xmlns:a16="http://schemas.microsoft.com/office/drawing/2014/main" id="{BF359D15-38E0-0709-EEC1-9B8F79A76F8B}"/>
              </a:ext>
            </a:extLst>
          </p:cNvPr>
          <p:cNvSpPr/>
          <p:nvPr/>
        </p:nvSpPr>
        <p:spPr>
          <a:xfrm>
            <a:off x="4887950" y="2702941"/>
            <a:ext cx="1637808" cy="584775"/>
          </a:xfrm>
          <a:prstGeom prst="roundRect">
            <a:avLst/>
          </a:prstGeom>
          <a:solidFill>
            <a:schemeClr val="bg1">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latin typeface="Times New Roman" panose="02020603050405020304" pitchFamily="18" charset="0"/>
                <a:cs typeface="Times New Roman" panose="02020603050405020304" pitchFamily="18" charset="0"/>
              </a:rPr>
              <a:t>Las creencias</a:t>
            </a:r>
          </a:p>
        </p:txBody>
      </p:sp>
      <p:sp>
        <p:nvSpPr>
          <p:cNvPr id="17" name="Rectángulo: esquinas redondeadas 16">
            <a:extLst>
              <a:ext uri="{FF2B5EF4-FFF2-40B4-BE49-F238E27FC236}">
                <a16:creationId xmlns:a16="http://schemas.microsoft.com/office/drawing/2014/main" id="{03A02F24-22B0-111F-9E91-F7B1B8A64677}"/>
              </a:ext>
            </a:extLst>
          </p:cNvPr>
          <p:cNvSpPr/>
          <p:nvPr/>
        </p:nvSpPr>
        <p:spPr>
          <a:xfrm>
            <a:off x="4884597" y="4266100"/>
            <a:ext cx="1637808" cy="58477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latin typeface="Times New Roman" panose="02020603050405020304" pitchFamily="18" charset="0"/>
                <a:cs typeface="Times New Roman" panose="02020603050405020304" pitchFamily="18" charset="0"/>
              </a:rPr>
              <a:t>Las tradiciones</a:t>
            </a:r>
          </a:p>
        </p:txBody>
      </p:sp>
      <p:pic>
        <p:nvPicPr>
          <p:cNvPr id="1028" name="Picture 4" descr="Cultura Viva Comunitaria: Convivencia para el bien común - IberCultura  VivaIberCultura Viva">
            <a:extLst>
              <a:ext uri="{FF2B5EF4-FFF2-40B4-BE49-F238E27FC236}">
                <a16:creationId xmlns:a16="http://schemas.microsoft.com/office/drawing/2014/main" id="{85E1430B-4089-2A29-9A23-AE302A634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766" y="2848108"/>
            <a:ext cx="2324530" cy="1743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118548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5" name="Rectángulo 4">
            <a:extLst>
              <a:ext uri="{FF2B5EF4-FFF2-40B4-BE49-F238E27FC236}">
                <a16:creationId xmlns:a16="http://schemas.microsoft.com/office/drawing/2014/main" id="{5E0127E9-FAB1-07BA-E0F7-017C208553FA}"/>
              </a:ext>
            </a:extLst>
          </p:cNvPr>
          <p:cNvSpPr/>
          <p:nvPr/>
        </p:nvSpPr>
        <p:spPr>
          <a:xfrm>
            <a:off x="646655" y="448027"/>
            <a:ext cx="7850691" cy="368755"/>
          </a:xfrm>
          <a:prstGeom prst="rect">
            <a:avLst/>
          </a:prstGeom>
        </p:spPr>
        <p:txBody>
          <a:bodyPr wrap="square">
            <a:spAutoFit/>
          </a:bodyPr>
          <a:lstStyle/>
          <a:p>
            <a:pPr algn="ctr">
              <a:lnSpc>
                <a:spcPct val="107000"/>
              </a:lnSpc>
              <a:spcAft>
                <a:spcPts val="800"/>
              </a:spcAft>
            </a:pPr>
            <a:r>
              <a:rPr lang="es-MX" sz="1800" dirty="0">
                <a:latin typeface="Times New Roman" panose="02020603050405020304" pitchFamily="18" charset="0"/>
                <a:ea typeface="Calibri" panose="020F0502020204030204" pitchFamily="34" charset="0"/>
                <a:cs typeface="Times New Roman" panose="02020603050405020304" pitchFamily="18" charset="0"/>
              </a:rPr>
              <a:t>En la escuela, las tradiciones se representan en: </a:t>
            </a:r>
          </a:p>
        </p:txBody>
      </p:sp>
      <p:sp>
        <p:nvSpPr>
          <p:cNvPr id="4" name="CuadroTexto 3">
            <a:extLst>
              <a:ext uri="{FF2B5EF4-FFF2-40B4-BE49-F238E27FC236}">
                <a16:creationId xmlns:a16="http://schemas.microsoft.com/office/drawing/2014/main" id="{821815FD-3883-3BB9-B7AD-98A4AEC0B13D}"/>
              </a:ext>
            </a:extLst>
          </p:cNvPr>
          <p:cNvSpPr txBox="1"/>
          <p:nvPr/>
        </p:nvSpPr>
        <p:spPr>
          <a:xfrm>
            <a:off x="1799179" y="1281831"/>
            <a:ext cx="1148255" cy="369332"/>
          </a:xfrm>
          <a:prstGeom prst="rect">
            <a:avLst/>
          </a:prstGeom>
          <a:solidFill>
            <a:schemeClr val="accent2">
              <a:lumMod val="50000"/>
            </a:schemeClr>
          </a:solidFill>
        </p:spPr>
        <p:txBody>
          <a:bodyPr wrap="square" rtlCol="0">
            <a:spAutoFit/>
          </a:bodyPr>
          <a:lstStyle/>
          <a:p>
            <a:r>
              <a:rPr lang="es-MX" sz="1800" dirty="0">
                <a:latin typeface="Times New Roman" panose="02020603050405020304" pitchFamily="18" charset="0"/>
                <a:cs typeface="Times New Roman" panose="02020603050405020304" pitchFamily="18" charset="0"/>
              </a:rPr>
              <a:t>kermeses</a:t>
            </a:r>
            <a:endParaRPr lang="es-MX" dirty="0"/>
          </a:p>
        </p:txBody>
      </p:sp>
      <p:sp>
        <p:nvSpPr>
          <p:cNvPr id="8" name="CuadroTexto 7">
            <a:extLst>
              <a:ext uri="{FF2B5EF4-FFF2-40B4-BE49-F238E27FC236}">
                <a16:creationId xmlns:a16="http://schemas.microsoft.com/office/drawing/2014/main" id="{F163C699-657A-BC51-528C-06F2AC5064FC}"/>
              </a:ext>
            </a:extLst>
          </p:cNvPr>
          <p:cNvSpPr txBox="1"/>
          <p:nvPr/>
        </p:nvSpPr>
        <p:spPr>
          <a:xfrm>
            <a:off x="3997872" y="1343765"/>
            <a:ext cx="1148255" cy="369332"/>
          </a:xfrm>
          <a:prstGeom prst="rect">
            <a:avLst/>
          </a:prstGeom>
          <a:solidFill>
            <a:schemeClr val="accent5">
              <a:lumMod val="75000"/>
            </a:schemeClr>
          </a:solidFill>
        </p:spPr>
        <p:txBody>
          <a:bodyPr wrap="square" rtlCol="0">
            <a:spAutoFit/>
          </a:bodyPr>
          <a:lstStyle/>
          <a:p>
            <a:r>
              <a:rPr lang="es-MX" sz="1800" dirty="0">
                <a:latin typeface="Times New Roman" panose="02020603050405020304" pitchFamily="18" charset="0"/>
                <a:cs typeface="Times New Roman" panose="02020603050405020304" pitchFamily="18" charset="0"/>
              </a:rPr>
              <a:t>convivios</a:t>
            </a:r>
          </a:p>
        </p:txBody>
      </p:sp>
      <p:sp>
        <p:nvSpPr>
          <p:cNvPr id="9" name="CuadroTexto 8">
            <a:extLst>
              <a:ext uri="{FF2B5EF4-FFF2-40B4-BE49-F238E27FC236}">
                <a16:creationId xmlns:a16="http://schemas.microsoft.com/office/drawing/2014/main" id="{552D0BE3-20FE-3071-AF22-A72B9D86E8C1}"/>
              </a:ext>
            </a:extLst>
          </p:cNvPr>
          <p:cNvSpPr txBox="1"/>
          <p:nvPr/>
        </p:nvSpPr>
        <p:spPr>
          <a:xfrm>
            <a:off x="2404083" y="2206392"/>
            <a:ext cx="4708681" cy="369332"/>
          </a:xfrm>
          <a:prstGeom prst="rect">
            <a:avLst/>
          </a:prstGeom>
          <a:solidFill>
            <a:schemeClr val="bg2">
              <a:lumMod val="20000"/>
              <a:lumOff val="80000"/>
            </a:schemeClr>
          </a:solidFill>
        </p:spPr>
        <p:txBody>
          <a:bodyPr wrap="square" rtlCol="0">
            <a:spAutoFit/>
          </a:bodyPr>
          <a:lstStyle/>
          <a:p>
            <a:r>
              <a:rPr lang="es-MX" sz="1800" dirty="0">
                <a:latin typeface="Times New Roman" panose="02020603050405020304" pitchFamily="18" charset="0"/>
                <a:cs typeface="Times New Roman" panose="02020603050405020304" pitchFamily="18" charset="0"/>
              </a:rPr>
              <a:t>Así se involucra la participación de ambas partes</a:t>
            </a:r>
            <a:endParaRPr lang="es-MX" sz="1200" dirty="0"/>
          </a:p>
        </p:txBody>
      </p:sp>
      <p:pic>
        <p:nvPicPr>
          <p:cNvPr id="2050" name="Picture 2" descr="Fomentan en pequeños tradiciones mexicanas | Periodico El Vigia">
            <a:extLst>
              <a:ext uri="{FF2B5EF4-FFF2-40B4-BE49-F238E27FC236}">
                <a16:creationId xmlns:a16="http://schemas.microsoft.com/office/drawing/2014/main" id="{BDF28967-444F-0A40-B335-99EEBEC073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16" y="3225439"/>
            <a:ext cx="2595518" cy="15341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Fiestas Patrias en el Colegio Noordwijk - El Dictamen">
            <a:extLst>
              <a:ext uri="{FF2B5EF4-FFF2-40B4-BE49-F238E27FC236}">
                <a16:creationId xmlns:a16="http://schemas.microsoft.com/office/drawing/2014/main" id="{29CE9E66-B479-CF74-5B44-080985281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775" y="2951418"/>
            <a:ext cx="2667100" cy="18082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6991AFE8-611B-AF09-7744-C96035CCB0B4}"/>
              </a:ext>
            </a:extLst>
          </p:cNvPr>
          <p:cNvSpPr txBox="1"/>
          <p:nvPr/>
        </p:nvSpPr>
        <p:spPr>
          <a:xfrm>
            <a:off x="6196565" y="1215854"/>
            <a:ext cx="1064792" cy="369332"/>
          </a:xfrm>
          <a:prstGeom prst="rect">
            <a:avLst/>
          </a:prstGeom>
          <a:solidFill>
            <a:schemeClr val="tx2">
              <a:lumMod val="75000"/>
            </a:schemeClr>
          </a:solidFill>
        </p:spPr>
        <p:txBody>
          <a:bodyPr wrap="square" rtlCol="0">
            <a:spAutoFit/>
          </a:bodyPr>
          <a:lstStyle/>
          <a:p>
            <a:r>
              <a:rPr lang="es-MX" sz="1800" dirty="0">
                <a:latin typeface="Times New Roman" panose="02020603050405020304" pitchFamily="18" charset="0"/>
                <a:cs typeface="Times New Roman" panose="02020603050405020304" pitchFamily="18" charset="0"/>
              </a:rPr>
              <a:t>festivales</a:t>
            </a:r>
          </a:p>
        </p:txBody>
      </p:sp>
      <p:pic>
        <p:nvPicPr>
          <p:cNvPr id="2056" name="Picture 8" descr="Participan Jardines de Niños en la tradicional Posada Navideña 2017. |  Secretaría de Educación">
            <a:extLst>
              <a:ext uri="{FF2B5EF4-FFF2-40B4-BE49-F238E27FC236}">
                <a16:creationId xmlns:a16="http://schemas.microsoft.com/office/drawing/2014/main" id="{E395F9EA-2317-4045-8B60-482F1CC0AC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5062" y="3168196"/>
            <a:ext cx="2248828" cy="14936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3" name="Conector recto de flecha 2">
            <a:extLst>
              <a:ext uri="{FF2B5EF4-FFF2-40B4-BE49-F238E27FC236}">
                <a16:creationId xmlns:a16="http://schemas.microsoft.com/office/drawing/2014/main" id="{49407C8D-4F0B-CD2D-93EB-8D0FF012936B}"/>
              </a:ext>
            </a:extLst>
          </p:cNvPr>
          <p:cNvCxnSpPr>
            <a:stCxn id="5" idx="2"/>
            <a:endCxn id="4" idx="0"/>
          </p:cNvCxnSpPr>
          <p:nvPr/>
        </p:nvCxnSpPr>
        <p:spPr>
          <a:xfrm flipH="1">
            <a:off x="2373307" y="816782"/>
            <a:ext cx="2198694" cy="465049"/>
          </a:xfrm>
          <a:prstGeom prst="straightConnector1">
            <a:avLst/>
          </a:prstGeom>
          <a:ln w="12700">
            <a:solidFill>
              <a:srgbClr val="080808"/>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ector recto de flecha 6">
            <a:extLst>
              <a:ext uri="{FF2B5EF4-FFF2-40B4-BE49-F238E27FC236}">
                <a16:creationId xmlns:a16="http://schemas.microsoft.com/office/drawing/2014/main" id="{C2C14137-2CC6-4736-C9C0-A8501468A282}"/>
              </a:ext>
            </a:extLst>
          </p:cNvPr>
          <p:cNvCxnSpPr>
            <a:stCxn id="5" idx="2"/>
            <a:endCxn id="8" idx="0"/>
          </p:cNvCxnSpPr>
          <p:nvPr/>
        </p:nvCxnSpPr>
        <p:spPr>
          <a:xfrm flipH="1">
            <a:off x="4572000" y="816782"/>
            <a:ext cx="1" cy="526983"/>
          </a:xfrm>
          <a:prstGeom prst="straightConnector1">
            <a:avLst/>
          </a:prstGeom>
          <a:ln w="19050">
            <a:solidFill>
              <a:schemeClr val="accent5">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a:extLst>
              <a:ext uri="{FF2B5EF4-FFF2-40B4-BE49-F238E27FC236}">
                <a16:creationId xmlns:a16="http://schemas.microsoft.com/office/drawing/2014/main" id="{1B126ADF-3FA6-7884-7E49-EA34F9314928}"/>
              </a:ext>
            </a:extLst>
          </p:cNvPr>
          <p:cNvCxnSpPr>
            <a:stCxn id="5" idx="2"/>
            <a:endCxn id="23" idx="0"/>
          </p:cNvCxnSpPr>
          <p:nvPr/>
        </p:nvCxnSpPr>
        <p:spPr>
          <a:xfrm>
            <a:off x="4572001" y="816782"/>
            <a:ext cx="2156960" cy="399072"/>
          </a:xfrm>
          <a:prstGeom prst="straightConnector1">
            <a:avLst/>
          </a:prstGeom>
          <a:ln w="12700">
            <a:solidFill>
              <a:srgbClr val="08080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766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6"/>
          <p:cNvSpPr txBox="1">
            <a:spLocks noGrp="1"/>
          </p:cNvSpPr>
          <p:nvPr>
            <p:ph type="title" idx="9"/>
          </p:nvPr>
        </p:nvSpPr>
        <p:spPr>
          <a:xfrm>
            <a:off x="1461669" y="297248"/>
            <a:ext cx="5848218" cy="46395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u="sng" dirty="0">
                <a:solidFill>
                  <a:schemeClr val="tx1"/>
                </a:solidFill>
                <a:latin typeface="AkayaTelivigala" pitchFamily="2" charset="77"/>
                <a:cs typeface="AkayaTelivigala" pitchFamily="2" charset="77"/>
              </a:rPr>
              <a:t>Rituales escolares</a:t>
            </a:r>
            <a:endParaRPr sz="3600" u="sng" dirty="0">
              <a:solidFill>
                <a:schemeClr val="tx1"/>
              </a:solidFill>
              <a:latin typeface="AkayaTelivigala" pitchFamily="2" charset="77"/>
              <a:cs typeface="AkayaTelivigala" pitchFamily="2" charset="77"/>
            </a:endParaRPr>
          </a:p>
        </p:txBody>
      </p:sp>
      <p:cxnSp>
        <p:nvCxnSpPr>
          <p:cNvPr id="9" name="Conector recto 8">
            <a:extLst>
              <a:ext uri="{FF2B5EF4-FFF2-40B4-BE49-F238E27FC236}">
                <a16:creationId xmlns:a16="http://schemas.microsoft.com/office/drawing/2014/main" id="{EF35A677-5B66-ED6A-021D-528CDA0DB31C}"/>
              </a:ext>
            </a:extLst>
          </p:cNvPr>
          <p:cNvCxnSpPr>
            <a:cxnSpLocks/>
          </p:cNvCxnSpPr>
          <p:nvPr/>
        </p:nvCxnSpPr>
        <p:spPr>
          <a:xfrm>
            <a:off x="4398345" y="730206"/>
            <a:ext cx="0" cy="124311"/>
          </a:xfrm>
          <a:prstGeom prst="line">
            <a:avLst/>
          </a:prstGeom>
        </p:spPr>
        <p:style>
          <a:lnRef idx="3">
            <a:schemeClr val="accent4"/>
          </a:lnRef>
          <a:fillRef idx="0">
            <a:schemeClr val="accent4"/>
          </a:fillRef>
          <a:effectRef idx="2">
            <a:schemeClr val="accent4"/>
          </a:effectRef>
          <a:fontRef idx="minor">
            <a:schemeClr val="tx1"/>
          </a:fontRef>
        </p:style>
      </p:cxnSp>
      <p:sp>
        <p:nvSpPr>
          <p:cNvPr id="10" name="Rectángulo: esquinas redondeadas 9">
            <a:extLst>
              <a:ext uri="{FF2B5EF4-FFF2-40B4-BE49-F238E27FC236}">
                <a16:creationId xmlns:a16="http://schemas.microsoft.com/office/drawing/2014/main" id="{53977D2C-7C64-D49B-1A97-55858A2EA14D}"/>
              </a:ext>
            </a:extLst>
          </p:cNvPr>
          <p:cNvSpPr/>
          <p:nvPr/>
        </p:nvSpPr>
        <p:spPr>
          <a:xfrm>
            <a:off x="1158796" y="854517"/>
            <a:ext cx="6453963" cy="66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MX" dirty="0">
                <a:latin typeface="Times New Roman" panose="02020603050405020304" pitchFamily="18" charset="0"/>
                <a:ea typeface="Calibri" panose="020F0502020204030204" pitchFamily="34" charset="0"/>
                <a:cs typeface="Times New Roman" panose="02020603050405020304" pitchFamily="18" charset="0"/>
              </a:rPr>
              <a:t>Los rituales son prácticas que intentan reproducir la estructura social a través de la reproducción de la ideología dominante. </a:t>
            </a:r>
          </a:p>
        </p:txBody>
      </p:sp>
      <p:cxnSp>
        <p:nvCxnSpPr>
          <p:cNvPr id="12" name="Conector recto 11">
            <a:extLst>
              <a:ext uri="{FF2B5EF4-FFF2-40B4-BE49-F238E27FC236}">
                <a16:creationId xmlns:a16="http://schemas.microsoft.com/office/drawing/2014/main" id="{D9304505-E8BB-669E-9D76-D46BC47A67CC}"/>
              </a:ext>
            </a:extLst>
          </p:cNvPr>
          <p:cNvCxnSpPr>
            <a:stCxn id="10" idx="2"/>
          </p:cNvCxnSpPr>
          <p:nvPr/>
        </p:nvCxnSpPr>
        <p:spPr>
          <a:xfrm flipH="1">
            <a:off x="4385777" y="1522517"/>
            <a:ext cx="1" cy="199957"/>
          </a:xfrm>
          <a:prstGeom prst="line">
            <a:avLst/>
          </a:prstGeom>
        </p:spPr>
        <p:style>
          <a:lnRef idx="3">
            <a:schemeClr val="accent4"/>
          </a:lnRef>
          <a:fillRef idx="0">
            <a:schemeClr val="accent4"/>
          </a:fillRef>
          <a:effectRef idx="2">
            <a:schemeClr val="accent4"/>
          </a:effectRef>
          <a:fontRef idx="minor">
            <a:schemeClr val="tx1"/>
          </a:fontRef>
        </p:style>
      </p:cxnSp>
      <p:cxnSp>
        <p:nvCxnSpPr>
          <p:cNvPr id="14" name="Conector recto 13">
            <a:extLst>
              <a:ext uri="{FF2B5EF4-FFF2-40B4-BE49-F238E27FC236}">
                <a16:creationId xmlns:a16="http://schemas.microsoft.com/office/drawing/2014/main" id="{C8BA4EA0-2CF0-C723-0BFD-CDC6CE80EC52}"/>
              </a:ext>
            </a:extLst>
          </p:cNvPr>
          <p:cNvCxnSpPr>
            <a:cxnSpLocks/>
          </p:cNvCxnSpPr>
          <p:nvPr/>
        </p:nvCxnSpPr>
        <p:spPr>
          <a:xfrm>
            <a:off x="1461669" y="1709144"/>
            <a:ext cx="6318279"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Conector recto de flecha 18">
            <a:extLst>
              <a:ext uri="{FF2B5EF4-FFF2-40B4-BE49-F238E27FC236}">
                <a16:creationId xmlns:a16="http://schemas.microsoft.com/office/drawing/2014/main" id="{25B9FE77-F399-321D-69D7-DDDCE8E6109D}"/>
              </a:ext>
            </a:extLst>
          </p:cNvPr>
          <p:cNvCxnSpPr/>
          <p:nvPr/>
        </p:nvCxnSpPr>
        <p:spPr>
          <a:xfrm>
            <a:off x="1461669" y="1709144"/>
            <a:ext cx="0" cy="531628"/>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20" name="Conector recto de flecha 19">
            <a:extLst>
              <a:ext uri="{FF2B5EF4-FFF2-40B4-BE49-F238E27FC236}">
                <a16:creationId xmlns:a16="http://schemas.microsoft.com/office/drawing/2014/main" id="{3B04CAD3-71C5-D904-AEA6-DE3CFC1C2AD9}"/>
              </a:ext>
            </a:extLst>
          </p:cNvPr>
          <p:cNvCxnSpPr/>
          <p:nvPr/>
        </p:nvCxnSpPr>
        <p:spPr>
          <a:xfrm>
            <a:off x="4385777" y="1709144"/>
            <a:ext cx="0" cy="531628"/>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22" name="Conector recto de flecha 21">
            <a:extLst>
              <a:ext uri="{FF2B5EF4-FFF2-40B4-BE49-F238E27FC236}">
                <a16:creationId xmlns:a16="http://schemas.microsoft.com/office/drawing/2014/main" id="{A13CB97F-8566-62F1-5988-8C2C3B071240}"/>
              </a:ext>
            </a:extLst>
          </p:cNvPr>
          <p:cNvCxnSpPr/>
          <p:nvPr/>
        </p:nvCxnSpPr>
        <p:spPr>
          <a:xfrm>
            <a:off x="7779948" y="1695814"/>
            <a:ext cx="0" cy="531628"/>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pic>
        <p:nvPicPr>
          <p:cNvPr id="23" name="Imagen 22">
            <a:extLst>
              <a:ext uri="{FF2B5EF4-FFF2-40B4-BE49-F238E27FC236}">
                <a16:creationId xmlns:a16="http://schemas.microsoft.com/office/drawing/2014/main" id="{222843F3-F1CB-0574-B2AD-B1EEDDEBD7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47353"/>
          <a:stretch/>
        </p:blipFill>
        <p:spPr bwMode="auto">
          <a:xfrm>
            <a:off x="454067" y="2397690"/>
            <a:ext cx="2209358" cy="2015602"/>
          </a:xfrm>
          <a:prstGeom prst="rect">
            <a:avLst/>
          </a:prstGeom>
          <a:ln>
            <a:noFill/>
          </a:ln>
          <a:effectLst>
            <a:outerShdw blurRad="292100" dist="139700" dir="2700000" algn="tl" rotWithShape="0">
              <a:srgbClr val="333333">
                <a:alpha val="65000"/>
              </a:srgbClr>
            </a:outerShdw>
          </a:effectLst>
        </p:spPr>
      </p:pic>
      <p:pic>
        <p:nvPicPr>
          <p:cNvPr id="27" name="Imagen 26">
            <a:extLst>
              <a:ext uri="{FF2B5EF4-FFF2-40B4-BE49-F238E27FC236}">
                <a16:creationId xmlns:a16="http://schemas.microsoft.com/office/drawing/2014/main" id="{155155EC-FEEF-23A2-C1DD-46433F12145C}"/>
              </a:ext>
            </a:extLst>
          </p:cNvPr>
          <p:cNvPicPr>
            <a:picLocks noChangeAspect="1"/>
          </p:cNvPicPr>
          <p:nvPr/>
        </p:nvPicPr>
        <p:blipFill>
          <a:blip r:embed="rId4"/>
          <a:stretch>
            <a:fillRect/>
          </a:stretch>
        </p:blipFill>
        <p:spPr>
          <a:xfrm>
            <a:off x="3389196" y="2379705"/>
            <a:ext cx="2209357" cy="2033587"/>
          </a:xfrm>
          <a:prstGeom prst="rect">
            <a:avLst/>
          </a:prstGeom>
          <a:ln>
            <a:noFill/>
          </a:ln>
          <a:effectLst>
            <a:outerShdw blurRad="292100" dist="139700" dir="2700000" algn="tl" rotWithShape="0">
              <a:srgbClr val="333333">
                <a:alpha val="65000"/>
              </a:srgbClr>
            </a:outerShdw>
          </a:effectLst>
        </p:spPr>
      </p:pic>
      <p:pic>
        <p:nvPicPr>
          <p:cNvPr id="28" name="Imagen 27">
            <a:extLst>
              <a:ext uri="{FF2B5EF4-FFF2-40B4-BE49-F238E27FC236}">
                <a16:creationId xmlns:a16="http://schemas.microsoft.com/office/drawing/2014/main" id="{EC79CC66-2F47-2C42-048B-715CB4A725E1}"/>
              </a:ext>
            </a:extLst>
          </p:cNvPr>
          <p:cNvPicPr>
            <a:picLocks noChangeAspect="1"/>
          </p:cNvPicPr>
          <p:nvPr/>
        </p:nvPicPr>
        <p:blipFill>
          <a:blip r:embed="rId5"/>
          <a:stretch>
            <a:fillRect/>
          </a:stretch>
        </p:blipFill>
        <p:spPr>
          <a:xfrm>
            <a:off x="6480577" y="2397690"/>
            <a:ext cx="2184409" cy="19272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2438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6"/>
          <p:cNvSpPr txBox="1">
            <a:spLocks noGrp="1"/>
          </p:cNvSpPr>
          <p:nvPr>
            <p:ph type="title" idx="9"/>
          </p:nvPr>
        </p:nvSpPr>
        <p:spPr>
          <a:xfrm>
            <a:off x="1461669" y="297248"/>
            <a:ext cx="5848218" cy="463956"/>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u="sng" dirty="0">
                <a:solidFill>
                  <a:schemeClr val="tx1"/>
                </a:solidFill>
                <a:latin typeface="AkayaTelivigala" pitchFamily="2" charset="77"/>
                <a:cs typeface="AkayaTelivigala" pitchFamily="2" charset="77"/>
              </a:rPr>
              <a:t>Rituales escolares</a:t>
            </a:r>
            <a:endParaRPr sz="3600" u="sng" dirty="0">
              <a:solidFill>
                <a:schemeClr val="tx1"/>
              </a:solidFill>
              <a:latin typeface="AkayaTelivigala" pitchFamily="2" charset="77"/>
              <a:cs typeface="AkayaTelivigala" pitchFamily="2" charset="77"/>
            </a:endParaRPr>
          </a:p>
        </p:txBody>
      </p:sp>
      <p:cxnSp>
        <p:nvCxnSpPr>
          <p:cNvPr id="9" name="Conector recto 8">
            <a:extLst>
              <a:ext uri="{FF2B5EF4-FFF2-40B4-BE49-F238E27FC236}">
                <a16:creationId xmlns:a16="http://schemas.microsoft.com/office/drawing/2014/main" id="{EF35A677-5B66-ED6A-021D-528CDA0DB31C}"/>
              </a:ext>
            </a:extLst>
          </p:cNvPr>
          <p:cNvCxnSpPr>
            <a:cxnSpLocks/>
          </p:cNvCxnSpPr>
          <p:nvPr/>
        </p:nvCxnSpPr>
        <p:spPr>
          <a:xfrm>
            <a:off x="4398345" y="730206"/>
            <a:ext cx="0" cy="124311"/>
          </a:xfrm>
          <a:prstGeom prst="line">
            <a:avLst/>
          </a:prstGeom>
        </p:spPr>
        <p:style>
          <a:lnRef idx="3">
            <a:schemeClr val="accent4"/>
          </a:lnRef>
          <a:fillRef idx="0">
            <a:schemeClr val="accent4"/>
          </a:fillRef>
          <a:effectRef idx="2">
            <a:schemeClr val="accent4"/>
          </a:effectRef>
          <a:fontRef idx="minor">
            <a:schemeClr val="tx1"/>
          </a:fontRef>
        </p:style>
      </p:cxnSp>
      <p:sp>
        <p:nvSpPr>
          <p:cNvPr id="10" name="Rectángulo: esquinas redondeadas 9">
            <a:extLst>
              <a:ext uri="{FF2B5EF4-FFF2-40B4-BE49-F238E27FC236}">
                <a16:creationId xmlns:a16="http://schemas.microsoft.com/office/drawing/2014/main" id="{53977D2C-7C64-D49B-1A97-55858A2EA14D}"/>
              </a:ext>
            </a:extLst>
          </p:cNvPr>
          <p:cNvSpPr/>
          <p:nvPr/>
        </p:nvSpPr>
        <p:spPr>
          <a:xfrm>
            <a:off x="1158796" y="854517"/>
            <a:ext cx="6453963" cy="668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es-MX" dirty="0">
                <a:latin typeface="Times New Roman" panose="02020603050405020304" pitchFamily="18" charset="0"/>
                <a:ea typeface="Calibri" panose="020F0502020204030204" pitchFamily="34" charset="0"/>
                <a:cs typeface="Times New Roman" panose="02020603050405020304" pitchFamily="18" charset="0"/>
              </a:rPr>
              <a:t>Los rituales son prácticas que intentan reproducir la estructura social a través de la reproducción de la ideología dominante. </a:t>
            </a:r>
          </a:p>
        </p:txBody>
      </p:sp>
      <p:cxnSp>
        <p:nvCxnSpPr>
          <p:cNvPr id="12" name="Conector recto 11">
            <a:extLst>
              <a:ext uri="{FF2B5EF4-FFF2-40B4-BE49-F238E27FC236}">
                <a16:creationId xmlns:a16="http://schemas.microsoft.com/office/drawing/2014/main" id="{D9304505-E8BB-669E-9D76-D46BC47A67CC}"/>
              </a:ext>
            </a:extLst>
          </p:cNvPr>
          <p:cNvCxnSpPr>
            <a:stCxn id="10" idx="2"/>
          </p:cNvCxnSpPr>
          <p:nvPr/>
        </p:nvCxnSpPr>
        <p:spPr>
          <a:xfrm flipH="1">
            <a:off x="4385777" y="1522517"/>
            <a:ext cx="1" cy="199957"/>
          </a:xfrm>
          <a:prstGeom prst="line">
            <a:avLst/>
          </a:prstGeom>
        </p:spPr>
        <p:style>
          <a:lnRef idx="3">
            <a:schemeClr val="accent4"/>
          </a:lnRef>
          <a:fillRef idx="0">
            <a:schemeClr val="accent4"/>
          </a:fillRef>
          <a:effectRef idx="2">
            <a:schemeClr val="accent4"/>
          </a:effectRef>
          <a:fontRef idx="minor">
            <a:schemeClr val="tx1"/>
          </a:fontRef>
        </p:style>
      </p:cxnSp>
      <p:cxnSp>
        <p:nvCxnSpPr>
          <p:cNvPr id="14" name="Conector recto 13">
            <a:extLst>
              <a:ext uri="{FF2B5EF4-FFF2-40B4-BE49-F238E27FC236}">
                <a16:creationId xmlns:a16="http://schemas.microsoft.com/office/drawing/2014/main" id="{C8BA4EA0-2CF0-C723-0BFD-CDC6CE80EC52}"/>
              </a:ext>
            </a:extLst>
          </p:cNvPr>
          <p:cNvCxnSpPr>
            <a:cxnSpLocks/>
          </p:cNvCxnSpPr>
          <p:nvPr/>
        </p:nvCxnSpPr>
        <p:spPr>
          <a:xfrm>
            <a:off x="1461669" y="1709144"/>
            <a:ext cx="6318279"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9" name="Conector recto de flecha 18">
            <a:extLst>
              <a:ext uri="{FF2B5EF4-FFF2-40B4-BE49-F238E27FC236}">
                <a16:creationId xmlns:a16="http://schemas.microsoft.com/office/drawing/2014/main" id="{25B9FE77-F399-321D-69D7-DDDCE8E6109D}"/>
              </a:ext>
            </a:extLst>
          </p:cNvPr>
          <p:cNvCxnSpPr/>
          <p:nvPr/>
        </p:nvCxnSpPr>
        <p:spPr>
          <a:xfrm>
            <a:off x="1461669" y="1709144"/>
            <a:ext cx="0" cy="531628"/>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20" name="Conector recto de flecha 19">
            <a:extLst>
              <a:ext uri="{FF2B5EF4-FFF2-40B4-BE49-F238E27FC236}">
                <a16:creationId xmlns:a16="http://schemas.microsoft.com/office/drawing/2014/main" id="{3B04CAD3-71C5-D904-AEA6-DE3CFC1C2AD9}"/>
              </a:ext>
            </a:extLst>
          </p:cNvPr>
          <p:cNvCxnSpPr/>
          <p:nvPr/>
        </p:nvCxnSpPr>
        <p:spPr>
          <a:xfrm>
            <a:off x="4385777" y="1709144"/>
            <a:ext cx="0" cy="531628"/>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cxnSp>
        <p:nvCxnSpPr>
          <p:cNvPr id="22" name="Conector recto de flecha 21">
            <a:extLst>
              <a:ext uri="{FF2B5EF4-FFF2-40B4-BE49-F238E27FC236}">
                <a16:creationId xmlns:a16="http://schemas.microsoft.com/office/drawing/2014/main" id="{A13CB97F-8566-62F1-5988-8C2C3B071240}"/>
              </a:ext>
            </a:extLst>
          </p:cNvPr>
          <p:cNvCxnSpPr/>
          <p:nvPr/>
        </p:nvCxnSpPr>
        <p:spPr>
          <a:xfrm>
            <a:off x="7779948" y="1695814"/>
            <a:ext cx="0" cy="531628"/>
          </a:xfrm>
          <a:prstGeom prst="straightConnector1">
            <a:avLst/>
          </a:prstGeom>
          <a:ln>
            <a:headEnd type="none" w="med" len="med"/>
            <a:tailEnd type="arrow" w="med" len="med"/>
          </a:ln>
        </p:spPr>
        <p:style>
          <a:lnRef idx="3">
            <a:schemeClr val="accent4"/>
          </a:lnRef>
          <a:fillRef idx="0">
            <a:schemeClr val="accent4"/>
          </a:fillRef>
          <a:effectRef idx="2">
            <a:schemeClr val="accent4"/>
          </a:effectRef>
          <a:fontRef idx="minor">
            <a:schemeClr val="tx1"/>
          </a:fontRef>
        </p:style>
      </p:cxnSp>
      <p:pic>
        <p:nvPicPr>
          <p:cNvPr id="16" name="Imagen 15">
            <a:extLst>
              <a:ext uri="{FF2B5EF4-FFF2-40B4-BE49-F238E27FC236}">
                <a16:creationId xmlns:a16="http://schemas.microsoft.com/office/drawing/2014/main" id="{885BAA41-ED96-B683-5E65-CE83B80DE9FA}"/>
              </a:ext>
            </a:extLst>
          </p:cNvPr>
          <p:cNvPicPr>
            <a:picLocks noChangeAspect="1"/>
          </p:cNvPicPr>
          <p:nvPr/>
        </p:nvPicPr>
        <p:blipFill rotWithShape="1">
          <a:blip r:embed="rId3">
            <a:extLst>
              <a:ext uri="{28A0092B-C50C-407E-A947-70E740481C1C}">
                <a14:useLocalDpi xmlns:a14="http://schemas.microsoft.com/office/drawing/2010/main" val="0"/>
              </a:ext>
            </a:extLst>
          </a:blip>
          <a:srcRect b="16048"/>
          <a:stretch/>
        </p:blipFill>
        <p:spPr bwMode="auto">
          <a:xfrm>
            <a:off x="562570" y="2439947"/>
            <a:ext cx="2187297" cy="1993825"/>
          </a:xfrm>
          <a:prstGeom prst="rect">
            <a:avLst/>
          </a:prstGeom>
          <a:ln>
            <a:noFill/>
          </a:ln>
          <a:effectLst>
            <a:outerShdw blurRad="292100" dist="139700" dir="2700000" algn="tl" rotWithShape="0">
              <a:srgbClr val="333333">
                <a:alpha val="65000"/>
              </a:srgbClr>
            </a:outerShdw>
          </a:effectLst>
        </p:spPr>
      </p:pic>
      <p:pic>
        <p:nvPicPr>
          <p:cNvPr id="17" name="Imagen 16">
            <a:extLst>
              <a:ext uri="{FF2B5EF4-FFF2-40B4-BE49-F238E27FC236}">
                <a16:creationId xmlns:a16="http://schemas.microsoft.com/office/drawing/2014/main" id="{EAF7224C-3897-77EC-7371-1C5EDEE59E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8111" y="2439947"/>
            <a:ext cx="2342141" cy="1950809"/>
          </a:xfrm>
          <a:prstGeom prst="rect">
            <a:avLst/>
          </a:prstGeom>
          <a:ln>
            <a:noFill/>
          </a:ln>
          <a:effectLst>
            <a:outerShdw blurRad="292100" dist="139700" dir="2700000" algn="tl" rotWithShape="0">
              <a:srgbClr val="333333">
                <a:alpha val="65000"/>
              </a:srgbClr>
            </a:outerShdw>
          </a:effectLst>
        </p:spPr>
      </p:pic>
      <p:pic>
        <p:nvPicPr>
          <p:cNvPr id="18" name="Imagen 17">
            <a:extLst>
              <a:ext uri="{FF2B5EF4-FFF2-40B4-BE49-F238E27FC236}">
                <a16:creationId xmlns:a16="http://schemas.microsoft.com/office/drawing/2014/main" id="{C0F39A1D-2A54-DA24-288F-D50B2A2FD759}"/>
              </a:ext>
            </a:extLst>
          </p:cNvPr>
          <p:cNvPicPr>
            <a:picLocks noChangeAspect="1"/>
          </p:cNvPicPr>
          <p:nvPr/>
        </p:nvPicPr>
        <p:blipFill>
          <a:blip r:embed="rId5"/>
          <a:stretch>
            <a:fillRect/>
          </a:stretch>
        </p:blipFill>
        <p:spPr>
          <a:xfrm>
            <a:off x="6343165" y="2439947"/>
            <a:ext cx="2342142" cy="19749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6762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6"/>
          <p:cNvSpPr txBox="1">
            <a:spLocks noGrp="1"/>
          </p:cNvSpPr>
          <p:nvPr>
            <p:ph type="title" idx="9"/>
          </p:nvPr>
        </p:nvSpPr>
        <p:spPr>
          <a:xfrm>
            <a:off x="1387280" y="225184"/>
            <a:ext cx="6775838" cy="130514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ES" sz="3600" dirty="0">
                <a:latin typeface="Annai MN" pitchFamily="2" charset="77"/>
                <a:ea typeface="Annai MN" pitchFamily="2" charset="77"/>
                <a:cs typeface="Annai MN" pitchFamily="2" charset="77"/>
              </a:rPr>
              <a:t>Participación de los padres de familia</a:t>
            </a:r>
          </a:p>
        </p:txBody>
      </p:sp>
      <p:pic>
        <p:nvPicPr>
          <p:cNvPr id="10" name="Imagen 9">
            <a:extLst>
              <a:ext uri="{FF2B5EF4-FFF2-40B4-BE49-F238E27FC236}">
                <a16:creationId xmlns:a16="http://schemas.microsoft.com/office/drawing/2014/main" id="{3D03A7A7-2F18-55FF-07D3-704E7646B774}"/>
              </a:ext>
            </a:extLst>
          </p:cNvPr>
          <p:cNvPicPr>
            <a:picLocks noChangeAspect="1"/>
          </p:cNvPicPr>
          <p:nvPr/>
        </p:nvPicPr>
        <p:blipFill rotWithShape="1">
          <a:blip r:embed="rId3"/>
          <a:srcRect l="24691" t="18584" r="24692" b="23608"/>
          <a:stretch/>
        </p:blipFill>
        <p:spPr>
          <a:xfrm>
            <a:off x="260034" y="2377228"/>
            <a:ext cx="2575341" cy="1739194"/>
          </a:xfrm>
          <a:prstGeom prst="rect">
            <a:avLst/>
          </a:prstGeom>
        </p:spPr>
      </p:pic>
      <p:sp>
        <p:nvSpPr>
          <p:cNvPr id="2" name="CuadroTexto 1">
            <a:extLst>
              <a:ext uri="{FF2B5EF4-FFF2-40B4-BE49-F238E27FC236}">
                <a16:creationId xmlns:a16="http://schemas.microsoft.com/office/drawing/2014/main" id="{6B1BAFCF-D313-409F-5C58-336A737A3AE8}"/>
              </a:ext>
            </a:extLst>
          </p:cNvPr>
          <p:cNvSpPr txBox="1"/>
          <p:nvPr/>
        </p:nvSpPr>
        <p:spPr>
          <a:xfrm>
            <a:off x="125188" y="1476272"/>
            <a:ext cx="2710188"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MX" sz="1800" dirty="0">
                <a:latin typeface="Nunito" pitchFamily="2" charset="0"/>
              </a:rPr>
              <a:t>Promueve el aprendizaje </a:t>
            </a:r>
          </a:p>
        </p:txBody>
      </p:sp>
      <p:sp>
        <p:nvSpPr>
          <p:cNvPr id="13" name="CuadroTexto 12">
            <a:extLst>
              <a:ext uri="{FF2B5EF4-FFF2-40B4-BE49-F238E27FC236}">
                <a16:creationId xmlns:a16="http://schemas.microsoft.com/office/drawing/2014/main" id="{DA4EB850-FFA4-2E99-3629-6BA7AFA85623}"/>
              </a:ext>
            </a:extLst>
          </p:cNvPr>
          <p:cNvSpPr txBox="1"/>
          <p:nvPr/>
        </p:nvSpPr>
        <p:spPr>
          <a:xfrm>
            <a:off x="3244868" y="2058913"/>
            <a:ext cx="282855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MX" sz="1800" dirty="0">
                <a:latin typeface="Nunito" pitchFamily="2" charset="0"/>
              </a:rPr>
              <a:t>Orientación hacia el logro</a:t>
            </a:r>
          </a:p>
        </p:txBody>
      </p:sp>
      <p:sp>
        <p:nvSpPr>
          <p:cNvPr id="14" name="CuadroTexto 13">
            <a:extLst>
              <a:ext uri="{FF2B5EF4-FFF2-40B4-BE49-F238E27FC236}">
                <a16:creationId xmlns:a16="http://schemas.microsoft.com/office/drawing/2014/main" id="{514C0064-4495-6011-2F17-E739A31BFDD5}"/>
              </a:ext>
            </a:extLst>
          </p:cNvPr>
          <p:cNvSpPr txBox="1"/>
          <p:nvPr/>
        </p:nvSpPr>
        <p:spPr>
          <a:xfrm>
            <a:off x="3258158" y="2772163"/>
            <a:ext cx="282855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MX" sz="1800" dirty="0">
                <a:solidFill>
                  <a:schemeClr val="accent5"/>
                </a:solidFill>
                <a:latin typeface="Nunito" pitchFamily="2" charset="0"/>
              </a:rPr>
              <a:t>Autoconcepto</a:t>
            </a:r>
            <a:r>
              <a:rPr lang="es-MX" sz="1600" dirty="0">
                <a:solidFill>
                  <a:schemeClr val="accent5"/>
                </a:solidFill>
                <a:latin typeface="Nunito" pitchFamily="2" charset="0"/>
              </a:rPr>
              <a:t> </a:t>
            </a:r>
            <a:r>
              <a:rPr lang="es-MX" sz="1800" dirty="0">
                <a:solidFill>
                  <a:schemeClr val="accent5"/>
                </a:solidFill>
                <a:latin typeface="Nunito" pitchFamily="2" charset="0"/>
              </a:rPr>
              <a:t>académico</a:t>
            </a:r>
            <a:r>
              <a:rPr lang="es-MX" sz="1600" dirty="0">
                <a:solidFill>
                  <a:schemeClr val="accent5"/>
                </a:solidFill>
                <a:latin typeface="Nunito" pitchFamily="2" charset="0"/>
              </a:rPr>
              <a:t>  </a:t>
            </a:r>
          </a:p>
        </p:txBody>
      </p:sp>
      <p:sp>
        <p:nvSpPr>
          <p:cNvPr id="15" name="CuadroTexto 14">
            <a:extLst>
              <a:ext uri="{FF2B5EF4-FFF2-40B4-BE49-F238E27FC236}">
                <a16:creationId xmlns:a16="http://schemas.microsoft.com/office/drawing/2014/main" id="{43BC8EF6-9BFB-7055-C60B-E735C17D0A46}"/>
              </a:ext>
            </a:extLst>
          </p:cNvPr>
          <p:cNvSpPr txBox="1"/>
          <p:nvPr/>
        </p:nvSpPr>
        <p:spPr>
          <a:xfrm>
            <a:off x="6519848" y="1468793"/>
            <a:ext cx="247374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s-MX" sz="1800" dirty="0">
                <a:latin typeface="Nunito" pitchFamily="2" charset="0"/>
              </a:rPr>
              <a:t>Éxit</a:t>
            </a:r>
            <a:r>
              <a:rPr lang="es-MX" sz="1600" dirty="0">
                <a:latin typeface="Nunito" pitchFamily="2" charset="0"/>
              </a:rPr>
              <a:t>o </a:t>
            </a:r>
            <a:r>
              <a:rPr lang="es-MX" sz="1800" dirty="0">
                <a:latin typeface="Nunito" pitchFamily="2" charset="0"/>
              </a:rPr>
              <a:t>escolar</a:t>
            </a:r>
            <a:r>
              <a:rPr lang="es-MX" sz="1600" dirty="0">
                <a:latin typeface="Nunito" pitchFamily="2" charset="0"/>
              </a:rPr>
              <a:t> </a:t>
            </a:r>
          </a:p>
        </p:txBody>
      </p:sp>
      <p:pic>
        <p:nvPicPr>
          <p:cNvPr id="1028" name="Picture 4" descr="Las mejores ideas para que los padres participen en la educación - Educrea">
            <a:extLst>
              <a:ext uri="{FF2B5EF4-FFF2-40B4-BE49-F238E27FC236}">
                <a16:creationId xmlns:a16="http://schemas.microsoft.com/office/drawing/2014/main" id="{E4DC3AB3-5DA7-2D0B-1014-7625734EED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8158" y="3386851"/>
            <a:ext cx="2779316" cy="1459141"/>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D44399F6-8A7F-9864-007C-9E79BA96FF74}"/>
              </a:ext>
            </a:extLst>
          </p:cNvPr>
          <p:cNvPicPr>
            <a:picLocks noChangeAspect="1"/>
          </p:cNvPicPr>
          <p:nvPr/>
        </p:nvPicPr>
        <p:blipFill>
          <a:blip r:embed="rId5"/>
          <a:stretch>
            <a:fillRect/>
          </a:stretch>
        </p:blipFill>
        <p:spPr>
          <a:xfrm>
            <a:off x="6446968" y="2174098"/>
            <a:ext cx="2554085" cy="2025762"/>
          </a:xfrm>
          <a:prstGeom prst="rect">
            <a:avLst/>
          </a:prstGeom>
        </p:spPr>
      </p:pic>
    </p:spTree>
    <p:extLst>
      <p:ext uri="{BB962C8B-B14F-4D97-AF65-F5344CB8AC3E}">
        <p14:creationId xmlns:p14="http://schemas.microsoft.com/office/powerpoint/2010/main" val="2462568704"/>
      </p:ext>
    </p:extLst>
  </p:cSld>
  <p:clrMapOvr>
    <a:masterClrMapping/>
  </p:clrMapOvr>
</p:sld>
</file>

<file path=ppt/theme/theme1.xml><?xml version="1.0" encoding="utf-8"?>
<a:theme xmlns:a="http://schemas.openxmlformats.org/drawingml/2006/main" name="Minimalist Aesthetic Slideshow by Slidesgo">
  <a:themeElements>
    <a:clrScheme name="Simple Light">
      <a:dk1>
        <a:srgbClr val="6D5B57"/>
      </a:dk1>
      <a:lt1>
        <a:srgbClr val="F2E1D8"/>
      </a:lt1>
      <a:dk2>
        <a:srgbClr val="595959"/>
      </a:dk2>
      <a:lt2>
        <a:srgbClr val="B08980"/>
      </a:lt2>
      <a:accent1>
        <a:srgbClr val="6D5B57"/>
      </a:accent1>
      <a:accent2>
        <a:srgbClr val="F2E1D8"/>
      </a:accent2>
      <a:accent3>
        <a:srgbClr val="595959"/>
      </a:accent3>
      <a:accent4>
        <a:srgbClr val="B08980"/>
      </a:accent4>
      <a:accent5>
        <a:srgbClr val="F2E1D8"/>
      </a:accent5>
      <a:accent6>
        <a:srgbClr val="595959"/>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TotalTime>
  <Words>476</Words>
  <Application>Microsoft Office PowerPoint</Application>
  <PresentationFormat>Presentación en pantalla (16:9)</PresentationFormat>
  <Paragraphs>73</Paragraphs>
  <Slides>11</Slides>
  <Notes>10</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11</vt:i4>
      </vt:variant>
    </vt:vector>
  </HeadingPairs>
  <TitlesOfParts>
    <vt:vector size="22" baseType="lpstr">
      <vt:lpstr>Oxygen Light</vt:lpstr>
      <vt:lpstr>AkayaTelivigala</vt:lpstr>
      <vt:lpstr>Arial</vt:lpstr>
      <vt:lpstr>Oxygen</vt:lpstr>
      <vt:lpstr>Times New Roman</vt:lpstr>
      <vt:lpstr>Poiret One</vt:lpstr>
      <vt:lpstr>Bebas Neue</vt:lpstr>
      <vt:lpstr>Annai MN</vt:lpstr>
      <vt:lpstr>Calibri</vt:lpstr>
      <vt:lpstr>Nunito</vt:lpstr>
      <vt:lpstr>Minimalist Aesthetic Slideshow by Slidesgo</vt:lpstr>
      <vt:lpstr>Presentación de PowerPoint</vt:lpstr>
      <vt:lpstr>¿Cúal es la relación entre escuela-comunidad?</vt:lpstr>
      <vt:lpstr>Presentación de PowerPoint</vt:lpstr>
      <vt:lpstr>Cultura escolar </vt:lpstr>
      <vt:lpstr>Cultura de la comunidad y tradiciones</vt:lpstr>
      <vt:lpstr>Presentación de PowerPoint</vt:lpstr>
      <vt:lpstr>Rituales escolares</vt:lpstr>
      <vt:lpstr>Rituales escolares</vt:lpstr>
      <vt:lpstr>Participación de los padres de familia</vt:lpstr>
      <vt:lpstr>Impacto social de la escuela en la comunidad</vt:lpstr>
      <vt:lpstr>Conclusión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¿Cúal es la relación entre escuela-comunidad?</dc:title>
  <dc:creator>pcace</dc:creator>
  <cp:lastModifiedBy>Yumiko Ramírez Medina</cp:lastModifiedBy>
  <cp:revision>27</cp:revision>
  <dcterms:modified xsi:type="dcterms:W3CDTF">2022-06-19T18:09:40Z</dcterms:modified>
</cp:coreProperties>
</file>