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1"/>
  </p:sldMasterIdLst>
  <p:sldIdLst>
    <p:sldId id="256" r:id="rId2"/>
    <p:sldId id="258" r:id="rId3"/>
    <p:sldId id="262" r:id="rId4"/>
    <p:sldId id="260" r:id="rId5"/>
    <p:sldId id="265" r:id="rId6"/>
    <p:sldId id="257" r:id="rId7"/>
    <p:sldId id="266" r:id="rId8"/>
    <p:sldId id="267" r:id="rId9"/>
    <p:sldId id="264" r:id="rId10"/>
    <p:sldId id="268"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ángulo 6"/>
          <p:cNvSpPr/>
          <p:nvPr/>
        </p:nvSpPr>
        <p:spPr>
          <a:xfrm>
            <a:off x="0" y="5768788"/>
            <a:ext cx="12192000" cy="10892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ctrTitle"/>
          </p:nvPr>
        </p:nvSpPr>
        <p:spPr>
          <a:xfrm>
            <a:off x="1524000" y="3758263"/>
            <a:ext cx="9144000" cy="1795644"/>
          </a:xfrm>
        </p:spPr>
        <p:txBody>
          <a:bodyPr anchor="ctr"/>
          <a:lstStyle>
            <a:lvl1pPr algn="ctr">
              <a:defRPr sz="6000"/>
            </a:lvl1pPr>
          </a:lstStyle>
          <a:p>
            <a:r>
              <a:rPr lang="es-ES"/>
              <a:t>Haga clic para modificar el estilo de título del patrón</a:t>
            </a:r>
            <a:endParaRPr lang="es-MX" dirty="0"/>
          </a:p>
        </p:txBody>
      </p:sp>
      <p:sp>
        <p:nvSpPr>
          <p:cNvPr id="3" name="Subtítulo 2"/>
          <p:cNvSpPr>
            <a:spLocks noGrp="1"/>
          </p:cNvSpPr>
          <p:nvPr>
            <p:ph type="subTitle" idx="1"/>
          </p:nvPr>
        </p:nvSpPr>
        <p:spPr>
          <a:xfrm>
            <a:off x="1524000" y="5836021"/>
            <a:ext cx="9144000" cy="82027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dirty="0"/>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26878" t="29806" r="26877" b="29652"/>
          <a:stretch/>
        </p:blipFill>
        <p:spPr>
          <a:xfrm>
            <a:off x="3664527" y="948687"/>
            <a:ext cx="4862946" cy="2400300"/>
          </a:xfrm>
          <a:prstGeom prst="rect">
            <a:avLst/>
          </a:prstGeom>
        </p:spPr>
      </p:pic>
    </p:spTree>
    <p:extLst>
      <p:ext uri="{BB962C8B-B14F-4D97-AF65-F5344CB8AC3E}">
        <p14:creationId xmlns:p14="http://schemas.microsoft.com/office/powerpoint/2010/main" val="10172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ángulo 6"/>
          <p:cNvSpPr/>
          <p:nvPr/>
        </p:nvSpPr>
        <p:spPr>
          <a:xfrm>
            <a:off x="0" y="6481482"/>
            <a:ext cx="12192000" cy="3765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389816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7" name="Rectángulo 6"/>
          <p:cNvSpPr/>
          <p:nvPr/>
        </p:nvSpPr>
        <p:spPr>
          <a:xfrm>
            <a:off x="0" y="0"/>
            <a:ext cx="712694"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1194547"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1194547"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352222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17516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0" y="0"/>
            <a:ext cx="5311588"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691871" y="987425"/>
            <a:ext cx="3932237" cy="1600200"/>
          </a:xfrm>
        </p:spPr>
        <p:txBody>
          <a:bodyPr anchor="b"/>
          <a:lstStyle>
            <a:lvl1pPr>
              <a:defRPr sz="3200">
                <a:solidFill>
                  <a:schemeClr val="bg1"/>
                </a:solidFill>
              </a:defRPr>
            </a:lvl1pPr>
          </a:lstStyle>
          <a:p>
            <a:r>
              <a:rPr lang="es-ES"/>
              <a:t>Haga clic para modificar el estilo de título del patrón</a:t>
            </a:r>
            <a:endParaRPr lang="es-MX"/>
          </a:p>
        </p:txBody>
      </p:sp>
      <p:sp>
        <p:nvSpPr>
          <p:cNvPr id="3" name="Marcador de contenido 2"/>
          <p:cNvSpPr>
            <a:spLocks noGrp="1"/>
          </p:cNvSpPr>
          <p:nvPr>
            <p:ph idx="1"/>
          </p:nvPr>
        </p:nvSpPr>
        <p:spPr>
          <a:xfrm>
            <a:off x="5694174"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91871" y="2587624"/>
            <a:ext cx="3932237" cy="328136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23824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2723465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5B642-C864-41A1-8A1B-19A46ABC1AE0}" type="datetimeFigureOut">
              <a:rPr lang="es-MX" smtClean="0"/>
              <a:t>27/06/2022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C9066-A089-4A53-AF41-D29017CB6CF5}" type="slidenum">
              <a:rPr lang="es-MX" smtClean="0"/>
              <a:t>‹Nº›</a:t>
            </a:fld>
            <a:endParaRPr lang="es-MX"/>
          </a:p>
        </p:txBody>
      </p:sp>
    </p:spTree>
    <p:extLst>
      <p:ext uri="{BB962C8B-B14F-4D97-AF65-F5344CB8AC3E}">
        <p14:creationId xmlns:p14="http://schemas.microsoft.com/office/powerpoint/2010/main" val="14415301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ctrTitle"/>
          </p:nvPr>
        </p:nvSpPr>
        <p:spPr/>
        <p:txBody>
          <a:bodyPr>
            <a:normAutofit/>
          </a:bodyPr>
          <a:lstStyle/>
          <a:p>
            <a:r>
              <a:rPr lang="es-MX" sz="5400" dirty="0" smtClean="0">
                <a:latin typeface="Century Gothic" panose="020B0502020202020204" pitchFamily="34" charset="0"/>
              </a:rPr>
              <a:t>Informe de practica</a:t>
            </a:r>
            <a:endParaRPr lang="es-MX" sz="5400" dirty="0">
              <a:latin typeface="Century Gothic" panose="020B0502020202020204" pitchFamily="34" charset="0"/>
            </a:endParaRPr>
          </a:p>
        </p:txBody>
      </p:sp>
      <p:sp>
        <p:nvSpPr>
          <p:cNvPr id="10" name="Subtítulo 9"/>
          <p:cNvSpPr>
            <a:spLocks noGrp="1"/>
          </p:cNvSpPr>
          <p:nvPr>
            <p:ph type="subTitle" idx="1"/>
          </p:nvPr>
        </p:nvSpPr>
        <p:spPr/>
        <p:txBody>
          <a:bodyPr/>
          <a:lstStyle/>
          <a:p>
            <a:r>
              <a:rPr lang="es-MX" dirty="0" smtClean="0">
                <a:latin typeface="Century Gothic" panose="020B0502020202020204" pitchFamily="34" charset="0"/>
              </a:rPr>
              <a:t>Cynthia Verónica González García </a:t>
            </a:r>
            <a:endParaRPr lang="es-MX" dirty="0">
              <a:latin typeface="Century Gothic" panose="020B0502020202020204" pitchFamily="34" charset="0"/>
            </a:endParaRPr>
          </a:p>
        </p:txBody>
      </p:sp>
    </p:spTree>
    <p:extLst>
      <p:ext uri="{BB962C8B-B14F-4D97-AF65-F5344CB8AC3E}">
        <p14:creationId xmlns:p14="http://schemas.microsoft.com/office/powerpoint/2010/main" val="1612040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952" y="470078"/>
            <a:ext cx="8002073" cy="60015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19457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532" y="326489"/>
            <a:ext cx="4287592" cy="1115945"/>
          </a:xfrm>
          <a:solidFill>
            <a:srgbClr val="FF0000"/>
          </a:solidFill>
          <a:ln>
            <a:solidFill>
              <a:srgbClr val="C00000"/>
            </a:solidFill>
          </a:ln>
          <a:scene3d>
            <a:camera prst="orthographicFront"/>
            <a:lightRig rig="threePt" dir="t"/>
          </a:scene3d>
          <a:sp3d>
            <a:bevelT/>
          </a:sp3d>
        </p:spPr>
        <p:txBody>
          <a:bodyPr>
            <a:normAutofit fontScale="90000"/>
          </a:bodyPr>
          <a:lstStyle/>
          <a:p>
            <a:pPr algn="ctr"/>
            <a:r>
              <a:rPr lang="es-MX" sz="3200" dirty="0" smtClean="0">
                <a:solidFill>
                  <a:schemeClr val="bg1"/>
                </a:solidFill>
                <a:latin typeface="Arial" panose="020B0604020202020204" pitchFamily="34" charset="0"/>
                <a:cs typeface="Arial" panose="020B0604020202020204" pitchFamily="34" charset="0"/>
              </a:rPr>
              <a:t>Razón por las que escogí el informe de practicas </a:t>
            </a:r>
            <a:endParaRPr lang="es-MX" sz="3200"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258650" y="1580926"/>
            <a:ext cx="4931536" cy="4111536"/>
          </a:xfrm>
        </p:spPr>
        <p:txBody>
          <a:bodyPr>
            <a:normAutofit fontScale="77500" lnSpcReduction="20000"/>
          </a:bodyPr>
          <a:lstStyle/>
          <a:p>
            <a:pPr>
              <a:lnSpc>
                <a:spcPct val="160000"/>
              </a:lnSpc>
            </a:pPr>
            <a:r>
              <a:rPr lang="es-MX" dirty="0" smtClean="0"/>
              <a:t>La escogí por </a:t>
            </a:r>
            <a:r>
              <a:rPr lang="es-MX" dirty="0"/>
              <a:t>una razón de suma importancia,  que fue el que tuve el deseo que quise hablar y expresar la experiencia propia de las prácticas profesionales, como el aprender a diseñar planeaciones, actividades, situaciones didácticas y material para los niños. </a:t>
            </a:r>
          </a:p>
        </p:txBody>
      </p:sp>
      <p:sp>
        <p:nvSpPr>
          <p:cNvPr id="5" name="CuadroTexto 4"/>
          <p:cNvSpPr txBox="1"/>
          <p:nvPr/>
        </p:nvSpPr>
        <p:spPr>
          <a:xfrm>
            <a:off x="7070500" y="1057706"/>
            <a:ext cx="3515933" cy="523220"/>
          </a:xfrm>
          <a:prstGeom prst="rect">
            <a:avLst/>
          </a:prstGeom>
          <a:noFill/>
          <a:ln w="38100">
            <a:solidFill>
              <a:srgbClr val="FF0000"/>
            </a:solidFill>
          </a:ln>
        </p:spPr>
        <p:txBody>
          <a:bodyPr wrap="square" rtlCol="0">
            <a:spAutoFit/>
          </a:bodyPr>
          <a:lstStyle/>
          <a:p>
            <a:pPr algn="ctr"/>
            <a:r>
              <a:rPr lang="es-MX" sz="2800" dirty="0">
                <a:latin typeface="Arial" panose="020B0604020202020204" pitchFamily="34" charset="0"/>
                <a:cs typeface="Arial" panose="020B0604020202020204" pitchFamily="34" charset="0"/>
              </a:rPr>
              <a:t>Jardín de niños</a:t>
            </a:r>
          </a:p>
        </p:txBody>
      </p:sp>
      <p:cxnSp>
        <p:nvCxnSpPr>
          <p:cNvPr id="7" name="Conector recto 6"/>
          <p:cNvCxnSpPr/>
          <p:nvPr/>
        </p:nvCxnSpPr>
        <p:spPr>
          <a:xfrm>
            <a:off x="5737537" y="326489"/>
            <a:ext cx="38637" cy="56924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5943599" y="1725261"/>
            <a:ext cx="5956480" cy="1015663"/>
          </a:xfrm>
          <a:prstGeom prst="rect">
            <a:avLst/>
          </a:prstGeom>
          <a:noFill/>
          <a:ln w="38100">
            <a:solidFill>
              <a:srgbClr val="FF0000"/>
            </a:solidFill>
          </a:ln>
        </p:spPr>
        <p:txBody>
          <a:bodyPr wrap="square" rtlCol="0">
            <a:spAutoFit/>
          </a:bodyPr>
          <a:lstStyle/>
          <a:p>
            <a:pPr algn="ctr"/>
            <a:r>
              <a:rPr lang="es-MX" sz="2000" dirty="0">
                <a:latin typeface="Arial" panose="020B0604020202020204" pitchFamily="34" charset="0"/>
                <a:cs typeface="Arial" panose="020B0604020202020204" pitchFamily="34" charset="0"/>
              </a:rPr>
              <a:t>Presidente Francisco I. Madero ubicado en calle capitán Francisco Javier Mujica #186, col Francisco I. Madero</a:t>
            </a:r>
            <a:endParaRPr lang="es-MX" sz="20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525" y="2841577"/>
            <a:ext cx="2365154" cy="3153539"/>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667" y="2841578"/>
            <a:ext cx="2303708" cy="3071611"/>
          </a:xfrm>
          <a:prstGeom prst="rect">
            <a:avLst/>
          </a:prstGeom>
        </p:spPr>
      </p:pic>
    </p:spTree>
    <p:extLst>
      <p:ext uri="{BB962C8B-B14F-4D97-AF65-F5344CB8AC3E}">
        <p14:creationId xmlns:p14="http://schemas.microsoft.com/office/powerpoint/2010/main" val="1669014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4278" y="231820"/>
            <a:ext cx="4300471" cy="1325563"/>
          </a:xfrm>
          <a:solidFill>
            <a:srgbClr val="FF0000"/>
          </a:solidFill>
          <a:ln>
            <a:solidFill>
              <a:srgbClr val="C00000"/>
            </a:solidFill>
          </a:ln>
          <a:scene3d>
            <a:camera prst="orthographicFront"/>
            <a:lightRig rig="threePt" dir="t"/>
          </a:scene3d>
          <a:sp3d>
            <a:bevelT w="165100" prst="coolSlant"/>
          </a:sp3d>
        </p:spPr>
        <p:txBody>
          <a:bodyPr>
            <a:normAutofit/>
          </a:bodyPr>
          <a:lstStyle/>
          <a:p>
            <a:pPr algn="ctr"/>
            <a:r>
              <a:rPr lang="es-MX" sz="3600" dirty="0" smtClean="0">
                <a:solidFill>
                  <a:schemeClr val="bg1"/>
                </a:solidFill>
                <a:latin typeface="Arial" panose="020B0604020202020204" pitchFamily="34" charset="0"/>
                <a:cs typeface="Arial" panose="020B0604020202020204" pitchFamily="34" charset="0"/>
              </a:rPr>
              <a:t>Competencia y sus unidades </a:t>
            </a:r>
            <a:endParaRPr lang="es-MX" sz="3600"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31064" y="1557383"/>
            <a:ext cx="10951335" cy="4729721"/>
          </a:xfrm>
        </p:spPr>
        <p:txBody>
          <a:bodyPr>
            <a:normAutofit/>
          </a:bodyPr>
          <a:lstStyle/>
          <a:p>
            <a:pPr marL="0" indent="0">
              <a:lnSpc>
                <a:spcPct val="120000"/>
              </a:lnSpc>
              <a:buNone/>
            </a:pPr>
            <a:r>
              <a:rPr lang="es-MX" sz="2000" dirty="0"/>
              <a:t>Diseña planeaciones aplicando sus conocimientos curriculares, psicopedagógicos, disciplinares, didácticos y tecnológicos para propiciar espacios de aprendizaje incluyentes que respondan a las necesidades de todos los alumnos en el marco del plan y programas de estudio, y las unidades que lo componen o que la integran son: </a:t>
            </a:r>
          </a:p>
          <a:p>
            <a:pPr lvl="0" fontAlgn="base">
              <a:lnSpc>
                <a:spcPct val="120000"/>
              </a:lnSpc>
            </a:pPr>
            <a:r>
              <a:rPr lang="es-MX" sz="2000" dirty="0"/>
              <a:t>Elabora diagnósticos de los intereses, motivaciones y necesidades formativas de los alumnos para organizar las actividades de aprendizaje, así como las adecuaciones curriculares y didácticas pertinentes. </a:t>
            </a:r>
          </a:p>
          <a:p>
            <a:pPr lvl="0" fontAlgn="base">
              <a:lnSpc>
                <a:spcPct val="120000"/>
              </a:lnSpc>
            </a:pPr>
            <a:r>
              <a:rPr lang="es-MX" sz="2000" dirty="0"/>
              <a:t>Selecciona estrategias que favorecen el desarrollo, intelectual, físico, social y emocional de los alumnos para procurar el logro de los aprendizajes. </a:t>
            </a:r>
          </a:p>
          <a:p>
            <a:pPr>
              <a:lnSpc>
                <a:spcPct val="120000"/>
              </a:lnSpc>
            </a:pPr>
            <a:r>
              <a:rPr lang="es-MX" sz="2000" dirty="0"/>
              <a:t>Construye escenarios y experiencias de aprendizaje utilizando diversos recursos metodológicos y tecnológicos para favorecer la educación inclusiva. </a:t>
            </a:r>
          </a:p>
        </p:txBody>
      </p:sp>
    </p:spTree>
    <p:extLst>
      <p:ext uri="{BB962C8B-B14F-4D97-AF65-F5344CB8AC3E}">
        <p14:creationId xmlns:p14="http://schemas.microsoft.com/office/powerpoint/2010/main" val="68996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2045" y="422013"/>
            <a:ext cx="3089217" cy="712586"/>
          </a:xfrm>
          <a:solidFill>
            <a:srgbClr val="FF0000"/>
          </a:solidFill>
          <a:ln>
            <a:solidFill>
              <a:srgbClr val="C00000"/>
            </a:solidFill>
          </a:ln>
          <a:scene3d>
            <a:camera prst="orthographicFront"/>
            <a:lightRig rig="threePt" dir="t"/>
          </a:scene3d>
          <a:sp3d>
            <a:bevelT w="152400" h="50800" prst="softRound"/>
          </a:sp3d>
        </p:spPr>
        <p:txBody>
          <a:bodyPr/>
          <a:lstStyle/>
          <a:p>
            <a:pPr marL="0" indent="0" algn="ctr">
              <a:buNone/>
            </a:pPr>
            <a:r>
              <a:rPr lang="es-MX" sz="3600" dirty="0" smtClean="0">
                <a:solidFill>
                  <a:schemeClr val="bg1"/>
                </a:solidFill>
                <a:latin typeface="Times New Roman" panose="02020603050405020304" pitchFamily="18" charset="0"/>
                <a:cs typeface="Times New Roman" panose="02020603050405020304" pitchFamily="18" charset="0"/>
              </a:rPr>
              <a:t>Propósito</a:t>
            </a:r>
            <a:endParaRPr lang="es-MX" dirty="0">
              <a:solidFill>
                <a:schemeClr val="bg1"/>
              </a:solidFill>
              <a:latin typeface="Times New Roman" panose="02020603050405020304" pitchFamily="18" charset="0"/>
              <a:cs typeface="Times New Roman" panose="02020603050405020304" pitchFamily="18" charset="0"/>
            </a:endParaRPr>
          </a:p>
        </p:txBody>
      </p:sp>
      <p:sp>
        <p:nvSpPr>
          <p:cNvPr id="4" name="Marcador de texto 3"/>
          <p:cNvSpPr>
            <a:spLocks noGrp="1"/>
          </p:cNvSpPr>
          <p:nvPr>
            <p:ph type="body" sz="half" idx="2"/>
          </p:nvPr>
        </p:nvSpPr>
        <p:spPr>
          <a:xfrm>
            <a:off x="6216909" y="423973"/>
            <a:ext cx="3932237" cy="3281363"/>
          </a:xfrm>
        </p:spPr>
        <p:txBody>
          <a:bodyPr/>
          <a:lstStyle/>
          <a:p>
            <a:endParaRPr lang="es-MX" dirty="0"/>
          </a:p>
          <a:p>
            <a:endParaRPr lang="es-MX" dirty="0"/>
          </a:p>
        </p:txBody>
      </p:sp>
      <p:sp>
        <p:nvSpPr>
          <p:cNvPr id="7" name="Marcador de contenido 3"/>
          <p:cNvSpPr txBox="1">
            <a:spLocks/>
          </p:cNvSpPr>
          <p:nvPr/>
        </p:nvSpPr>
        <p:spPr>
          <a:xfrm>
            <a:off x="5640945" y="1863041"/>
            <a:ext cx="6310649" cy="4730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60000"/>
              </a:lnSpc>
            </a:pPr>
            <a:r>
              <a:rPr lang="es-MX" dirty="0" smtClean="0">
                <a:solidFill>
                  <a:schemeClr val="tx1"/>
                </a:solidFill>
              </a:rPr>
              <a:t>Decidí el tema del conteo en niños de primer año por varias razones las cuales considero que son muy relevantes no solo en el tema educativo si no en la vida diaria. Desde que somos muy pequeños las matemáticas ocupan gran parte de nuestra vida cotidiana, los números los verán toda la vida en cualquier situación y en cualquier lugar y obviamente al resolver problemas matemáticos de manera formal. Además de ser un tema de mucho provecho para diseñar actividades y sobre todo juegos para los niños porque aparte de diseñar este tipo de actividades al estarlas realizando aprenden a convivir con los compañeros.</a:t>
            </a:r>
            <a:endParaRPr lang="es-MX" dirty="0">
              <a:solidFill>
                <a:schemeClr val="tx1"/>
              </a:solidFill>
            </a:endParaRPr>
          </a:p>
        </p:txBody>
      </p:sp>
      <p:sp>
        <p:nvSpPr>
          <p:cNvPr id="8" name="Marcador de contenido 2"/>
          <p:cNvSpPr txBox="1">
            <a:spLocks/>
          </p:cNvSpPr>
          <p:nvPr/>
        </p:nvSpPr>
        <p:spPr>
          <a:xfrm>
            <a:off x="7018986" y="913439"/>
            <a:ext cx="2856961" cy="712586"/>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MX" dirty="0" smtClean="0">
                <a:solidFill>
                  <a:schemeClr val="bg1"/>
                </a:solidFill>
                <a:latin typeface="Times New Roman" panose="02020603050405020304" pitchFamily="18" charset="0"/>
                <a:cs typeface="Times New Roman" panose="02020603050405020304" pitchFamily="18" charset="0"/>
              </a:rPr>
              <a:t>Problemática </a:t>
            </a:r>
            <a:endParaRPr lang="es-MX" dirty="0">
              <a:solidFill>
                <a:schemeClr val="bg1"/>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1620943" y="2668300"/>
            <a:ext cx="3515933" cy="523220"/>
          </a:xfrm>
          <a:prstGeom prst="rect">
            <a:avLst/>
          </a:prstGeom>
          <a:noFill/>
          <a:ln w="38100">
            <a:solidFill>
              <a:schemeClr val="bg1"/>
            </a:solidFill>
          </a:ln>
        </p:spPr>
        <p:txBody>
          <a:bodyPr wrap="square" rtlCol="0">
            <a:spAutoFit/>
          </a:bodyPr>
          <a:lstStyle/>
          <a:p>
            <a:pPr algn="ctr"/>
            <a:r>
              <a:rPr lang="es-MX" sz="2800" dirty="0" smtClean="0">
                <a:solidFill>
                  <a:schemeClr val="bg1"/>
                </a:solidFill>
              </a:rPr>
              <a:t>Saberes de los niños </a:t>
            </a:r>
            <a:endParaRPr lang="es-MX" sz="2800" dirty="0">
              <a:solidFill>
                <a:schemeClr val="bg1"/>
              </a:solidFill>
            </a:endParaRPr>
          </a:p>
        </p:txBody>
      </p:sp>
      <p:sp>
        <p:nvSpPr>
          <p:cNvPr id="10" name="CuadroTexto 9"/>
          <p:cNvSpPr txBox="1"/>
          <p:nvPr/>
        </p:nvSpPr>
        <p:spPr>
          <a:xfrm>
            <a:off x="145250" y="3587427"/>
            <a:ext cx="3515933" cy="523220"/>
          </a:xfrm>
          <a:prstGeom prst="rect">
            <a:avLst/>
          </a:prstGeom>
          <a:noFill/>
          <a:ln w="38100">
            <a:solidFill>
              <a:schemeClr val="bg1"/>
            </a:solidFill>
          </a:ln>
        </p:spPr>
        <p:txBody>
          <a:bodyPr wrap="square" rtlCol="0">
            <a:spAutoFit/>
          </a:bodyPr>
          <a:lstStyle/>
          <a:p>
            <a:pPr algn="ctr"/>
            <a:r>
              <a:rPr lang="es-MX" sz="2800" dirty="0" smtClean="0">
                <a:solidFill>
                  <a:schemeClr val="bg1"/>
                </a:solidFill>
              </a:rPr>
              <a:t>Lectura</a:t>
            </a:r>
            <a:endParaRPr lang="es-MX" sz="2800" dirty="0">
              <a:solidFill>
                <a:schemeClr val="bg1"/>
              </a:solidFill>
            </a:endParaRPr>
          </a:p>
        </p:txBody>
      </p:sp>
      <p:sp>
        <p:nvSpPr>
          <p:cNvPr id="11" name="CuadroTexto 10"/>
          <p:cNvSpPr txBox="1"/>
          <p:nvPr/>
        </p:nvSpPr>
        <p:spPr>
          <a:xfrm>
            <a:off x="1651140" y="4419346"/>
            <a:ext cx="3515933" cy="523220"/>
          </a:xfrm>
          <a:prstGeom prst="rect">
            <a:avLst/>
          </a:prstGeom>
          <a:noFill/>
          <a:ln w="38100">
            <a:solidFill>
              <a:schemeClr val="bg1"/>
            </a:solidFill>
          </a:ln>
        </p:spPr>
        <p:txBody>
          <a:bodyPr wrap="square" rtlCol="0">
            <a:spAutoFit/>
          </a:bodyPr>
          <a:lstStyle/>
          <a:p>
            <a:pPr algn="ctr"/>
            <a:r>
              <a:rPr lang="es-MX" sz="2800" dirty="0" smtClean="0">
                <a:solidFill>
                  <a:schemeClr val="bg1"/>
                </a:solidFill>
              </a:rPr>
              <a:t>Escritura </a:t>
            </a:r>
            <a:endParaRPr lang="es-MX" sz="2800" dirty="0">
              <a:solidFill>
                <a:schemeClr val="bg1"/>
              </a:solidFill>
            </a:endParaRPr>
          </a:p>
        </p:txBody>
      </p:sp>
      <p:sp>
        <p:nvSpPr>
          <p:cNvPr id="12" name="CuadroTexto 11"/>
          <p:cNvSpPr txBox="1"/>
          <p:nvPr/>
        </p:nvSpPr>
        <p:spPr>
          <a:xfrm>
            <a:off x="130110" y="5326913"/>
            <a:ext cx="3515933" cy="523220"/>
          </a:xfrm>
          <a:prstGeom prst="rect">
            <a:avLst/>
          </a:prstGeom>
          <a:noFill/>
          <a:ln w="38100">
            <a:solidFill>
              <a:schemeClr val="bg1"/>
            </a:solidFill>
          </a:ln>
        </p:spPr>
        <p:txBody>
          <a:bodyPr wrap="square" rtlCol="0">
            <a:spAutoFit/>
          </a:bodyPr>
          <a:lstStyle/>
          <a:p>
            <a:pPr algn="ctr"/>
            <a:r>
              <a:rPr lang="es-MX" sz="2800" dirty="0" smtClean="0">
                <a:solidFill>
                  <a:schemeClr val="bg1"/>
                </a:solidFill>
              </a:rPr>
              <a:t>Conteo</a:t>
            </a:r>
            <a:endParaRPr lang="es-MX" sz="2800" dirty="0">
              <a:solidFill>
                <a:schemeClr val="bg1"/>
              </a:solidFill>
            </a:endParaRPr>
          </a:p>
        </p:txBody>
      </p:sp>
      <p:sp>
        <p:nvSpPr>
          <p:cNvPr id="13" name="CuadroTexto 12"/>
          <p:cNvSpPr txBox="1"/>
          <p:nvPr/>
        </p:nvSpPr>
        <p:spPr>
          <a:xfrm>
            <a:off x="1651140" y="6193830"/>
            <a:ext cx="3515933" cy="523220"/>
          </a:xfrm>
          <a:prstGeom prst="rect">
            <a:avLst/>
          </a:prstGeom>
          <a:noFill/>
          <a:ln w="38100">
            <a:solidFill>
              <a:schemeClr val="bg1"/>
            </a:solidFill>
          </a:ln>
        </p:spPr>
        <p:txBody>
          <a:bodyPr wrap="square" rtlCol="0">
            <a:spAutoFit/>
          </a:bodyPr>
          <a:lstStyle/>
          <a:p>
            <a:pPr algn="ctr"/>
            <a:r>
              <a:rPr lang="es-MX" sz="2800" dirty="0" smtClean="0">
                <a:solidFill>
                  <a:schemeClr val="bg1"/>
                </a:solidFill>
              </a:rPr>
              <a:t>Reglas a seguir </a:t>
            </a:r>
            <a:endParaRPr lang="es-MX" sz="2800" dirty="0">
              <a:solidFill>
                <a:schemeClr val="bg1"/>
              </a:solidFill>
            </a:endParaRPr>
          </a:p>
        </p:txBody>
      </p:sp>
      <p:sp>
        <p:nvSpPr>
          <p:cNvPr id="15" name="CuadroTexto 14"/>
          <p:cNvSpPr txBox="1"/>
          <p:nvPr/>
        </p:nvSpPr>
        <p:spPr>
          <a:xfrm>
            <a:off x="115011" y="1815635"/>
            <a:ext cx="3515933" cy="523220"/>
          </a:xfrm>
          <a:prstGeom prst="rect">
            <a:avLst/>
          </a:prstGeom>
          <a:noFill/>
          <a:ln w="38100">
            <a:solidFill>
              <a:schemeClr val="bg1"/>
            </a:solidFill>
          </a:ln>
        </p:spPr>
        <p:txBody>
          <a:bodyPr wrap="square" rtlCol="0">
            <a:spAutoFit/>
          </a:bodyPr>
          <a:lstStyle/>
          <a:p>
            <a:pPr algn="ctr"/>
            <a:r>
              <a:rPr lang="es-MX" sz="2800" dirty="0" smtClean="0">
                <a:solidFill>
                  <a:schemeClr val="bg1"/>
                </a:solidFill>
              </a:rPr>
              <a:t>Conocer</a:t>
            </a:r>
            <a:endParaRPr lang="es-MX" sz="2800" dirty="0">
              <a:solidFill>
                <a:schemeClr val="bg1"/>
              </a:solidFill>
            </a:endParaRPr>
          </a:p>
        </p:txBody>
      </p:sp>
    </p:spTree>
    <p:extLst>
      <p:ext uri="{BB962C8B-B14F-4D97-AF65-F5344CB8AC3E}">
        <p14:creationId xmlns:p14="http://schemas.microsoft.com/office/powerpoint/2010/main" val="1299424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68789" y="1794747"/>
            <a:ext cx="10515600" cy="1500187"/>
          </a:xfrm>
        </p:spPr>
        <p:txBody>
          <a:bodyPr>
            <a:noAutofit/>
          </a:bodyPr>
          <a:lstStyle/>
          <a:p>
            <a:pPr marL="285750" indent="-285750">
              <a:buFont typeface="Arial" panose="020B0604020202020204" pitchFamily="34" charset="0"/>
              <a:buChar char="•"/>
            </a:pPr>
            <a:r>
              <a:rPr lang="es-MX" sz="2000" dirty="0" smtClean="0">
                <a:solidFill>
                  <a:schemeClr val="tx1"/>
                </a:solidFill>
              </a:rPr>
              <a:t>Introducción</a:t>
            </a:r>
          </a:p>
          <a:p>
            <a:pPr marL="285750" indent="-285750">
              <a:buFont typeface="Arial" panose="020B0604020202020204" pitchFamily="34" charset="0"/>
              <a:buChar char="•"/>
            </a:pPr>
            <a:r>
              <a:rPr lang="es-MX" sz="2000" dirty="0" smtClean="0">
                <a:solidFill>
                  <a:schemeClr val="tx1"/>
                </a:solidFill>
              </a:rPr>
              <a:t> </a:t>
            </a:r>
            <a:r>
              <a:rPr lang="es-MX" sz="2000" dirty="0">
                <a:solidFill>
                  <a:schemeClr val="tx1"/>
                </a:solidFill>
              </a:rPr>
              <a:t>Plan de Acción </a:t>
            </a:r>
            <a:endParaRPr lang="es-MX" sz="2000" dirty="0" smtClean="0">
              <a:solidFill>
                <a:schemeClr val="tx1"/>
              </a:solidFill>
            </a:endParaRPr>
          </a:p>
          <a:p>
            <a:pPr marL="285750" indent="-285750">
              <a:buFont typeface="Arial" panose="020B0604020202020204" pitchFamily="34" charset="0"/>
              <a:buChar char="•"/>
            </a:pPr>
            <a:r>
              <a:rPr lang="es-MX" sz="2000" dirty="0" smtClean="0">
                <a:solidFill>
                  <a:schemeClr val="tx1"/>
                </a:solidFill>
              </a:rPr>
              <a:t>Desarrollo</a:t>
            </a:r>
            <a:r>
              <a:rPr lang="es-MX" sz="2000" dirty="0">
                <a:solidFill>
                  <a:schemeClr val="tx1"/>
                </a:solidFill>
              </a:rPr>
              <a:t>, Reflexión y Evaluación de la Propuesta de Mejora </a:t>
            </a:r>
            <a:endParaRPr lang="es-MX" sz="2000" dirty="0" smtClean="0">
              <a:solidFill>
                <a:schemeClr val="tx1"/>
              </a:solidFill>
            </a:endParaRPr>
          </a:p>
          <a:p>
            <a:pPr marL="285750" indent="-285750">
              <a:buFont typeface="Arial" panose="020B0604020202020204" pitchFamily="34" charset="0"/>
              <a:buChar char="•"/>
            </a:pPr>
            <a:r>
              <a:rPr lang="es-MX" sz="2000" dirty="0" smtClean="0">
                <a:solidFill>
                  <a:schemeClr val="tx1"/>
                </a:solidFill>
              </a:rPr>
              <a:t>Conclusiones </a:t>
            </a:r>
            <a:r>
              <a:rPr lang="es-MX" sz="2000" dirty="0">
                <a:solidFill>
                  <a:schemeClr val="tx1"/>
                </a:solidFill>
              </a:rPr>
              <a:t>y </a:t>
            </a:r>
            <a:r>
              <a:rPr lang="es-MX" sz="2000" dirty="0" smtClean="0">
                <a:solidFill>
                  <a:schemeClr val="tx1"/>
                </a:solidFill>
              </a:rPr>
              <a:t>Recomendaciones</a:t>
            </a:r>
          </a:p>
          <a:p>
            <a:pPr marL="285750" indent="-285750">
              <a:buFont typeface="Arial" panose="020B0604020202020204" pitchFamily="34" charset="0"/>
              <a:buChar char="•"/>
            </a:pPr>
            <a:r>
              <a:rPr lang="es-MX" sz="2000" dirty="0" smtClean="0">
                <a:solidFill>
                  <a:schemeClr val="tx1"/>
                </a:solidFill>
              </a:rPr>
              <a:t>Referencias</a:t>
            </a:r>
            <a:endParaRPr lang="es-MX" sz="2000" dirty="0">
              <a:solidFill>
                <a:schemeClr val="tx1"/>
              </a:solidFill>
            </a:endParaRPr>
          </a:p>
        </p:txBody>
      </p:sp>
      <p:sp>
        <p:nvSpPr>
          <p:cNvPr id="4" name="Marcador de contenido 2"/>
          <p:cNvSpPr txBox="1">
            <a:spLocks/>
          </p:cNvSpPr>
          <p:nvPr/>
        </p:nvSpPr>
        <p:spPr>
          <a:xfrm>
            <a:off x="4169817" y="588648"/>
            <a:ext cx="3089217" cy="712586"/>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MX" dirty="0" smtClean="0">
                <a:solidFill>
                  <a:schemeClr val="bg1"/>
                </a:solidFill>
              </a:rPr>
              <a:t>Esta conformado</a:t>
            </a:r>
            <a:endParaRPr lang="es-MX"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006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918953" y="396137"/>
            <a:ext cx="2856961" cy="712586"/>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MX" dirty="0" smtClean="0">
                <a:solidFill>
                  <a:schemeClr val="bg1"/>
                </a:solidFill>
                <a:latin typeface="Times New Roman" panose="02020603050405020304" pitchFamily="18" charset="0"/>
                <a:cs typeface="Times New Roman" panose="02020603050405020304" pitchFamily="18" charset="0"/>
              </a:rPr>
              <a:t>Actividades aplicadas</a:t>
            </a:r>
            <a:endParaRPr lang="es-MX" dirty="0">
              <a:solidFill>
                <a:schemeClr val="bg1"/>
              </a:solidFill>
              <a:latin typeface="Times New Roman" panose="02020603050405020304" pitchFamily="18" charset="0"/>
              <a:cs typeface="Times New Roman" panose="02020603050405020304" pitchFamily="18" charset="0"/>
            </a:endParaRPr>
          </a:p>
        </p:txBody>
      </p:sp>
      <p:sp>
        <p:nvSpPr>
          <p:cNvPr id="9" name="Marcador de contenido 2"/>
          <p:cNvSpPr txBox="1">
            <a:spLocks/>
          </p:cNvSpPr>
          <p:nvPr/>
        </p:nvSpPr>
        <p:spPr>
          <a:xfrm>
            <a:off x="7264759" y="396137"/>
            <a:ext cx="2856961" cy="712586"/>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MX" dirty="0" smtClean="0">
                <a:solidFill>
                  <a:schemeClr val="bg1"/>
                </a:solidFill>
                <a:latin typeface="Times New Roman" panose="02020603050405020304" pitchFamily="18" charset="0"/>
                <a:cs typeface="Times New Roman" panose="02020603050405020304" pitchFamily="18" charset="0"/>
              </a:rPr>
              <a:t>Argumentos</a:t>
            </a:r>
            <a:endParaRPr lang="es-MX" dirty="0">
              <a:solidFill>
                <a:schemeClr val="bg1"/>
              </a:solidFill>
              <a:latin typeface="Times New Roman" panose="02020603050405020304" pitchFamily="18" charset="0"/>
              <a:cs typeface="Times New Roman" panose="02020603050405020304" pitchFamily="18" charset="0"/>
            </a:endParaRPr>
          </a:p>
        </p:txBody>
      </p:sp>
      <p:cxnSp>
        <p:nvCxnSpPr>
          <p:cNvPr id="5" name="Conector recto 4"/>
          <p:cNvCxnSpPr/>
          <p:nvPr/>
        </p:nvCxnSpPr>
        <p:spPr>
          <a:xfrm>
            <a:off x="6117465" y="218941"/>
            <a:ext cx="0" cy="61432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6516711" y="1571224"/>
            <a:ext cx="2356834" cy="523220"/>
          </a:xfrm>
          <a:prstGeom prst="rect">
            <a:avLst/>
          </a:prstGeom>
          <a:noFill/>
          <a:ln w="28575">
            <a:solidFill>
              <a:srgbClr val="FF0000"/>
            </a:solidFill>
          </a:ln>
        </p:spPr>
        <p:txBody>
          <a:bodyPr wrap="square" rtlCol="0">
            <a:spAutoFit/>
          </a:bodyPr>
          <a:lstStyle/>
          <a:p>
            <a:pPr algn="ctr"/>
            <a:r>
              <a:rPr lang="es-MX" sz="2800" dirty="0" smtClean="0"/>
              <a:t>Piaget </a:t>
            </a:r>
            <a:endParaRPr lang="es-MX" dirty="0"/>
          </a:p>
        </p:txBody>
      </p:sp>
      <p:sp>
        <p:nvSpPr>
          <p:cNvPr id="16" name="CuadroTexto 15"/>
          <p:cNvSpPr txBox="1"/>
          <p:nvPr/>
        </p:nvSpPr>
        <p:spPr>
          <a:xfrm>
            <a:off x="6516711" y="2258054"/>
            <a:ext cx="2356834" cy="400110"/>
          </a:xfrm>
          <a:prstGeom prst="rect">
            <a:avLst/>
          </a:prstGeom>
          <a:noFill/>
          <a:ln w="28575">
            <a:solidFill>
              <a:srgbClr val="FF0000"/>
            </a:solidFill>
          </a:ln>
        </p:spPr>
        <p:txBody>
          <a:bodyPr wrap="square" rtlCol="0">
            <a:spAutoFit/>
          </a:bodyPr>
          <a:lstStyle/>
          <a:p>
            <a:pPr algn="ctr"/>
            <a:r>
              <a:rPr lang="es-MX" sz="2000" dirty="0" smtClean="0"/>
              <a:t>Juego </a:t>
            </a:r>
            <a:endParaRPr lang="es-MX" dirty="0"/>
          </a:p>
        </p:txBody>
      </p:sp>
      <p:sp>
        <p:nvSpPr>
          <p:cNvPr id="17" name="CuadroTexto 16"/>
          <p:cNvSpPr txBox="1"/>
          <p:nvPr/>
        </p:nvSpPr>
        <p:spPr>
          <a:xfrm>
            <a:off x="6516711" y="2811165"/>
            <a:ext cx="2356834" cy="400110"/>
          </a:xfrm>
          <a:prstGeom prst="rect">
            <a:avLst/>
          </a:prstGeom>
          <a:noFill/>
          <a:ln w="28575">
            <a:solidFill>
              <a:srgbClr val="FF0000"/>
            </a:solidFill>
          </a:ln>
        </p:spPr>
        <p:txBody>
          <a:bodyPr wrap="square" rtlCol="0">
            <a:spAutoFit/>
          </a:bodyPr>
          <a:lstStyle/>
          <a:p>
            <a:pPr algn="ctr"/>
            <a:r>
              <a:rPr lang="es-MX" sz="2000" dirty="0" smtClean="0"/>
              <a:t>Inteligencia </a:t>
            </a:r>
            <a:endParaRPr lang="es-MX" dirty="0"/>
          </a:p>
        </p:txBody>
      </p:sp>
      <p:sp>
        <p:nvSpPr>
          <p:cNvPr id="18" name="CuadroTexto 17"/>
          <p:cNvSpPr txBox="1"/>
          <p:nvPr/>
        </p:nvSpPr>
        <p:spPr>
          <a:xfrm>
            <a:off x="6540322" y="3402913"/>
            <a:ext cx="2356834" cy="707886"/>
          </a:xfrm>
          <a:prstGeom prst="rect">
            <a:avLst/>
          </a:prstGeom>
          <a:noFill/>
          <a:ln w="28575">
            <a:solidFill>
              <a:srgbClr val="FF0000"/>
            </a:solidFill>
          </a:ln>
        </p:spPr>
        <p:txBody>
          <a:bodyPr wrap="square" rtlCol="0">
            <a:spAutoFit/>
          </a:bodyPr>
          <a:lstStyle/>
          <a:p>
            <a:pPr algn="ctr"/>
            <a:r>
              <a:rPr lang="es-MX" sz="2000" dirty="0" smtClean="0"/>
              <a:t>Asimilación de la realidad</a:t>
            </a:r>
            <a:endParaRPr lang="es-MX" sz="2000" dirty="0"/>
          </a:p>
        </p:txBody>
      </p:sp>
      <p:sp>
        <p:nvSpPr>
          <p:cNvPr id="19" name="CuadroTexto 18"/>
          <p:cNvSpPr txBox="1"/>
          <p:nvPr/>
        </p:nvSpPr>
        <p:spPr>
          <a:xfrm>
            <a:off x="9695647" y="1613895"/>
            <a:ext cx="2356834" cy="461665"/>
          </a:xfrm>
          <a:prstGeom prst="rect">
            <a:avLst/>
          </a:prstGeom>
          <a:noFill/>
          <a:ln w="28575">
            <a:solidFill>
              <a:srgbClr val="FF0000"/>
            </a:solidFill>
          </a:ln>
        </p:spPr>
        <p:txBody>
          <a:bodyPr wrap="square" rtlCol="0">
            <a:spAutoFit/>
          </a:bodyPr>
          <a:lstStyle/>
          <a:p>
            <a:pPr algn="ctr"/>
            <a:r>
              <a:rPr lang="es-MX" sz="2400" dirty="0" smtClean="0"/>
              <a:t>Fuenlabrada</a:t>
            </a:r>
            <a:endParaRPr lang="es-MX" dirty="0"/>
          </a:p>
        </p:txBody>
      </p:sp>
      <p:cxnSp>
        <p:nvCxnSpPr>
          <p:cNvPr id="21" name="Conector recto 20"/>
          <p:cNvCxnSpPr/>
          <p:nvPr/>
        </p:nvCxnSpPr>
        <p:spPr>
          <a:xfrm>
            <a:off x="9272790" y="1452556"/>
            <a:ext cx="0" cy="449748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9695647" y="2227728"/>
            <a:ext cx="2356834" cy="400110"/>
          </a:xfrm>
          <a:prstGeom prst="rect">
            <a:avLst/>
          </a:prstGeom>
          <a:noFill/>
          <a:ln w="28575">
            <a:solidFill>
              <a:srgbClr val="FF0000"/>
            </a:solidFill>
          </a:ln>
        </p:spPr>
        <p:txBody>
          <a:bodyPr wrap="square" rtlCol="0">
            <a:spAutoFit/>
          </a:bodyPr>
          <a:lstStyle/>
          <a:p>
            <a:pPr algn="ctr"/>
            <a:r>
              <a:rPr lang="es-MX" sz="2000" dirty="0" smtClean="0"/>
              <a:t>Utiliza el numero </a:t>
            </a:r>
            <a:endParaRPr lang="es-MX" sz="2000" dirty="0"/>
          </a:p>
        </p:txBody>
      </p:sp>
      <p:sp>
        <p:nvSpPr>
          <p:cNvPr id="24" name="CuadroTexto 23"/>
          <p:cNvSpPr txBox="1"/>
          <p:nvPr/>
        </p:nvSpPr>
        <p:spPr>
          <a:xfrm>
            <a:off x="9695647" y="2722280"/>
            <a:ext cx="2356834" cy="400110"/>
          </a:xfrm>
          <a:prstGeom prst="rect">
            <a:avLst/>
          </a:prstGeom>
          <a:noFill/>
          <a:ln w="28575">
            <a:solidFill>
              <a:srgbClr val="FF0000"/>
            </a:solidFill>
          </a:ln>
        </p:spPr>
        <p:txBody>
          <a:bodyPr wrap="square" rtlCol="0">
            <a:spAutoFit/>
          </a:bodyPr>
          <a:lstStyle/>
          <a:p>
            <a:pPr algn="ctr"/>
            <a:r>
              <a:rPr lang="es-MX" sz="2000" dirty="0" smtClean="0"/>
              <a:t>Diversas situaciones </a:t>
            </a:r>
            <a:endParaRPr lang="es-MX" sz="2000" dirty="0"/>
          </a:p>
        </p:txBody>
      </p:sp>
      <p:sp>
        <p:nvSpPr>
          <p:cNvPr id="25" name="CuadroTexto 24"/>
          <p:cNvSpPr txBox="1"/>
          <p:nvPr/>
        </p:nvSpPr>
        <p:spPr>
          <a:xfrm>
            <a:off x="9695647" y="3247610"/>
            <a:ext cx="2356834" cy="707886"/>
          </a:xfrm>
          <a:prstGeom prst="rect">
            <a:avLst/>
          </a:prstGeom>
          <a:noFill/>
          <a:ln w="28575">
            <a:solidFill>
              <a:srgbClr val="FF0000"/>
            </a:solidFill>
          </a:ln>
        </p:spPr>
        <p:txBody>
          <a:bodyPr wrap="square" rtlCol="0">
            <a:spAutoFit/>
          </a:bodyPr>
          <a:lstStyle/>
          <a:p>
            <a:pPr algn="ctr"/>
            <a:r>
              <a:rPr lang="es-MX" sz="2000" dirty="0" smtClean="0"/>
              <a:t>Conocimiento de numero </a:t>
            </a:r>
            <a:endParaRPr lang="es-MX" sz="2000" dirty="0"/>
          </a:p>
        </p:txBody>
      </p:sp>
      <p:sp>
        <p:nvSpPr>
          <p:cNvPr id="26" name="CuadroTexto 25"/>
          <p:cNvSpPr txBox="1"/>
          <p:nvPr/>
        </p:nvSpPr>
        <p:spPr>
          <a:xfrm>
            <a:off x="9699941" y="4110799"/>
            <a:ext cx="2356834" cy="369332"/>
          </a:xfrm>
          <a:prstGeom prst="rect">
            <a:avLst/>
          </a:prstGeom>
          <a:noFill/>
          <a:ln w="28575">
            <a:solidFill>
              <a:srgbClr val="FF0000"/>
            </a:solidFill>
          </a:ln>
        </p:spPr>
        <p:txBody>
          <a:bodyPr wrap="square" rtlCol="0">
            <a:spAutoFit/>
          </a:bodyPr>
          <a:lstStyle/>
          <a:p>
            <a:pPr algn="ctr"/>
            <a:r>
              <a:rPr lang="es-MX" dirty="0" smtClean="0"/>
              <a:t>Utilizar el numero </a:t>
            </a:r>
            <a:endParaRPr lang="es-MX" dirty="0"/>
          </a:p>
        </p:txBody>
      </p:sp>
      <p:sp>
        <p:nvSpPr>
          <p:cNvPr id="28" name="CuadroTexto 27"/>
          <p:cNvSpPr txBox="1"/>
          <p:nvPr/>
        </p:nvSpPr>
        <p:spPr>
          <a:xfrm>
            <a:off x="1004552" y="1499436"/>
            <a:ext cx="2356834" cy="400110"/>
          </a:xfrm>
          <a:prstGeom prst="rect">
            <a:avLst/>
          </a:prstGeom>
          <a:noFill/>
          <a:ln w="28575">
            <a:solidFill>
              <a:srgbClr val="FF0000"/>
            </a:solidFill>
          </a:ln>
        </p:spPr>
        <p:txBody>
          <a:bodyPr wrap="square" rtlCol="0">
            <a:spAutoFit/>
          </a:bodyPr>
          <a:lstStyle/>
          <a:p>
            <a:pPr algn="ctr"/>
            <a:r>
              <a:rPr lang="es-MX" sz="2000" dirty="0" smtClean="0"/>
              <a:t>Hockey de globos </a:t>
            </a:r>
            <a:endParaRPr lang="es-MX" sz="2000" dirty="0"/>
          </a:p>
        </p:txBody>
      </p:sp>
      <p:sp>
        <p:nvSpPr>
          <p:cNvPr id="29" name="CuadroTexto 28"/>
          <p:cNvSpPr txBox="1"/>
          <p:nvPr/>
        </p:nvSpPr>
        <p:spPr>
          <a:xfrm>
            <a:off x="3155862" y="2227728"/>
            <a:ext cx="2356834" cy="400110"/>
          </a:xfrm>
          <a:prstGeom prst="rect">
            <a:avLst/>
          </a:prstGeom>
          <a:noFill/>
          <a:ln w="28575">
            <a:solidFill>
              <a:srgbClr val="FF0000"/>
            </a:solidFill>
          </a:ln>
        </p:spPr>
        <p:txBody>
          <a:bodyPr wrap="square" rtlCol="0">
            <a:spAutoFit/>
          </a:bodyPr>
          <a:lstStyle/>
          <a:p>
            <a:pPr algn="ctr"/>
            <a:r>
              <a:rPr lang="es-MX" sz="2000" dirty="0" smtClean="0"/>
              <a:t>Pesca de números </a:t>
            </a:r>
            <a:endParaRPr lang="es-MX" sz="2000" dirty="0"/>
          </a:p>
        </p:txBody>
      </p:sp>
      <p:sp>
        <p:nvSpPr>
          <p:cNvPr id="30" name="CuadroTexto 29"/>
          <p:cNvSpPr txBox="1"/>
          <p:nvPr/>
        </p:nvSpPr>
        <p:spPr>
          <a:xfrm>
            <a:off x="1004552" y="2956020"/>
            <a:ext cx="2356834" cy="400110"/>
          </a:xfrm>
          <a:prstGeom prst="rect">
            <a:avLst/>
          </a:prstGeom>
          <a:noFill/>
          <a:ln w="28575">
            <a:solidFill>
              <a:srgbClr val="FF0000"/>
            </a:solidFill>
          </a:ln>
        </p:spPr>
        <p:txBody>
          <a:bodyPr wrap="square" rtlCol="0">
            <a:spAutoFit/>
          </a:bodyPr>
          <a:lstStyle/>
          <a:p>
            <a:pPr algn="ctr"/>
            <a:r>
              <a:rPr lang="es-MX" sz="2000" dirty="0" smtClean="0"/>
              <a:t>Memorama  </a:t>
            </a:r>
            <a:endParaRPr lang="es-MX" dirty="0"/>
          </a:p>
        </p:txBody>
      </p:sp>
      <p:sp>
        <p:nvSpPr>
          <p:cNvPr id="31" name="CuadroTexto 30"/>
          <p:cNvSpPr txBox="1"/>
          <p:nvPr/>
        </p:nvSpPr>
        <p:spPr>
          <a:xfrm>
            <a:off x="3549203" y="3601553"/>
            <a:ext cx="2356834" cy="400110"/>
          </a:xfrm>
          <a:prstGeom prst="rect">
            <a:avLst/>
          </a:prstGeom>
          <a:noFill/>
          <a:ln w="28575">
            <a:solidFill>
              <a:srgbClr val="FF0000"/>
            </a:solidFill>
          </a:ln>
        </p:spPr>
        <p:txBody>
          <a:bodyPr wrap="square" rtlCol="0">
            <a:spAutoFit/>
          </a:bodyPr>
          <a:lstStyle/>
          <a:p>
            <a:pPr algn="ctr"/>
            <a:r>
              <a:rPr lang="es-MX" sz="2000" dirty="0" smtClean="0"/>
              <a:t>Feria del numero </a:t>
            </a:r>
            <a:endParaRPr lang="es-MX" sz="2000" dirty="0"/>
          </a:p>
        </p:txBody>
      </p:sp>
    </p:spTree>
    <p:extLst>
      <p:ext uri="{BB962C8B-B14F-4D97-AF65-F5344CB8AC3E}">
        <p14:creationId xmlns:p14="http://schemas.microsoft.com/office/powerpoint/2010/main" val="1414122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noGrp="1"/>
          </p:cNvSpPr>
          <p:nvPr>
            <p:ph type="title"/>
          </p:nvPr>
        </p:nvSpPr>
        <p:spPr>
          <a:xfrm>
            <a:off x="1363549" y="287716"/>
            <a:ext cx="2630514" cy="798356"/>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MX" sz="4400" dirty="0" smtClean="0">
                <a:solidFill>
                  <a:schemeClr val="bg1"/>
                </a:solidFill>
                <a:latin typeface="Times New Roman" panose="02020603050405020304" pitchFamily="18" charset="0"/>
                <a:cs typeface="Times New Roman" panose="02020603050405020304" pitchFamily="18" charset="0"/>
              </a:rPr>
              <a:t>Retos </a:t>
            </a:r>
            <a:endParaRPr lang="es-MX" dirty="0">
              <a:solidFill>
                <a:schemeClr val="bg1"/>
              </a:solidFill>
              <a:latin typeface="Times New Roman" panose="02020603050405020304" pitchFamily="18" charset="0"/>
              <a:cs typeface="Times New Roman" panose="02020603050405020304" pitchFamily="18" charset="0"/>
            </a:endParaRPr>
          </a:p>
        </p:txBody>
      </p:sp>
      <p:cxnSp>
        <p:nvCxnSpPr>
          <p:cNvPr id="6" name="Conector recto 5"/>
          <p:cNvCxnSpPr/>
          <p:nvPr/>
        </p:nvCxnSpPr>
        <p:spPr>
          <a:xfrm>
            <a:off x="6117465" y="218941"/>
            <a:ext cx="0" cy="61432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450761" y="1642375"/>
            <a:ext cx="2356834" cy="400110"/>
          </a:xfrm>
          <a:prstGeom prst="rect">
            <a:avLst/>
          </a:prstGeom>
          <a:noFill/>
          <a:ln w="28575">
            <a:solidFill>
              <a:srgbClr val="FF0000"/>
            </a:solidFill>
          </a:ln>
        </p:spPr>
        <p:txBody>
          <a:bodyPr wrap="square" rtlCol="0">
            <a:spAutoFit/>
          </a:bodyPr>
          <a:lstStyle/>
          <a:p>
            <a:pPr algn="ctr"/>
            <a:r>
              <a:rPr lang="es-MX" sz="2000" dirty="0" smtClean="0"/>
              <a:t>Lento aprendizaje </a:t>
            </a:r>
            <a:endParaRPr lang="es-MX" sz="2000" dirty="0"/>
          </a:p>
        </p:txBody>
      </p:sp>
      <p:sp>
        <p:nvSpPr>
          <p:cNvPr id="8" name="CuadroTexto 7"/>
          <p:cNvSpPr txBox="1"/>
          <p:nvPr/>
        </p:nvSpPr>
        <p:spPr>
          <a:xfrm>
            <a:off x="2073499" y="2439140"/>
            <a:ext cx="3284111" cy="400110"/>
          </a:xfrm>
          <a:prstGeom prst="rect">
            <a:avLst/>
          </a:prstGeom>
          <a:noFill/>
          <a:ln w="28575">
            <a:solidFill>
              <a:srgbClr val="FF0000"/>
            </a:solidFill>
          </a:ln>
        </p:spPr>
        <p:txBody>
          <a:bodyPr wrap="square" rtlCol="0">
            <a:spAutoFit/>
          </a:bodyPr>
          <a:lstStyle/>
          <a:p>
            <a:pPr algn="ctr"/>
            <a:r>
              <a:rPr lang="es-MX" sz="2000" dirty="0" smtClean="0"/>
              <a:t>Conocimiento de los números </a:t>
            </a:r>
            <a:endParaRPr lang="es-MX" sz="2000" dirty="0"/>
          </a:p>
        </p:txBody>
      </p:sp>
      <p:sp>
        <p:nvSpPr>
          <p:cNvPr id="9" name="CuadroTexto 8"/>
          <p:cNvSpPr txBox="1"/>
          <p:nvPr/>
        </p:nvSpPr>
        <p:spPr>
          <a:xfrm>
            <a:off x="927279" y="3403358"/>
            <a:ext cx="2356834" cy="400110"/>
          </a:xfrm>
          <a:prstGeom prst="rect">
            <a:avLst/>
          </a:prstGeom>
          <a:noFill/>
          <a:ln w="28575">
            <a:solidFill>
              <a:srgbClr val="FF0000"/>
            </a:solidFill>
          </a:ln>
        </p:spPr>
        <p:txBody>
          <a:bodyPr wrap="square" rtlCol="0">
            <a:spAutoFit/>
          </a:bodyPr>
          <a:lstStyle/>
          <a:p>
            <a:pPr algn="ctr"/>
            <a:r>
              <a:rPr lang="es-MX" sz="2000" dirty="0" smtClean="0"/>
              <a:t>Falta de practica  </a:t>
            </a:r>
            <a:endParaRPr lang="es-MX" sz="2000" dirty="0"/>
          </a:p>
        </p:txBody>
      </p:sp>
      <p:sp>
        <p:nvSpPr>
          <p:cNvPr id="10" name="CuadroTexto 9"/>
          <p:cNvSpPr txBox="1"/>
          <p:nvPr/>
        </p:nvSpPr>
        <p:spPr>
          <a:xfrm>
            <a:off x="2807595" y="4326947"/>
            <a:ext cx="2356834" cy="400110"/>
          </a:xfrm>
          <a:prstGeom prst="rect">
            <a:avLst/>
          </a:prstGeom>
          <a:noFill/>
          <a:ln w="28575">
            <a:solidFill>
              <a:srgbClr val="FF0000"/>
            </a:solidFill>
          </a:ln>
        </p:spPr>
        <p:txBody>
          <a:bodyPr wrap="square" rtlCol="0">
            <a:spAutoFit/>
          </a:bodyPr>
          <a:lstStyle/>
          <a:p>
            <a:pPr algn="ctr"/>
            <a:r>
              <a:rPr lang="es-MX" sz="2000" dirty="0" smtClean="0"/>
              <a:t>Lento aprendizaje </a:t>
            </a:r>
            <a:endParaRPr lang="es-MX" sz="2000" dirty="0"/>
          </a:p>
        </p:txBody>
      </p:sp>
      <p:sp>
        <p:nvSpPr>
          <p:cNvPr id="11" name="CuadroTexto 10"/>
          <p:cNvSpPr txBox="1"/>
          <p:nvPr/>
        </p:nvSpPr>
        <p:spPr>
          <a:xfrm>
            <a:off x="6688428" y="1457709"/>
            <a:ext cx="2356834" cy="369332"/>
          </a:xfrm>
          <a:prstGeom prst="rect">
            <a:avLst/>
          </a:prstGeom>
          <a:noFill/>
          <a:ln w="28575">
            <a:solidFill>
              <a:srgbClr val="FF0000"/>
            </a:solidFill>
          </a:ln>
        </p:spPr>
        <p:txBody>
          <a:bodyPr wrap="square" rtlCol="0">
            <a:spAutoFit/>
          </a:bodyPr>
          <a:lstStyle/>
          <a:p>
            <a:pPr algn="ctr"/>
            <a:r>
              <a:rPr lang="es-MX" dirty="0" smtClean="0"/>
              <a:t>Conteo hasta el 10</a:t>
            </a:r>
            <a:endParaRPr lang="es-MX" dirty="0"/>
          </a:p>
        </p:txBody>
      </p:sp>
      <p:sp>
        <p:nvSpPr>
          <p:cNvPr id="12" name="Marcador de contenido 2"/>
          <p:cNvSpPr txBox="1">
            <a:spLocks/>
          </p:cNvSpPr>
          <p:nvPr/>
        </p:nvSpPr>
        <p:spPr>
          <a:xfrm>
            <a:off x="6890201" y="242098"/>
            <a:ext cx="3696236" cy="758713"/>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MX" dirty="0" smtClean="0">
                <a:solidFill>
                  <a:schemeClr val="bg1"/>
                </a:solidFill>
                <a:latin typeface="Times New Roman" panose="02020603050405020304" pitchFamily="18" charset="0"/>
                <a:cs typeface="Times New Roman" panose="02020603050405020304" pitchFamily="18" charset="0"/>
              </a:rPr>
              <a:t>Resultados </a:t>
            </a:r>
            <a:endParaRPr lang="es-MX" dirty="0">
              <a:solidFill>
                <a:schemeClr val="bg1"/>
              </a:solidFill>
              <a:latin typeface="Times New Roman" panose="02020603050405020304" pitchFamily="18" charset="0"/>
              <a:cs typeface="Times New Roman" panose="02020603050405020304" pitchFamily="18" charset="0"/>
            </a:endParaRPr>
          </a:p>
        </p:txBody>
      </p:sp>
      <p:sp>
        <p:nvSpPr>
          <p:cNvPr id="14" name="CuadroTexto 13"/>
          <p:cNvSpPr txBox="1"/>
          <p:nvPr/>
        </p:nvSpPr>
        <p:spPr>
          <a:xfrm>
            <a:off x="8738319" y="2291689"/>
            <a:ext cx="2356834" cy="369332"/>
          </a:xfrm>
          <a:prstGeom prst="rect">
            <a:avLst/>
          </a:prstGeom>
          <a:noFill/>
          <a:ln w="28575">
            <a:solidFill>
              <a:srgbClr val="FF0000"/>
            </a:solidFill>
          </a:ln>
        </p:spPr>
        <p:txBody>
          <a:bodyPr wrap="square" rtlCol="0">
            <a:spAutoFit/>
          </a:bodyPr>
          <a:lstStyle/>
          <a:p>
            <a:pPr algn="ctr"/>
            <a:r>
              <a:rPr lang="es-MX" dirty="0" smtClean="0"/>
              <a:t>Confianza en ellos</a:t>
            </a:r>
            <a:endParaRPr lang="es-MX" dirty="0"/>
          </a:p>
        </p:txBody>
      </p:sp>
      <p:sp>
        <p:nvSpPr>
          <p:cNvPr id="15" name="CuadroTexto 14"/>
          <p:cNvSpPr txBox="1"/>
          <p:nvPr/>
        </p:nvSpPr>
        <p:spPr>
          <a:xfrm>
            <a:off x="6688428" y="3034026"/>
            <a:ext cx="2356834" cy="369332"/>
          </a:xfrm>
          <a:prstGeom prst="rect">
            <a:avLst/>
          </a:prstGeom>
          <a:noFill/>
          <a:ln w="28575">
            <a:solidFill>
              <a:srgbClr val="FF0000"/>
            </a:solidFill>
          </a:ln>
        </p:spPr>
        <p:txBody>
          <a:bodyPr wrap="square" rtlCol="0">
            <a:spAutoFit/>
          </a:bodyPr>
          <a:lstStyle/>
          <a:p>
            <a:pPr algn="ctr"/>
            <a:r>
              <a:rPr lang="es-MX" dirty="0" smtClean="0"/>
              <a:t>Manejo de emociones </a:t>
            </a:r>
            <a:endParaRPr lang="es-MX" dirty="0"/>
          </a:p>
        </p:txBody>
      </p:sp>
      <p:sp>
        <p:nvSpPr>
          <p:cNvPr id="16" name="CuadroTexto 15"/>
          <p:cNvSpPr txBox="1"/>
          <p:nvPr/>
        </p:nvSpPr>
        <p:spPr>
          <a:xfrm>
            <a:off x="9045262" y="3868006"/>
            <a:ext cx="2356834" cy="369332"/>
          </a:xfrm>
          <a:prstGeom prst="rect">
            <a:avLst/>
          </a:prstGeom>
          <a:noFill/>
          <a:ln w="28575">
            <a:solidFill>
              <a:srgbClr val="FF0000"/>
            </a:solidFill>
          </a:ln>
        </p:spPr>
        <p:txBody>
          <a:bodyPr wrap="square" rtlCol="0">
            <a:spAutoFit/>
          </a:bodyPr>
          <a:lstStyle/>
          <a:p>
            <a:pPr algn="ctr"/>
            <a:r>
              <a:rPr lang="es-MX" dirty="0" smtClean="0"/>
              <a:t>Trabajo en equipo</a:t>
            </a:r>
            <a:endParaRPr lang="es-MX" dirty="0"/>
          </a:p>
        </p:txBody>
      </p:sp>
    </p:spTree>
    <p:extLst>
      <p:ext uri="{BB962C8B-B14F-4D97-AF65-F5344CB8AC3E}">
        <p14:creationId xmlns:p14="http://schemas.microsoft.com/office/powerpoint/2010/main" val="3373524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6864440" y="318538"/>
            <a:ext cx="2856961" cy="712586"/>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MX" dirty="0" smtClean="0">
                <a:solidFill>
                  <a:schemeClr val="bg1"/>
                </a:solidFill>
                <a:latin typeface="Times New Roman" panose="02020603050405020304" pitchFamily="18" charset="0"/>
                <a:cs typeface="Times New Roman" panose="02020603050405020304" pitchFamily="18" charset="0"/>
              </a:rPr>
              <a:t>Conclusiones </a:t>
            </a:r>
            <a:endParaRPr lang="es-MX" dirty="0">
              <a:solidFill>
                <a:schemeClr val="bg1"/>
              </a:solidFill>
              <a:latin typeface="Times New Roman" panose="02020603050405020304" pitchFamily="18" charset="0"/>
              <a:cs typeface="Times New Roman" panose="02020603050405020304" pitchFamily="18" charset="0"/>
            </a:endParaRPr>
          </a:p>
        </p:txBody>
      </p:sp>
      <p:cxnSp>
        <p:nvCxnSpPr>
          <p:cNvPr id="6" name="Conector recto 5"/>
          <p:cNvCxnSpPr/>
          <p:nvPr/>
        </p:nvCxnSpPr>
        <p:spPr>
          <a:xfrm>
            <a:off x="6117465" y="218941"/>
            <a:ext cx="0" cy="61432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Marcador de contenido 2"/>
          <p:cNvSpPr txBox="1">
            <a:spLocks/>
          </p:cNvSpPr>
          <p:nvPr/>
        </p:nvSpPr>
        <p:spPr>
          <a:xfrm>
            <a:off x="631065" y="318538"/>
            <a:ext cx="3835755" cy="712586"/>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MX" sz="2000" dirty="0" smtClean="0">
                <a:solidFill>
                  <a:schemeClr val="bg1"/>
                </a:solidFill>
              </a:rPr>
              <a:t>Logros </a:t>
            </a:r>
            <a:r>
              <a:rPr lang="es-MX" sz="2000" dirty="0" smtClean="0">
                <a:solidFill>
                  <a:schemeClr val="bg1"/>
                </a:solidFill>
              </a:rPr>
              <a:t>de </a:t>
            </a:r>
            <a:r>
              <a:rPr lang="es-MX" sz="2000" dirty="0">
                <a:solidFill>
                  <a:schemeClr val="bg1"/>
                </a:solidFill>
              </a:rPr>
              <a:t>desempeño de la competencia </a:t>
            </a:r>
            <a:endParaRPr lang="es-MX" sz="2000" dirty="0">
              <a:solidFill>
                <a:schemeClr val="bg1"/>
              </a:solidFill>
            </a:endParaRPr>
          </a:p>
        </p:txBody>
      </p:sp>
      <p:sp>
        <p:nvSpPr>
          <p:cNvPr id="8" name="CuadroTexto 7"/>
          <p:cNvSpPr txBox="1"/>
          <p:nvPr/>
        </p:nvSpPr>
        <p:spPr>
          <a:xfrm>
            <a:off x="3548130" y="2401993"/>
            <a:ext cx="2356834" cy="400110"/>
          </a:xfrm>
          <a:prstGeom prst="rect">
            <a:avLst/>
          </a:prstGeom>
          <a:noFill/>
          <a:ln w="28575">
            <a:solidFill>
              <a:srgbClr val="FF0000"/>
            </a:solidFill>
          </a:ln>
        </p:spPr>
        <p:txBody>
          <a:bodyPr wrap="square" rtlCol="0">
            <a:spAutoFit/>
          </a:bodyPr>
          <a:lstStyle/>
          <a:p>
            <a:pPr algn="ctr"/>
            <a:r>
              <a:rPr lang="es-MX" sz="2000" dirty="0" smtClean="0"/>
              <a:t>Actividades icónicas  </a:t>
            </a:r>
            <a:endParaRPr lang="es-MX" sz="2000" dirty="0"/>
          </a:p>
        </p:txBody>
      </p:sp>
      <p:sp>
        <p:nvSpPr>
          <p:cNvPr id="9" name="CuadroTexto 8"/>
          <p:cNvSpPr txBox="1"/>
          <p:nvPr/>
        </p:nvSpPr>
        <p:spPr>
          <a:xfrm>
            <a:off x="631065" y="1504443"/>
            <a:ext cx="2356834" cy="707886"/>
          </a:xfrm>
          <a:prstGeom prst="rect">
            <a:avLst/>
          </a:prstGeom>
          <a:noFill/>
          <a:ln w="28575">
            <a:solidFill>
              <a:srgbClr val="FF0000"/>
            </a:solidFill>
          </a:ln>
        </p:spPr>
        <p:txBody>
          <a:bodyPr wrap="square" rtlCol="0">
            <a:spAutoFit/>
          </a:bodyPr>
          <a:lstStyle/>
          <a:p>
            <a:pPr algn="ctr"/>
            <a:r>
              <a:rPr lang="es-MX" sz="2000" dirty="0" smtClean="0"/>
              <a:t>Actividades acorde a las necesidades </a:t>
            </a:r>
            <a:endParaRPr lang="es-MX" sz="2000" dirty="0"/>
          </a:p>
        </p:txBody>
      </p:sp>
      <p:sp>
        <p:nvSpPr>
          <p:cNvPr id="10" name="CuadroTexto 9"/>
          <p:cNvSpPr txBox="1"/>
          <p:nvPr/>
        </p:nvSpPr>
        <p:spPr>
          <a:xfrm>
            <a:off x="847856" y="3270425"/>
            <a:ext cx="2356834" cy="400110"/>
          </a:xfrm>
          <a:prstGeom prst="rect">
            <a:avLst/>
          </a:prstGeom>
          <a:noFill/>
          <a:ln w="28575">
            <a:solidFill>
              <a:srgbClr val="FF0000"/>
            </a:solidFill>
          </a:ln>
        </p:spPr>
        <p:txBody>
          <a:bodyPr wrap="square" rtlCol="0">
            <a:spAutoFit/>
          </a:bodyPr>
          <a:lstStyle/>
          <a:p>
            <a:pPr algn="ctr"/>
            <a:r>
              <a:rPr lang="es-MX" dirty="0" smtClean="0"/>
              <a:t>  </a:t>
            </a:r>
            <a:r>
              <a:rPr lang="es-MX" sz="2000" dirty="0" smtClean="0"/>
              <a:t>Evaluaciones</a:t>
            </a:r>
            <a:endParaRPr lang="es-MX" dirty="0"/>
          </a:p>
        </p:txBody>
      </p:sp>
      <p:sp>
        <p:nvSpPr>
          <p:cNvPr id="11" name="CuadroTexto 10"/>
          <p:cNvSpPr txBox="1"/>
          <p:nvPr/>
        </p:nvSpPr>
        <p:spPr>
          <a:xfrm>
            <a:off x="1464972" y="5113914"/>
            <a:ext cx="2356834" cy="707886"/>
          </a:xfrm>
          <a:prstGeom prst="rect">
            <a:avLst/>
          </a:prstGeom>
          <a:noFill/>
          <a:ln w="28575">
            <a:solidFill>
              <a:srgbClr val="FF0000"/>
            </a:solidFill>
          </a:ln>
        </p:spPr>
        <p:txBody>
          <a:bodyPr wrap="square" rtlCol="0">
            <a:spAutoFit/>
          </a:bodyPr>
          <a:lstStyle/>
          <a:p>
            <a:pPr algn="ctr"/>
            <a:r>
              <a:rPr lang="es-MX" sz="2000" dirty="0" smtClean="0"/>
              <a:t>Recursos metodológicos </a:t>
            </a:r>
            <a:endParaRPr lang="es-MX" sz="2000" dirty="0"/>
          </a:p>
        </p:txBody>
      </p:sp>
      <p:sp>
        <p:nvSpPr>
          <p:cNvPr id="12" name="CuadroTexto 11"/>
          <p:cNvSpPr txBox="1"/>
          <p:nvPr/>
        </p:nvSpPr>
        <p:spPr>
          <a:xfrm>
            <a:off x="3204690" y="4172972"/>
            <a:ext cx="2356834" cy="400110"/>
          </a:xfrm>
          <a:prstGeom prst="rect">
            <a:avLst/>
          </a:prstGeom>
          <a:noFill/>
          <a:ln w="28575">
            <a:solidFill>
              <a:srgbClr val="FF0000"/>
            </a:solidFill>
          </a:ln>
        </p:spPr>
        <p:txBody>
          <a:bodyPr wrap="square" rtlCol="0">
            <a:spAutoFit/>
          </a:bodyPr>
          <a:lstStyle/>
          <a:p>
            <a:pPr algn="ctr"/>
            <a:r>
              <a:rPr lang="es-MX" sz="2000" dirty="0" smtClean="0"/>
              <a:t>Estrategias </a:t>
            </a:r>
            <a:endParaRPr lang="es-MX" dirty="0"/>
          </a:p>
        </p:txBody>
      </p:sp>
      <p:sp>
        <p:nvSpPr>
          <p:cNvPr id="13" name="CuadroTexto 12"/>
          <p:cNvSpPr txBox="1"/>
          <p:nvPr/>
        </p:nvSpPr>
        <p:spPr>
          <a:xfrm>
            <a:off x="7114503" y="1842997"/>
            <a:ext cx="2356834" cy="369332"/>
          </a:xfrm>
          <a:prstGeom prst="rect">
            <a:avLst/>
          </a:prstGeom>
          <a:noFill/>
          <a:ln w="28575">
            <a:solidFill>
              <a:srgbClr val="FF0000"/>
            </a:solidFill>
          </a:ln>
        </p:spPr>
        <p:txBody>
          <a:bodyPr wrap="square" rtlCol="0">
            <a:spAutoFit/>
          </a:bodyPr>
          <a:lstStyle/>
          <a:p>
            <a:pPr algn="ctr"/>
            <a:r>
              <a:rPr lang="es-MX" dirty="0" smtClean="0"/>
              <a:t>Diseño de actividades</a:t>
            </a:r>
            <a:endParaRPr lang="es-MX" dirty="0"/>
          </a:p>
        </p:txBody>
      </p:sp>
      <p:sp>
        <p:nvSpPr>
          <p:cNvPr id="14" name="CuadroTexto 13"/>
          <p:cNvSpPr txBox="1"/>
          <p:nvPr/>
        </p:nvSpPr>
        <p:spPr>
          <a:xfrm>
            <a:off x="9120393" y="2654870"/>
            <a:ext cx="2356834" cy="369332"/>
          </a:xfrm>
          <a:prstGeom prst="rect">
            <a:avLst/>
          </a:prstGeom>
          <a:noFill/>
          <a:ln w="28575">
            <a:solidFill>
              <a:srgbClr val="FF0000"/>
            </a:solidFill>
          </a:ln>
        </p:spPr>
        <p:txBody>
          <a:bodyPr wrap="square" rtlCol="0">
            <a:spAutoFit/>
          </a:bodyPr>
          <a:lstStyle/>
          <a:p>
            <a:pPr algn="ctr"/>
            <a:r>
              <a:rPr lang="es-MX" dirty="0" smtClean="0"/>
              <a:t>Practica </a:t>
            </a:r>
            <a:endParaRPr lang="es-MX" dirty="0"/>
          </a:p>
        </p:txBody>
      </p:sp>
      <p:sp>
        <p:nvSpPr>
          <p:cNvPr id="15" name="CuadroTexto 14"/>
          <p:cNvSpPr txBox="1"/>
          <p:nvPr/>
        </p:nvSpPr>
        <p:spPr>
          <a:xfrm>
            <a:off x="9418756" y="5098525"/>
            <a:ext cx="2356834" cy="369332"/>
          </a:xfrm>
          <a:prstGeom prst="rect">
            <a:avLst/>
          </a:prstGeom>
          <a:noFill/>
          <a:ln w="28575">
            <a:solidFill>
              <a:srgbClr val="FF0000"/>
            </a:solidFill>
          </a:ln>
        </p:spPr>
        <p:txBody>
          <a:bodyPr wrap="square" rtlCol="0">
            <a:spAutoFit/>
          </a:bodyPr>
          <a:lstStyle/>
          <a:p>
            <a:pPr algn="ctr"/>
            <a:r>
              <a:rPr lang="es-MX" dirty="0" smtClean="0"/>
              <a:t>Investigación </a:t>
            </a:r>
            <a:endParaRPr lang="es-MX" dirty="0"/>
          </a:p>
        </p:txBody>
      </p:sp>
      <p:sp>
        <p:nvSpPr>
          <p:cNvPr id="16" name="CuadroTexto 15"/>
          <p:cNvSpPr txBox="1"/>
          <p:nvPr/>
        </p:nvSpPr>
        <p:spPr>
          <a:xfrm>
            <a:off x="6589694" y="5098525"/>
            <a:ext cx="2356834" cy="369332"/>
          </a:xfrm>
          <a:prstGeom prst="rect">
            <a:avLst/>
          </a:prstGeom>
          <a:noFill/>
          <a:ln w="28575">
            <a:solidFill>
              <a:srgbClr val="FF0000"/>
            </a:solidFill>
          </a:ln>
        </p:spPr>
        <p:txBody>
          <a:bodyPr wrap="square" rtlCol="0">
            <a:spAutoFit/>
          </a:bodyPr>
          <a:lstStyle/>
          <a:p>
            <a:pPr algn="ctr"/>
            <a:r>
              <a:rPr lang="es-MX" dirty="0" smtClean="0"/>
              <a:t>Empatía </a:t>
            </a:r>
            <a:endParaRPr lang="es-MX" dirty="0"/>
          </a:p>
        </p:txBody>
      </p:sp>
      <p:sp>
        <p:nvSpPr>
          <p:cNvPr id="17" name="CuadroTexto 16"/>
          <p:cNvSpPr txBox="1"/>
          <p:nvPr/>
        </p:nvSpPr>
        <p:spPr>
          <a:xfrm>
            <a:off x="6673407" y="3024202"/>
            <a:ext cx="2356834" cy="369332"/>
          </a:xfrm>
          <a:prstGeom prst="rect">
            <a:avLst/>
          </a:prstGeom>
          <a:noFill/>
          <a:ln w="28575">
            <a:solidFill>
              <a:srgbClr val="FF0000"/>
            </a:solidFill>
          </a:ln>
        </p:spPr>
        <p:txBody>
          <a:bodyPr wrap="square" rtlCol="0">
            <a:spAutoFit/>
          </a:bodyPr>
          <a:lstStyle/>
          <a:p>
            <a:pPr algn="ctr"/>
            <a:r>
              <a:rPr lang="es-MX" dirty="0" smtClean="0"/>
              <a:t>Avance </a:t>
            </a:r>
            <a:endParaRPr lang="es-MX" dirty="0"/>
          </a:p>
        </p:txBody>
      </p:sp>
      <p:sp>
        <p:nvSpPr>
          <p:cNvPr id="18" name="Marcador de contenido 2"/>
          <p:cNvSpPr txBox="1">
            <a:spLocks/>
          </p:cNvSpPr>
          <p:nvPr/>
        </p:nvSpPr>
        <p:spPr>
          <a:xfrm>
            <a:off x="7691912" y="3889736"/>
            <a:ext cx="2856961" cy="712586"/>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MX" dirty="0" smtClean="0">
                <a:solidFill>
                  <a:schemeClr val="bg1"/>
                </a:solidFill>
                <a:latin typeface="Times New Roman" panose="02020603050405020304" pitchFamily="18" charset="0"/>
                <a:cs typeface="Times New Roman" panose="02020603050405020304" pitchFamily="18" charset="0"/>
              </a:rPr>
              <a:t>Recomendaciones </a:t>
            </a:r>
            <a:endParaRPr lang="es-MX" dirty="0">
              <a:solidFill>
                <a:schemeClr val="bg1"/>
              </a:solidFill>
              <a:latin typeface="Times New Roman" panose="02020603050405020304" pitchFamily="18" charset="0"/>
              <a:cs typeface="Times New Roman" panose="02020603050405020304" pitchFamily="18" charset="0"/>
            </a:endParaRPr>
          </a:p>
        </p:txBody>
      </p:sp>
      <p:sp>
        <p:nvSpPr>
          <p:cNvPr id="19" name="CuadroTexto 18"/>
          <p:cNvSpPr txBox="1"/>
          <p:nvPr/>
        </p:nvSpPr>
        <p:spPr>
          <a:xfrm>
            <a:off x="7941976" y="5779394"/>
            <a:ext cx="2356834" cy="369332"/>
          </a:xfrm>
          <a:prstGeom prst="rect">
            <a:avLst/>
          </a:prstGeom>
          <a:noFill/>
          <a:ln w="28575">
            <a:solidFill>
              <a:srgbClr val="FF0000"/>
            </a:solidFill>
          </a:ln>
        </p:spPr>
        <p:txBody>
          <a:bodyPr wrap="square" rtlCol="0">
            <a:spAutoFit/>
          </a:bodyPr>
          <a:lstStyle/>
          <a:p>
            <a:pPr algn="ctr"/>
            <a:r>
              <a:rPr lang="es-MX" dirty="0" smtClean="0"/>
              <a:t>Juegos</a:t>
            </a:r>
            <a:endParaRPr lang="es-MX" dirty="0"/>
          </a:p>
        </p:txBody>
      </p:sp>
    </p:spTree>
    <p:extLst>
      <p:ext uri="{BB962C8B-B14F-4D97-AF65-F5344CB8AC3E}">
        <p14:creationId xmlns:p14="http://schemas.microsoft.com/office/powerpoint/2010/main" val="3273046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067577" y="355354"/>
            <a:ext cx="2856961" cy="712586"/>
          </a:xfrm>
          <a:prstGeom prst="rect">
            <a:avLst/>
          </a:prstGeom>
          <a:solidFill>
            <a:srgbClr val="FF0000"/>
          </a:solidFill>
          <a:ln>
            <a:solidFill>
              <a:srgbClr val="C00000"/>
            </a:solidFill>
          </a:ln>
          <a:scene3d>
            <a:camera prst="orthographicFront"/>
            <a:lightRig rig="threePt" dir="t"/>
          </a:scene3d>
          <a:sp3d>
            <a:bevelT w="152400" h="50800" prst="softRound"/>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MX" dirty="0" smtClean="0">
                <a:solidFill>
                  <a:schemeClr val="bg1"/>
                </a:solidFill>
                <a:latin typeface="Times New Roman" panose="02020603050405020304" pitchFamily="18" charset="0"/>
                <a:cs typeface="Times New Roman" panose="02020603050405020304" pitchFamily="18" charset="0"/>
              </a:rPr>
              <a:t>Evidencias</a:t>
            </a:r>
            <a:endParaRPr lang="es-MX" dirty="0">
              <a:solidFill>
                <a:schemeClr val="bg1"/>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28" y="231819"/>
            <a:ext cx="3749700" cy="2814034"/>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827" y="2853855"/>
            <a:ext cx="2632120" cy="3509493"/>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0267" y="2356833"/>
            <a:ext cx="2743468" cy="3657957"/>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771" y="3219896"/>
            <a:ext cx="2962618" cy="3383236"/>
          </a:xfrm>
          <a:prstGeom prst="rect">
            <a:avLst/>
          </a:prstGeom>
        </p:spPr>
      </p:pic>
    </p:spTree>
    <p:extLst>
      <p:ext uri="{BB962C8B-B14F-4D97-AF65-F5344CB8AC3E}">
        <p14:creationId xmlns:p14="http://schemas.microsoft.com/office/powerpoint/2010/main" val="2869478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ENEP Panoramic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ENEP Panoramico" id="{BEAFB54B-B9B7-4551-99EF-4D9B2DC61216}" vid="{4BEDB097-1FB1-4C69-9ED8-B82F3B008DAD}"/>
    </a:ext>
  </a:extLst>
</a:theme>
</file>

<file path=docProps/app.xml><?xml version="1.0" encoding="utf-8"?>
<Properties xmlns="http://schemas.openxmlformats.org/officeDocument/2006/extended-properties" xmlns:vt="http://schemas.openxmlformats.org/officeDocument/2006/docPropsVTypes">
  <Template/>
  <TotalTime>3400</TotalTime>
  <Words>441</Words>
  <Application>Microsoft Office PowerPoint</Application>
  <PresentationFormat>Panorámica</PresentationFormat>
  <Paragraphs>66</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Calibri</vt:lpstr>
      <vt:lpstr>Arial</vt:lpstr>
      <vt:lpstr>Century Gothic</vt:lpstr>
      <vt:lpstr>Times New Roman</vt:lpstr>
      <vt:lpstr>Calibri Light</vt:lpstr>
      <vt:lpstr>Tema ENEP Panoramico</vt:lpstr>
      <vt:lpstr>Informe de practica</vt:lpstr>
      <vt:lpstr>Razón por las que escogí el informe de practicas </vt:lpstr>
      <vt:lpstr>Competencia y sus unidades </vt:lpstr>
      <vt:lpstr>Presentación de PowerPoint</vt:lpstr>
      <vt:lpstr>Presentación de PowerPoint</vt:lpstr>
      <vt:lpstr>Presentación de PowerPoint</vt:lpstr>
      <vt:lpstr>Retos </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PROTECCIÒN CIVIL</dc:title>
  <dc:creator>Diseño</dc:creator>
  <cp:lastModifiedBy>Samsung</cp:lastModifiedBy>
  <cp:revision>48</cp:revision>
  <dcterms:created xsi:type="dcterms:W3CDTF">2020-03-03T14:56:35Z</dcterms:created>
  <dcterms:modified xsi:type="dcterms:W3CDTF">2022-06-28T05:05:02Z</dcterms:modified>
</cp:coreProperties>
</file>