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58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D2F95-2BD3-4CB0-B53E-892A87124375}" type="datetimeFigureOut">
              <a:rPr lang="es-ES" smtClean="0"/>
              <a:pPr/>
              <a:t>17/02/2016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F344F-4B81-4970-83F9-24C12F0BB81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789102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D2F95-2BD3-4CB0-B53E-892A87124375}" type="datetimeFigureOut">
              <a:rPr lang="es-ES" smtClean="0"/>
              <a:pPr/>
              <a:t>17/02/2016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F344F-4B81-4970-83F9-24C12F0BB81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421290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D2F95-2BD3-4CB0-B53E-892A87124375}" type="datetimeFigureOut">
              <a:rPr lang="es-ES" smtClean="0"/>
              <a:pPr/>
              <a:t>17/02/2016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F344F-4B81-4970-83F9-24C12F0BB81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325591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D2F95-2BD3-4CB0-B53E-892A87124375}" type="datetimeFigureOut">
              <a:rPr lang="es-ES" smtClean="0"/>
              <a:pPr/>
              <a:t>17/02/2016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F344F-4B81-4970-83F9-24C12F0BB81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363589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D2F95-2BD3-4CB0-B53E-892A87124375}" type="datetimeFigureOut">
              <a:rPr lang="es-ES" smtClean="0"/>
              <a:pPr/>
              <a:t>17/02/2016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F344F-4B81-4970-83F9-24C12F0BB81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244907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D2F95-2BD3-4CB0-B53E-892A87124375}" type="datetimeFigureOut">
              <a:rPr lang="es-ES" smtClean="0"/>
              <a:pPr/>
              <a:t>17/02/2016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F344F-4B81-4970-83F9-24C12F0BB81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666279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D2F95-2BD3-4CB0-B53E-892A87124375}" type="datetimeFigureOut">
              <a:rPr lang="es-ES" smtClean="0"/>
              <a:pPr/>
              <a:t>17/02/2016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F344F-4B81-4970-83F9-24C12F0BB81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58047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D2F95-2BD3-4CB0-B53E-892A87124375}" type="datetimeFigureOut">
              <a:rPr lang="es-ES" smtClean="0"/>
              <a:pPr/>
              <a:t>17/02/2016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F344F-4B81-4970-83F9-24C12F0BB81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593433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D2F95-2BD3-4CB0-B53E-892A87124375}" type="datetimeFigureOut">
              <a:rPr lang="es-ES" smtClean="0"/>
              <a:pPr/>
              <a:t>17/02/2016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F344F-4B81-4970-83F9-24C12F0BB81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211590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D2F95-2BD3-4CB0-B53E-892A87124375}" type="datetimeFigureOut">
              <a:rPr lang="es-ES" smtClean="0"/>
              <a:pPr/>
              <a:t>17/02/2016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F344F-4B81-4970-83F9-24C12F0BB81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848638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D2F95-2BD3-4CB0-B53E-892A87124375}" type="datetimeFigureOut">
              <a:rPr lang="es-ES" smtClean="0"/>
              <a:pPr/>
              <a:t>17/02/2016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F344F-4B81-4970-83F9-24C12F0BB81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393796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D2F95-2BD3-4CB0-B53E-892A87124375}" type="datetimeFigureOut">
              <a:rPr lang="es-ES" smtClean="0"/>
              <a:pPr/>
              <a:t>17/02/2016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F344F-4B81-4970-83F9-24C12F0BB81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37723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2.bp.blogspot.com/-FxP40WHBggU/Ux0Q0dcPsTI/AAAAAAAAAD0/0zjgjrk-4Ok/s1600/hemisferios+cerebral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7527" t="5260" r="28999" b="88231"/>
          <a:stretch>
            <a:fillRect/>
          </a:stretch>
        </p:blipFill>
        <p:spPr bwMode="auto">
          <a:xfrm>
            <a:off x="714348" y="1500174"/>
            <a:ext cx="7691523" cy="863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42" name="Picture 2" descr="http://www.clikisalud.net/adicciones/images/cerebro0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2714620"/>
            <a:ext cx="4152900" cy="33909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25068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 descr="http://2.bp.blogspot.com/-FxP40WHBggU/Ux0Q0dcPsTI/AAAAAAAAAD0/0zjgjrk-4Ok/s1600/hemisferios+cerebral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758" y="286318"/>
            <a:ext cx="8380484" cy="6285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www.clikisalud.net/adicciones/images/cerebro0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30" y="5286388"/>
            <a:ext cx="1857388" cy="15165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49208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57242" y="1617681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s-ES" dirty="0" smtClean="0"/>
              <a:t>El cerebro </a:t>
            </a:r>
            <a:r>
              <a:rPr lang="es-ES" dirty="0" smtClean="0"/>
              <a:t>está </a:t>
            </a:r>
            <a:r>
              <a:rPr lang="es-ES" dirty="0" smtClean="0"/>
              <a:t>constituido por dos mitades, la mitad derecha llamada </a:t>
            </a:r>
            <a:r>
              <a:rPr lang="es-ES" b="1" dirty="0" smtClean="0"/>
              <a:t>hemisferio derecho</a:t>
            </a:r>
            <a:r>
              <a:rPr lang="es-ES" dirty="0" smtClean="0"/>
              <a:t> y la mitad izquierda </a:t>
            </a:r>
            <a:r>
              <a:rPr lang="es-ES" dirty="0" smtClean="0"/>
              <a:t>llamada </a:t>
            </a:r>
            <a:r>
              <a:rPr lang="es-ES" b="1" dirty="0" smtClean="0"/>
              <a:t>hemisferio </a:t>
            </a:r>
            <a:r>
              <a:rPr lang="es-ES" b="1" dirty="0" smtClean="0"/>
              <a:t>izquierdo</a:t>
            </a:r>
            <a:r>
              <a:rPr lang="es-ES" dirty="0" smtClean="0"/>
              <a:t>. Ambos </a:t>
            </a:r>
            <a:r>
              <a:rPr lang="es-ES" dirty="0" smtClean="0"/>
              <a:t>hemisferios </a:t>
            </a:r>
            <a:r>
              <a:rPr lang="es-ES" dirty="0" smtClean="0"/>
              <a:t>están </a:t>
            </a:r>
            <a:r>
              <a:rPr lang="es-ES" dirty="0" smtClean="0"/>
              <a:t>conectados entre </a:t>
            </a:r>
            <a:r>
              <a:rPr lang="es-ES" dirty="0" smtClean="0"/>
              <a:t>sí </a:t>
            </a:r>
            <a:r>
              <a:rPr lang="es-ES" dirty="0" smtClean="0"/>
              <a:t>por una estructura denominada </a:t>
            </a:r>
            <a:r>
              <a:rPr lang="es-ES" b="1" dirty="0" smtClean="0"/>
              <a:t>Cuerpo Calloso</a:t>
            </a:r>
            <a:r>
              <a:rPr lang="es-ES" dirty="0" smtClean="0"/>
              <a:t>, formado por millones de fibras nerviosas que recorren todo el cerebro.</a:t>
            </a:r>
          </a:p>
          <a:p>
            <a:r>
              <a:rPr lang="es-ES" dirty="0" smtClean="0"/>
              <a:t>Gracias a estas fibras, los dos hemisferios </a:t>
            </a:r>
            <a:r>
              <a:rPr lang="es-ES" dirty="0" smtClean="0"/>
              <a:t>están </a:t>
            </a:r>
            <a:r>
              <a:rPr lang="es-ES" dirty="0" smtClean="0"/>
              <a:t>continuamente conectados.</a:t>
            </a:r>
          </a:p>
          <a:p>
            <a:endParaRPr lang="es-ES" dirty="0"/>
          </a:p>
        </p:txBody>
      </p:sp>
      <p:sp>
        <p:nvSpPr>
          <p:cNvPr id="5" name="4 Rectángulo redondeado"/>
          <p:cNvSpPr/>
          <p:nvPr/>
        </p:nvSpPr>
        <p:spPr>
          <a:xfrm>
            <a:off x="785786" y="1428736"/>
            <a:ext cx="7929618" cy="4572032"/>
          </a:xfrm>
          <a:prstGeom prst="round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" name="Picture 2" descr="http://www.clikisalud.net/adicciones/images/cerebro0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5572140"/>
            <a:ext cx="1137389" cy="928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Cada hemisferio </a:t>
            </a:r>
            <a:r>
              <a:rPr lang="es-ES" dirty="0" smtClean="0"/>
              <a:t>está </a:t>
            </a:r>
            <a:r>
              <a:rPr lang="es-ES" dirty="0" smtClean="0"/>
              <a:t>especializado en funciones diferentes, de </a:t>
            </a:r>
            <a:r>
              <a:rPr lang="es-ES" dirty="0" smtClean="0"/>
              <a:t>ahí </a:t>
            </a:r>
            <a:r>
              <a:rPr lang="es-ES" dirty="0" smtClean="0"/>
              <a:t>que uno de los aspectos fundamentales en la </a:t>
            </a:r>
            <a:r>
              <a:rPr lang="es-ES" dirty="0" smtClean="0"/>
              <a:t>organización </a:t>
            </a:r>
            <a:r>
              <a:rPr lang="es-ES" dirty="0" smtClean="0"/>
              <a:t>del cerebro lo constituyan las diferencias funcionales que existen entre los dos hemisferios, ya que se ha descubierto que cada uno de ellos </a:t>
            </a:r>
            <a:r>
              <a:rPr lang="es-ES" dirty="0" smtClean="0"/>
              <a:t>está </a:t>
            </a:r>
            <a:r>
              <a:rPr lang="es-ES" dirty="0" smtClean="0"/>
              <a:t>especializado en conductas distintas.</a:t>
            </a:r>
            <a:endParaRPr lang="es-ES" dirty="0"/>
          </a:p>
        </p:txBody>
      </p:sp>
      <p:sp>
        <p:nvSpPr>
          <p:cNvPr id="5" name="4 Rectángulo redondeado"/>
          <p:cNvSpPr/>
          <p:nvPr/>
        </p:nvSpPr>
        <p:spPr>
          <a:xfrm>
            <a:off x="714348" y="1428736"/>
            <a:ext cx="7929618" cy="4572032"/>
          </a:xfrm>
          <a:prstGeom prst="round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" name="Picture 2" descr="http://www.clikisalud.net/adicciones/images/cerebro0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5572140"/>
            <a:ext cx="1137389" cy="928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Conviene saber </a:t>
            </a:r>
            <a:r>
              <a:rPr lang="es-ES" dirty="0" smtClean="0"/>
              <a:t>también</a:t>
            </a:r>
            <a:r>
              <a:rPr lang="es-ES" dirty="0" smtClean="0"/>
              <a:t>, que existe una </a:t>
            </a:r>
            <a:r>
              <a:rPr lang="es-ES" dirty="0" smtClean="0"/>
              <a:t>relación </a:t>
            </a:r>
            <a:r>
              <a:rPr lang="es-ES" dirty="0" smtClean="0"/>
              <a:t>invertida entre los dos hemisferios y nuestro cuerpo. Por consiguiente, el hemisferio derecho se encarga de coordinar el movimiento de la parte izquierda de nuestro cuerpo, y el hemisferio izquierdo coordina la parte derecha.</a:t>
            </a:r>
            <a:endParaRPr lang="es-ES" dirty="0"/>
          </a:p>
        </p:txBody>
      </p:sp>
      <p:sp>
        <p:nvSpPr>
          <p:cNvPr id="5" name="4 Rectángulo redondeado"/>
          <p:cNvSpPr/>
          <p:nvPr/>
        </p:nvSpPr>
        <p:spPr>
          <a:xfrm>
            <a:off x="714348" y="1428736"/>
            <a:ext cx="7929618" cy="4572032"/>
          </a:xfrm>
          <a:prstGeom prst="round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" name="Picture 2" descr="http://www.clikisalud.net/adicciones/images/cerebro0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5572140"/>
            <a:ext cx="1137389" cy="928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Hemisferio Derecho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La parte derecha </a:t>
            </a:r>
            <a:r>
              <a:rPr lang="es-ES" dirty="0" smtClean="0"/>
              <a:t>está </a:t>
            </a:r>
            <a:r>
              <a:rPr lang="es-ES" dirty="0" smtClean="0"/>
              <a:t>relacionada con la </a:t>
            </a:r>
            <a:r>
              <a:rPr lang="es-ES" b="1" dirty="0" smtClean="0"/>
              <a:t>expresión </a:t>
            </a:r>
            <a:r>
              <a:rPr lang="es-ES" b="1" dirty="0" smtClean="0"/>
              <a:t>no verbal</a:t>
            </a:r>
            <a:r>
              <a:rPr lang="es-ES" dirty="0" smtClean="0"/>
              <a:t>. Está </a:t>
            </a:r>
            <a:r>
              <a:rPr lang="es-ES" dirty="0" smtClean="0"/>
              <a:t>demostrado que en </a:t>
            </a:r>
            <a:r>
              <a:rPr lang="es-ES" dirty="0" smtClean="0"/>
              <a:t>él </a:t>
            </a:r>
            <a:r>
              <a:rPr lang="es-ES" dirty="0" smtClean="0"/>
              <a:t>se ubican la </a:t>
            </a:r>
            <a:r>
              <a:rPr lang="es-ES" dirty="0" smtClean="0"/>
              <a:t>percepción </a:t>
            </a:r>
            <a:r>
              <a:rPr lang="es-ES" dirty="0" smtClean="0"/>
              <a:t>u </a:t>
            </a:r>
            <a:r>
              <a:rPr lang="es-ES" dirty="0" smtClean="0"/>
              <a:t>orientación </a:t>
            </a:r>
            <a:r>
              <a:rPr lang="es-ES" dirty="0" smtClean="0"/>
              <a:t>espacial, la conducta emocional (facultad para expresar y captar emociones), facultad para controlar los aspectos no verbales de la </a:t>
            </a:r>
            <a:r>
              <a:rPr lang="es-ES" dirty="0" smtClean="0"/>
              <a:t>comunicación</a:t>
            </a:r>
            <a:r>
              <a:rPr lang="es-ES" dirty="0" smtClean="0"/>
              <a:t>, </a:t>
            </a:r>
            <a:r>
              <a:rPr lang="es-ES" dirty="0" smtClean="0"/>
              <a:t>intuición</a:t>
            </a:r>
            <a:r>
              <a:rPr lang="es-ES" dirty="0" smtClean="0"/>
              <a:t>, reconocimiento y recuerdo de caras, voces y </a:t>
            </a:r>
            <a:r>
              <a:rPr lang="es-ES" dirty="0" smtClean="0"/>
              <a:t>melodías</a:t>
            </a:r>
            <a:r>
              <a:rPr lang="es-ES" dirty="0" smtClean="0"/>
              <a:t>. El cerebro derecho piensa y recuerda en </a:t>
            </a:r>
            <a:r>
              <a:rPr lang="es-ES" dirty="0" smtClean="0"/>
              <a:t>imágenes</a:t>
            </a:r>
            <a:r>
              <a:rPr lang="es-ES" dirty="0" smtClean="0"/>
              <a:t>.</a:t>
            </a:r>
          </a:p>
          <a:p>
            <a:endParaRPr lang="es-ES" dirty="0"/>
          </a:p>
        </p:txBody>
      </p:sp>
      <p:sp>
        <p:nvSpPr>
          <p:cNvPr id="5" name="4 Rectángulo redondeado"/>
          <p:cNvSpPr/>
          <p:nvPr/>
        </p:nvSpPr>
        <p:spPr>
          <a:xfrm>
            <a:off x="642910" y="1357298"/>
            <a:ext cx="8001056" cy="4857784"/>
          </a:xfrm>
          <a:prstGeom prst="roundRect">
            <a:avLst/>
          </a:prstGeom>
          <a:noFill/>
          <a:ln w="762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" name="Picture 2" descr="http://www.clikisalud.net/adicciones/images/cerebro0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5572140"/>
            <a:ext cx="1137389" cy="928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Diversos estudios han demostrado que las personas en las que su hemisferio dominante es el derecho estudian, piensan, recuerdan y aprenden en </a:t>
            </a:r>
            <a:r>
              <a:rPr lang="es-ES" dirty="0" smtClean="0"/>
              <a:t>imágenes</a:t>
            </a:r>
            <a:r>
              <a:rPr lang="es-ES" dirty="0" smtClean="0"/>
              <a:t>, como si se tratara de una </a:t>
            </a:r>
            <a:r>
              <a:rPr lang="es-ES" dirty="0" smtClean="0"/>
              <a:t>película </a:t>
            </a:r>
            <a:r>
              <a:rPr lang="es-ES" dirty="0" smtClean="0"/>
              <a:t>sin sonido. Estas personas son muy creativas y tienen muy desarrollada la </a:t>
            </a:r>
            <a:r>
              <a:rPr lang="es-ES" dirty="0" smtClean="0"/>
              <a:t>imaginación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5" name="4 Rectángulo redondeado"/>
          <p:cNvSpPr/>
          <p:nvPr/>
        </p:nvSpPr>
        <p:spPr>
          <a:xfrm>
            <a:off x="714348" y="1428736"/>
            <a:ext cx="7929618" cy="4572032"/>
          </a:xfrm>
          <a:prstGeom prst="roundRect">
            <a:avLst/>
          </a:prstGeom>
          <a:noFill/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" name="Picture 2" descr="http://www.clikisalud.net/adicciones/images/cerebro0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5572140"/>
            <a:ext cx="1137389" cy="928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714348" y="1357298"/>
            <a:ext cx="7929618" cy="4714908"/>
          </a:xfrm>
          <a:prstGeom prst="roundRect">
            <a:avLst/>
          </a:prstGeom>
          <a:noFill/>
          <a:ln w="76200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" name="Picture 2" descr="http://www.clikisalud.net/adicciones/images/cerebro0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5572140"/>
            <a:ext cx="1137389" cy="928694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Hemisferio Izquierdo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85804" y="16002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/>
              <a:t>El hemisferio izquierdo es el dominante en la </a:t>
            </a:r>
            <a:r>
              <a:rPr lang="es-ES" dirty="0" smtClean="0"/>
              <a:t>mayoría </a:t>
            </a:r>
            <a:r>
              <a:rPr lang="es-ES" dirty="0" smtClean="0"/>
              <a:t>de los </a:t>
            </a:r>
            <a:r>
              <a:rPr lang="es-ES" dirty="0" smtClean="0"/>
              <a:t>individuos. Parece </a:t>
            </a:r>
            <a:r>
              <a:rPr lang="es-ES" dirty="0" smtClean="0"/>
              <a:t>ser que esta mitad es la </a:t>
            </a:r>
            <a:r>
              <a:rPr lang="es-ES" dirty="0" smtClean="0"/>
              <a:t>más </a:t>
            </a:r>
            <a:r>
              <a:rPr lang="es-ES" dirty="0" smtClean="0"/>
              <a:t>compleja, </a:t>
            </a:r>
            <a:r>
              <a:rPr lang="es-ES" dirty="0" smtClean="0"/>
              <a:t>está</a:t>
            </a:r>
            <a:r>
              <a:rPr lang="es-ES" dirty="0" smtClean="0"/>
              <a:t> </a:t>
            </a:r>
            <a:r>
              <a:rPr lang="es-ES" b="1" dirty="0" smtClean="0"/>
              <a:t>relacionada con la parte verbal</a:t>
            </a:r>
            <a:r>
              <a:rPr lang="es-ES" dirty="0" smtClean="0"/>
              <a:t>.</a:t>
            </a:r>
          </a:p>
          <a:p>
            <a:r>
              <a:rPr lang="es-ES" dirty="0" smtClean="0"/>
              <a:t>En el se encuentran dos estructuras que </a:t>
            </a:r>
            <a:r>
              <a:rPr lang="es-ES" dirty="0" smtClean="0"/>
              <a:t>están </a:t>
            </a:r>
            <a:r>
              <a:rPr lang="es-ES" dirty="0" smtClean="0"/>
              <a:t>muy relacionadas con la capacidad </a:t>
            </a:r>
            <a:r>
              <a:rPr lang="es-ES" dirty="0" smtClean="0"/>
              <a:t>lingüística </a:t>
            </a:r>
            <a:r>
              <a:rPr lang="es-ES" dirty="0" smtClean="0"/>
              <a:t>del hombre, el </a:t>
            </a:r>
            <a:r>
              <a:rPr lang="es-ES" dirty="0" smtClean="0"/>
              <a:t>“Área </a:t>
            </a:r>
            <a:r>
              <a:rPr lang="es-ES" dirty="0" smtClean="0"/>
              <a:t>de Broca" y </a:t>
            </a:r>
            <a:r>
              <a:rPr lang="es-ES" dirty="0" smtClean="0"/>
              <a:t>“Área </a:t>
            </a:r>
            <a:r>
              <a:rPr lang="es-ES" dirty="0" smtClean="0"/>
              <a:t>de </a:t>
            </a:r>
            <a:r>
              <a:rPr lang="es-ES" dirty="0" err="1" smtClean="0"/>
              <a:t>Wernicke</a:t>
            </a:r>
            <a:r>
              <a:rPr lang="es-ES" dirty="0" smtClean="0"/>
              <a:t>"(Áreas </a:t>
            </a:r>
            <a:r>
              <a:rPr lang="es-ES" dirty="0" smtClean="0"/>
              <a:t>especializadas en el lenguaje y exclusivas del ser humano).</a:t>
            </a:r>
          </a:p>
          <a:p>
            <a:r>
              <a:rPr lang="es-ES" dirty="0" smtClean="0"/>
              <a:t>La </a:t>
            </a:r>
            <a:r>
              <a:rPr lang="es-ES" dirty="0" smtClean="0"/>
              <a:t>función </a:t>
            </a:r>
            <a:r>
              <a:rPr lang="es-ES" dirty="0" smtClean="0"/>
              <a:t>especifica del </a:t>
            </a:r>
            <a:r>
              <a:rPr lang="es-ES" dirty="0" smtClean="0"/>
              <a:t>“</a:t>
            </a:r>
            <a:r>
              <a:rPr lang="es-ES" dirty="0" smtClean="0"/>
              <a:t>Á</a:t>
            </a:r>
            <a:r>
              <a:rPr lang="es-ES" dirty="0" smtClean="0"/>
              <a:t>rea </a:t>
            </a:r>
            <a:r>
              <a:rPr lang="es-ES" dirty="0" smtClean="0"/>
              <a:t>de Broca" es la </a:t>
            </a:r>
            <a:r>
              <a:rPr lang="es-ES" dirty="0" smtClean="0"/>
              <a:t>expresión </a:t>
            </a:r>
            <a:r>
              <a:rPr lang="es-ES" dirty="0" smtClean="0"/>
              <a:t>oral, es el </a:t>
            </a:r>
            <a:r>
              <a:rPr lang="es-ES" dirty="0" smtClean="0"/>
              <a:t>área </a:t>
            </a:r>
            <a:r>
              <a:rPr lang="es-ES" dirty="0" smtClean="0"/>
              <a:t>que produce el habla.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Por consiguiente, un </a:t>
            </a:r>
            <a:r>
              <a:rPr lang="es-ES" dirty="0" smtClean="0"/>
              <a:t>daño </a:t>
            </a:r>
            <a:r>
              <a:rPr lang="es-ES" dirty="0" smtClean="0"/>
              <a:t>en esta zona produce afasia, es decir, imposibilita al sujeto para hablar y escribir.</a:t>
            </a:r>
          </a:p>
          <a:p>
            <a:r>
              <a:rPr lang="es-ES" dirty="0" smtClean="0"/>
              <a:t>El </a:t>
            </a:r>
            <a:r>
              <a:rPr lang="es-ES" dirty="0" smtClean="0"/>
              <a:t>“Área </a:t>
            </a:r>
            <a:r>
              <a:rPr lang="es-ES" dirty="0" smtClean="0"/>
              <a:t>de </a:t>
            </a:r>
            <a:r>
              <a:rPr lang="es-ES" dirty="0" err="1" smtClean="0"/>
              <a:t>Wernicke</a:t>
            </a:r>
            <a:r>
              <a:rPr lang="es-ES" dirty="0" smtClean="0"/>
              <a:t>" tiene como </a:t>
            </a:r>
            <a:r>
              <a:rPr lang="es-ES" dirty="0" smtClean="0"/>
              <a:t>función específica </a:t>
            </a:r>
            <a:r>
              <a:rPr lang="es-ES" dirty="0" smtClean="0"/>
              <a:t>la </a:t>
            </a:r>
            <a:r>
              <a:rPr lang="es-ES" dirty="0" smtClean="0"/>
              <a:t>comprensión </a:t>
            </a:r>
            <a:r>
              <a:rPr lang="es-ES" dirty="0" smtClean="0"/>
              <a:t>del lenguaje, ya que es el </a:t>
            </a:r>
            <a:r>
              <a:rPr lang="es-ES" dirty="0" smtClean="0"/>
              <a:t>área </a:t>
            </a:r>
            <a:r>
              <a:rPr lang="es-ES" dirty="0" smtClean="0"/>
              <a:t>receptiva del habla.</a:t>
            </a:r>
          </a:p>
          <a:p>
            <a:r>
              <a:rPr lang="es-ES" dirty="0" smtClean="0"/>
              <a:t>Si esta zona se </a:t>
            </a:r>
            <a:r>
              <a:rPr lang="es-ES" dirty="0" smtClean="0"/>
              <a:t>daña </a:t>
            </a:r>
            <a:r>
              <a:rPr lang="es-ES" dirty="0" smtClean="0"/>
              <a:t>se produce una dificultad para expresar y comprender el lenguaje.</a:t>
            </a:r>
          </a:p>
          <a:p>
            <a:endParaRPr lang="es-ES" dirty="0"/>
          </a:p>
        </p:txBody>
      </p:sp>
      <p:sp>
        <p:nvSpPr>
          <p:cNvPr id="5" name="4 Rectángulo redondeado"/>
          <p:cNvSpPr/>
          <p:nvPr/>
        </p:nvSpPr>
        <p:spPr>
          <a:xfrm>
            <a:off x="714348" y="1428736"/>
            <a:ext cx="7929618" cy="4572032"/>
          </a:xfrm>
          <a:prstGeom prst="roundRect">
            <a:avLst/>
          </a:prstGeom>
          <a:noFill/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" name="Picture 2" descr="http://www.clikisalud.net/adicciones/images/cerebro0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5572140"/>
            <a:ext cx="1137389" cy="928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Además </a:t>
            </a:r>
            <a:r>
              <a:rPr lang="es-ES" dirty="0" smtClean="0"/>
              <a:t>de la </a:t>
            </a:r>
            <a:r>
              <a:rPr lang="es-ES" dirty="0" smtClean="0"/>
              <a:t>función </a:t>
            </a:r>
            <a:r>
              <a:rPr lang="es-ES" dirty="0" smtClean="0"/>
              <a:t>verbal, el hemisferio izquierdo tiene otras funciones como capacidad de </a:t>
            </a:r>
            <a:r>
              <a:rPr lang="es-ES" dirty="0" smtClean="0"/>
              <a:t>análisis</a:t>
            </a:r>
            <a:r>
              <a:rPr lang="es-ES" dirty="0" smtClean="0"/>
              <a:t>, capacidad de hacer razonamientos </a:t>
            </a:r>
            <a:r>
              <a:rPr lang="es-ES" dirty="0" smtClean="0"/>
              <a:t>lógicos</a:t>
            </a:r>
            <a:r>
              <a:rPr lang="es-ES" dirty="0" smtClean="0"/>
              <a:t>, abstracciones, resolver problemas </a:t>
            </a:r>
            <a:r>
              <a:rPr lang="es-ES" dirty="0" smtClean="0"/>
              <a:t>numéricos</a:t>
            </a:r>
            <a:r>
              <a:rPr lang="es-ES" dirty="0" smtClean="0"/>
              <a:t>, aprender </a:t>
            </a:r>
            <a:r>
              <a:rPr lang="es-ES" dirty="0" smtClean="0"/>
              <a:t>información teórica</a:t>
            </a:r>
            <a:r>
              <a:rPr lang="es-ES" dirty="0" smtClean="0"/>
              <a:t>, hacer deducciones...</a:t>
            </a:r>
            <a:endParaRPr lang="es-ES" dirty="0"/>
          </a:p>
        </p:txBody>
      </p:sp>
      <p:sp>
        <p:nvSpPr>
          <p:cNvPr id="5" name="4 Rectángulo redondeado"/>
          <p:cNvSpPr/>
          <p:nvPr/>
        </p:nvSpPr>
        <p:spPr>
          <a:xfrm>
            <a:off x="714348" y="1357298"/>
            <a:ext cx="7929618" cy="4572032"/>
          </a:xfrm>
          <a:prstGeom prst="roundRect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" name="Picture 2" descr="http://www.clikisalud.net/adicciones/images/cerebro0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5572140"/>
            <a:ext cx="1137389" cy="928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288</Words>
  <Application>Microsoft Office PowerPoint</Application>
  <PresentationFormat>Presentación en pantalla (4:3)</PresentationFormat>
  <Paragraphs>15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Diapositiva 1</vt:lpstr>
      <vt:lpstr>Diapositiva 2</vt:lpstr>
      <vt:lpstr>Diapositiva 3</vt:lpstr>
      <vt:lpstr>Diapositiva 4</vt:lpstr>
      <vt:lpstr>Hemisferio Derecho</vt:lpstr>
      <vt:lpstr>Diapositiva 6</vt:lpstr>
      <vt:lpstr>Hemisferio Izquierdo</vt:lpstr>
      <vt:lpstr>Diapositiva 8</vt:lpstr>
      <vt:lpstr>Diapositiva 9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jye</dc:creator>
  <cp:lastModifiedBy>Usuario</cp:lastModifiedBy>
  <cp:revision>8</cp:revision>
  <dcterms:created xsi:type="dcterms:W3CDTF">2016-01-27T23:56:55Z</dcterms:created>
  <dcterms:modified xsi:type="dcterms:W3CDTF">2016-02-17T20:47:13Z</dcterms:modified>
</cp:coreProperties>
</file>