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72" r:id="rId4"/>
    <p:sldId id="261" r:id="rId5"/>
    <p:sldId id="262" r:id="rId6"/>
    <p:sldId id="273" r:id="rId7"/>
    <p:sldId id="263" r:id="rId8"/>
    <p:sldId id="265" r:id="rId9"/>
    <p:sldId id="266" r:id="rId10"/>
    <p:sldId id="267" r:id="rId11"/>
    <p:sldId id="256" r:id="rId12"/>
    <p:sldId id="264" r:id="rId13"/>
    <p:sldId id="268" r:id="rId14"/>
    <p:sldId id="269" r:id="rId15"/>
    <p:sldId id="270" r:id="rId16"/>
    <p:sldId id="274" r:id="rId17"/>
    <p:sldId id="271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>
        <p:scale>
          <a:sx n="53" d="100"/>
          <a:sy n="53" d="100"/>
        </p:scale>
        <p:origin x="-9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88095-26A1-4ECF-BDA6-EC08A81A2E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DBF0F21-E700-4D42-BBC5-33560F6CDCDD}">
      <dgm:prSet phldrT="[Texto]"/>
      <dgm:spPr/>
      <dgm:t>
        <a:bodyPr/>
        <a:lstStyle/>
        <a:p>
          <a:r>
            <a:rPr lang="es-MX" dirty="0" smtClean="0"/>
            <a:t>Trabaja y estimula el hemisferio espacial</a:t>
          </a:r>
          <a:endParaRPr lang="es-MX" dirty="0"/>
        </a:p>
      </dgm:t>
    </dgm:pt>
    <dgm:pt modelId="{8E5D3774-751C-4A9D-AA1C-251DD87B38E3}" type="parTrans" cxnId="{C4EB62EB-E1CE-4CE9-BA8B-0AB9DF7F232A}">
      <dgm:prSet/>
      <dgm:spPr/>
      <dgm:t>
        <a:bodyPr/>
        <a:lstStyle/>
        <a:p>
          <a:endParaRPr lang="es-MX"/>
        </a:p>
      </dgm:t>
    </dgm:pt>
    <dgm:pt modelId="{0DD25F12-850F-4BAC-9ECC-3500108DD136}" type="sibTrans" cxnId="{C4EB62EB-E1CE-4CE9-BA8B-0AB9DF7F232A}">
      <dgm:prSet/>
      <dgm:spPr/>
      <dgm:t>
        <a:bodyPr/>
        <a:lstStyle/>
        <a:p>
          <a:endParaRPr lang="es-MX"/>
        </a:p>
      </dgm:t>
    </dgm:pt>
    <dgm:pt modelId="{9936DB7B-23DD-43F0-86FF-D26E41A398D2}">
      <dgm:prSet phldrT="[Texto]"/>
      <dgm:spPr/>
      <dgm:t>
        <a:bodyPr/>
        <a:lstStyle/>
        <a:p>
          <a:r>
            <a:rPr lang="es-MX" dirty="0" smtClean="0"/>
            <a:t>Obliga al niño a poner atención  en el todo y sus partes</a:t>
          </a:r>
          <a:endParaRPr lang="es-MX" dirty="0"/>
        </a:p>
      </dgm:t>
    </dgm:pt>
    <dgm:pt modelId="{6151D179-E50E-4FC3-9697-F62BF33AB196}" type="parTrans" cxnId="{13E5E9D1-4164-41B6-8467-75515E9C6A4A}">
      <dgm:prSet/>
      <dgm:spPr/>
      <dgm:t>
        <a:bodyPr/>
        <a:lstStyle/>
        <a:p>
          <a:endParaRPr lang="es-MX"/>
        </a:p>
      </dgm:t>
    </dgm:pt>
    <dgm:pt modelId="{055037C9-41BC-45CB-B14E-53B3D75C02CC}" type="sibTrans" cxnId="{13E5E9D1-4164-41B6-8467-75515E9C6A4A}">
      <dgm:prSet/>
      <dgm:spPr/>
      <dgm:t>
        <a:bodyPr/>
        <a:lstStyle/>
        <a:p>
          <a:endParaRPr lang="es-MX"/>
        </a:p>
      </dgm:t>
    </dgm:pt>
    <dgm:pt modelId="{8BAE65E0-DCAC-4CCD-9CE6-E76E95D21042}">
      <dgm:prSet phldrT="[Texto]"/>
      <dgm:spPr/>
      <dgm:t>
        <a:bodyPr/>
        <a:lstStyle/>
        <a:p>
          <a:r>
            <a:rPr lang="es-MX" dirty="0" smtClean="0"/>
            <a:t>Requiere concentración y coordinación motora fina entre ojo y mano</a:t>
          </a:r>
          <a:endParaRPr lang="es-MX" dirty="0"/>
        </a:p>
      </dgm:t>
    </dgm:pt>
    <dgm:pt modelId="{57D0DC72-B18A-4C80-89B5-8E50B935643A}" type="parTrans" cxnId="{D8F1E8BF-8E20-4191-8687-B4DB0B80C437}">
      <dgm:prSet/>
      <dgm:spPr/>
      <dgm:t>
        <a:bodyPr/>
        <a:lstStyle/>
        <a:p>
          <a:endParaRPr lang="es-MX"/>
        </a:p>
      </dgm:t>
    </dgm:pt>
    <dgm:pt modelId="{34653F9D-1AAB-483F-8E32-DA1C4D28433A}" type="sibTrans" cxnId="{D8F1E8BF-8E20-4191-8687-B4DB0B80C437}">
      <dgm:prSet/>
      <dgm:spPr/>
      <dgm:t>
        <a:bodyPr/>
        <a:lstStyle/>
        <a:p>
          <a:endParaRPr lang="es-MX"/>
        </a:p>
      </dgm:t>
    </dgm:pt>
    <dgm:pt modelId="{75626B56-C2C5-477B-B849-D1555EFE184E}">
      <dgm:prSet phldrT="[Texto]"/>
      <dgm:spPr/>
      <dgm:t>
        <a:bodyPr/>
        <a:lstStyle/>
        <a:p>
          <a:r>
            <a:rPr lang="es-MX" dirty="0" smtClean="0"/>
            <a:t>Identificación visual</a:t>
          </a:r>
          <a:endParaRPr lang="es-MX" dirty="0"/>
        </a:p>
      </dgm:t>
    </dgm:pt>
    <dgm:pt modelId="{07ABA81B-CB27-4687-ABBA-F9546EF5B72A}" type="parTrans" cxnId="{F7517CF7-8CC4-45E8-812D-F02B31695ED7}">
      <dgm:prSet/>
      <dgm:spPr/>
      <dgm:t>
        <a:bodyPr/>
        <a:lstStyle/>
        <a:p>
          <a:endParaRPr lang="es-MX"/>
        </a:p>
      </dgm:t>
    </dgm:pt>
    <dgm:pt modelId="{E27DA455-5DDE-455D-9D69-676A39ECF3B7}" type="sibTrans" cxnId="{F7517CF7-8CC4-45E8-812D-F02B31695ED7}">
      <dgm:prSet/>
      <dgm:spPr/>
      <dgm:t>
        <a:bodyPr/>
        <a:lstStyle/>
        <a:p>
          <a:endParaRPr lang="es-MX"/>
        </a:p>
      </dgm:t>
    </dgm:pt>
    <dgm:pt modelId="{E9AD6928-1540-440E-9A48-F6D4BF9FDB08}">
      <dgm:prSet phldrT="[Texto]"/>
      <dgm:spPr/>
      <dgm:t>
        <a:bodyPr/>
        <a:lstStyle/>
        <a:p>
          <a:r>
            <a:rPr lang="es-MX" dirty="0" smtClean="0"/>
            <a:t>Reconocimiento de posiciones</a:t>
          </a:r>
          <a:endParaRPr lang="es-MX" dirty="0"/>
        </a:p>
      </dgm:t>
    </dgm:pt>
    <dgm:pt modelId="{ACE8D2C4-821B-4126-B308-ABEB88BFBEE1}" type="parTrans" cxnId="{2E6E9E8C-2B5D-4E5D-B7D0-A2C45D2A6825}">
      <dgm:prSet/>
      <dgm:spPr/>
      <dgm:t>
        <a:bodyPr/>
        <a:lstStyle/>
        <a:p>
          <a:endParaRPr lang="es-MX"/>
        </a:p>
      </dgm:t>
    </dgm:pt>
    <dgm:pt modelId="{C05DC5D9-B405-4ABD-BB39-241F4E28000F}" type="sibTrans" cxnId="{2E6E9E8C-2B5D-4E5D-B7D0-A2C45D2A6825}">
      <dgm:prSet/>
      <dgm:spPr/>
      <dgm:t>
        <a:bodyPr/>
        <a:lstStyle/>
        <a:p>
          <a:endParaRPr lang="es-MX"/>
        </a:p>
      </dgm:t>
    </dgm:pt>
    <dgm:pt modelId="{176B0411-BB68-4E3E-88AB-5753FCD7F527}" type="pres">
      <dgm:prSet presAssocID="{8D888095-26A1-4ECF-BDA6-EC08A81A2E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819D8E4-03D6-4CB8-A7B0-397C9DC83FB5}" type="pres">
      <dgm:prSet presAssocID="{9DBF0F21-E700-4D42-BBC5-33560F6CDC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73FB50-24E9-4BBE-A4D0-56E20DD09043}" type="pres">
      <dgm:prSet presAssocID="{0DD25F12-850F-4BAC-9ECC-3500108DD136}" presName="sibTrans" presStyleLbl="sibTrans2D1" presStyleIdx="0" presStyleCnt="5"/>
      <dgm:spPr/>
      <dgm:t>
        <a:bodyPr/>
        <a:lstStyle/>
        <a:p>
          <a:endParaRPr lang="es-MX"/>
        </a:p>
      </dgm:t>
    </dgm:pt>
    <dgm:pt modelId="{7B30D998-71A4-4AC4-A0B2-6326D7A6291C}" type="pres">
      <dgm:prSet presAssocID="{0DD25F12-850F-4BAC-9ECC-3500108DD136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9FCBDD17-0922-4CE3-97BA-C97E9BB39A2B}" type="pres">
      <dgm:prSet presAssocID="{9936DB7B-23DD-43F0-86FF-D26E41A398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21496A-650F-4D9F-938E-2A6D783C6EDB}" type="pres">
      <dgm:prSet presAssocID="{055037C9-41BC-45CB-B14E-53B3D75C02CC}" presName="sibTrans" presStyleLbl="sibTrans2D1" presStyleIdx="1" presStyleCnt="5"/>
      <dgm:spPr/>
      <dgm:t>
        <a:bodyPr/>
        <a:lstStyle/>
        <a:p>
          <a:endParaRPr lang="es-MX"/>
        </a:p>
      </dgm:t>
    </dgm:pt>
    <dgm:pt modelId="{B87D2E35-19F4-49F3-ACCF-955A57C139A7}" type="pres">
      <dgm:prSet presAssocID="{055037C9-41BC-45CB-B14E-53B3D75C02CC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2E9760F5-042F-4A70-89E7-FDC72A58CE96}" type="pres">
      <dgm:prSet presAssocID="{8BAE65E0-DCAC-4CCD-9CE6-E76E95D210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EE06EB-FF2F-4826-BA07-F7A277BE5871}" type="pres">
      <dgm:prSet presAssocID="{34653F9D-1AAB-483F-8E32-DA1C4D28433A}" presName="sibTrans" presStyleLbl="sibTrans2D1" presStyleIdx="2" presStyleCnt="5"/>
      <dgm:spPr/>
      <dgm:t>
        <a:bodyPr/>
        <a:lstStyle/>
        <a:p>
          <a:endParaRPr lang="es-MX"/>
        </a:p>
      </dgm:t>
    </dgm:pt>
    <dgm:pt modelId="{89AC2AFE-84F3-48A7-A8DA-1D89651DFC6B}" type="pres">
      <dgm:prSet presAssocID="{34653F9D-1AAB-483F-8E32-DA1C4D28433A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0E4B0067-A97F-48F5-9C3E-33F3C846BC1E}" type="pres">
      <dgm:prSet presAssocID="{75626B56-C2C5-477B-B849-D1555EFE18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46D36F-4F40-44CC-BEC2-31F0EC073FD8}" type="pres">
      <dgm:prSet presAssocID="{E27DA455-5DDE-455D-9D69-676A39ECF3B7}" presName="sibTrans" presStyleLbl="sibTrans2D1" presStyleIdx="3" presStyleCnt="5"/>
      <dgm:spPr/>
      <dgm:t>
        <a:bodyPr/>
        <a:lstStyle/>
        <a:p>
          <a:endParaRPr lang="es-MX"/>
        </a:p>
      </dgm:t>
    </dgm:pt>
    <dgm:pt modelId="{3E163F84-522B-4257-9C29-F7B83209857E}" type="pres">
      <dgm:prSet presAssocID="{E27DA455-5DDE-455D-9D69-676A39ECF3B7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DF23845C-9053-4055-9999-B57542691DF0}" type="pres">
      <dgm:prSet presAssocID="{E9AD6928-1540-440E-9A48-F6D4BF9FDB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F37460-1FE9-4525-B998-58B1C3A00993}" type="pres">
      <dgm:prSet presAssocID="{C05DC5D9-B405-4ABD-BB39-241F4E28000F}" presName="sibTrans" presStyleLbl="sibTrans2D1" presStyleIdx="4" presStyleCnt="5"/>
      <dgm:spPr/>
      <dgm:t>
        <a:bodyPr/>
        <a:lstStyle/>
        <a:p>
          <a:endParaRPr lang="es-MX"/>
        </a:p>
      </dgm:t>
    </dgm:pt>
    <dgm:pt modelId="{BAF95524-E53A-4B96-A1A2-951A6A206339}" type="pres">
      <dgm:prSet presAssocID="{C05DC5D9-B405-4ABD-BB39-241F4E28000F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88B7F06A-D7BC-41CE-A003-69B0A0B3C740}" type="presOf" srcId="{E27DA455-5DDE-455D-9D69-676A39ECF3B7}" destId="{3E163F84-522B-4257-9C29-F7B83209857E}" srcOrd="1" destOrd="0" presId="urn:microsoft.com/office/officeart/2005/8/layout/cycle2"/>
    <dgm:cxn modelId="{30C2EAA6-BFCB-46ED-B122-0187170F79B5}" type="presOf" srcId="{34653F9D-1AAB-483F-8E32-DA1C4D28433A}" destId="{85EE06EB-FF2F-4826-BA07-F7A277BE5871}" srcOrd="0" destOrd="0" presId="urn:microsoft.com/office/officeart/2005/8/layout/cycle2"/>
    <dgm:cxn modelId="{C4EB62EB-E1CE-4CE9-BA8B-0AB9DF7F232A}" srcId="{8D888095-26A1-4ECF-BDA6-EC08A81A2E9D}" destId="{9DBF0F21-E700-4D42-BBC5-33560F6CDCDD}" srcOrd="0" destOrd="0" parTransId="{8E5D3774-751C-4A9D-AA1C-251DD87B38E3}" sibTransId="{0DD25F12-850F-4BAC-9ECC-3500108DD136}"/>
    <dgm:cxn modelId="{DEB7ED9C-A430-42BF-840B-041EE0183601}" type="presOf" srcId="{9DBF0F21-E700-4D42-BBC5-33560F6CDCDD}" destId="{C819D8E4-03D6-4CB8-A7B0-397C9DC83FB5}" srcOrd="0" destOrd="0" presId="urn:microsoft.com/office/officeart/2005/8/layout/cycle2"/>
    <dgm:cxn modelId="{3507054E-2578-427F-B83D-4BC372899970}" type="presOf" srcId="{C05DC5D9-B405-4ABD-BB39-241F4E28000F}" destId="{BAF95524-E53A-4B96-A1A2-951A6A206339}" srcOrd="1" destOrd="0" presId="urn:microsoft.com/office/officeart/2005/8/layout/cycle2"/>
    <dgm:cxn modelId="{F256324C-EE26-4E0D-9BFB-771FA4960FC9}" type="presOf" srcId="{E9AD6928-1540-440E-9A48-F6D4BF9FDB08}" destId="{DF23845C-9053-4055-9999-B57542691DF0}" srcOrd="0" destOrd="0" presId="urn:microsoft.com/office/officeart/2005/8/layout/cycle2"/>
    <dgm:cxn modelId="{043C362F-F6D7-44D8-ADA1-E9526B448B1B}" type="presOf" srcId="{8D888095-26A1-4ECF-BDA6-EC08A81A2E9D}" destId="{176B0411-BB68-4E3E-88AB-5753FCD7F527}" srcOrd="0" destOrd="0" presId="urn:microsoft.com/office/officeart/2005/8/layout/cycle2"/>
    <dgm:cxn modelId="{D4E0DD8F-9B65-4BCC-9C32-79C5B4BB6222}" type="presOf" srcId="{E27DA455-5DDE-455D-9D69-676A39ECF3B7}" destId="{4646D36F-4F40-44CC-BEC2-31F0EC073FD8}" srcOrd="0" destOrd="0" presId="urn:microsoft.com/office/officeart/2005/8/layout/cycle2"/>
    <dgm:cxn modelId="{8D8A7792-A7F2-41D4-9BF2-EF8E47EFABC4}" type="presOf" srcId="{0DD25F12-850F-4BAC-9ECC-3500108DD136}" destId="{7B30D998-71A4-4AC4-A0B2-6326D7A6291C}" srcOrd="1" destOrd="0" presId="urn:microsoft.com/office/officeart/2005/8/layout/cycle2"/>
    <dgm:cxn modelId="{F7517CF7-8CC4-45E8-812D-F02B31695ED7}" srcId="{8D888095-26A1-4ECF-BDA6-EC08A81A2E9D}" destId="{75626B56-C2C5-477B-B849-D1555EFE184E}" srcOrd="3" destOrd="0" parTransId="{07ABA81B-CB27-4687-ABBA-F9546EF5B72A}" sibTransId="{E27DA455-5DDE-455D-9D69-676A39ECF3B7}"/>
    <dgm:cxn modelId="{2E6E9E8C-2B5D-4E5D-B7D0-A2C45D2A6825}" srcId="{8D888095-26A1-4ECF-BDA6-EC08A81A2E9D}" destId="{E9AD6928-1540-440E-9A48-F6D4BF9FDB08}" srcOrd="4" destOrd="0" parTransId="{ACE8D2C4-821B-4126-B308-ABEB88BFBEE1}" sibTransId="{C05DC5D9-B405-4ABD-BB39-241F4E28000F}"/>
    <dgm:cxn modelId="{F5B7D5AF-53B6-49B9-8795-3DFD937F02FD}" type="presOf" srcId="{34653F9D-1AAB-483F-8E32-DA1C4D28433A}" destId="{89AC2AFE-84F3-48A7-A8DA-1D89651DFC6B}" srcOrd="1" destOrd="0" presId="urn:microsoft.com/office/officeart/2005/8/layout/cycle2"/>
    <dgm:cxn modelId="{58CDA0BB-8913-4537-9E1F-CB1C672D5725}" type="presOf" srcId="{8BAE65E0-DCAC-4CCD-9CE6-E76E95D21042}" destId="{2E9760F5-042F-4A70-89E7-FDC72A58CE96}" srcOrd="0" destOrd="0" presId="urn:microsoft.com/office/officeart/2005/8/layout/cycle2"/>
    <dgm:cxn modelId="{E3E8E42A-4A38-4B03-AC31-EB2A2197F1FB}" type="presOf" srcId="{9936DB7B-23DD-43F0-86FF-D26E41A398D2}" destId="{9FCBDD17-0922-4CE3-97BA-C97E9BB39A2B}" srcOrd="0" destOrd="0" presId="urn:microsoft.com/office/officeart/2005/8/layout/cycle2"/>
    <dgm:cxn modelId="{13E5E9D1-4164-41B6-8467-75515E9C6A4A}" srcId="{8D888095-26A1-4ECF-BDA6-EC08A81A2E9D}" destId="{9936DB7B-23DD-43F0-86FF-D26E41A398D2}" srcOrd="1" destOrd="0" parTransId="{6151D179-E50E-4FC3-9697-F62BF33AB196}" sibTransId="{055037C9-41BC-45CB-B14E-53B3D75C02CC}"/>
    <dgm:cxn modelId="{557CD2A7-2990-4E4A-A68C-6AB2C4E3DBBC}" type="presOf" srcId="{C05DC5D9-B405-4ABD-BB39-241F4E28000F}" destId="{5AF37460-1FE9-4525-B998-58B1C3A00993}" srcOrd="0" destOrd="0" presId="urn:microsoft.com/office/officeart/2005/8/layout/cycle2"/>
    <dgm:cxn modelId="{34FF919A-E429-4697-9AD5-D4605C6C33B8}" type="presOf" srcId="{0DD25F12-850F-4BAC-9ECC-3500108DD136}" destId="{7673FB50-24E9-4BBE-A4D0-56E20DD09043}" srcOrd="0" destOrd="0" presId="urn:microsoft.com/office/officeart/2005/8/layout/cycle2"/>
    <dgm:cxn modelId="{D8F1E8BF-8E20-4191-8687-B4DB0B80C437}" srcId="{8D888095-26A1-4ECF-BDA6-EC08A81A2E9D}" destId="{8BAE65E0-DCAC-4CCD-9CE6-E76E95D21042}" srcOrd="2" destOrd="0" parTransId="{57D0DC72-B18A-4C80-89B5-8E50B935643A}" sibTransId="{34653F9D-1AAB-483F-8E32-DA1C4D28433A}"/>
    <dgm:cxn modelId="{C73C5FFA-94A9-4F8D-B09B-9E72393D6B2B}" type="presOf" srcId="{055037C9-41BC-45CB-B14E-53B3D75C02CC}" destId="{0C21496A-650F-4D9F-938E-2A6D783C6EDB}" srcOrd="0" destOrd="0" presId="urn:microsoft.com/office/officeart/2005/8/layout/cycle2"/>
    <dgm:cxn modelId="{674D4DEE-295C-45B0-BC4C-254BD853F62A}" type="presOf" srcId="{75626B56-C2C5-477B-B849-D1555EFE184E}" destId="{0E4B0067-A97F-48F5-9C3E-33F3C846BC1E}" srcOrd="0" destOrd="0" presId="urn:microsoft.com/office/officeart/2005/8/layout/cycle2"/>
    <dgm:cxn modelId="{316AF2C1-5B0D-4424-A36F-E632B4D498C9}" type="presOf" srcId="{055037C9-41BC-45CB-B14E-53B3D75C02CC}" destId="{B87D2E35-19F4-49F3-ACCF-955A57C139A7}" srcOrd="1" destOrd="0" presId="urn:microsoft.com/office/officeart/2005/8/layout/cycle2"/>
    <dgm:cxn modelId="{67469BDD-E3A8-4833-9C6C-16A7590FBBEF}" type="presParOf" srcId="{176B0411-BB68-4E3E-88AB-5753FCD7F527}" destId="{C819D8E4-03D6-4CB8-A7B0-397C9DC83FB5}" srcOrd="0" destOrd="0" presId="urn:microsoft.com/office/officeart/2005/8/layout/cycle2"/>
    <dgm:cxn modelId="{4018E092-BD31-4E25-A9ED-B27CFD7A6BF6}" type="presParOf" srcId="{176B0411-BB68-4E3E-88AB-5753FCD7F527}" destId="{7673FB50-24E9-4BBE-A4D0-56E20DD09043}" srcOrd="1" destOrd="0" presId="urn:microsoft.com/office/officeart/2005/8/layout/cycle2"/>
    <dgm:cxn modelId="{6B20BB97-00B3-4D02-B6F2-E1C0FF21533D}" type="presParOf" srcId="{7673FB50-24E9-4BBE-A4D0-56E20DD09043}" destId="{7B30D998-71A4-4AC4-A0B2-6326D7A6291C}" srcOrd="0" destOrd="0" presId="urn:microsoft.com/office/officeart/2005/8/layout/cycle2"/>
    <dgm:cxn modelId="{8A77C73A-46ED-42AC-8774-4E43C4FA2F81}" type="presParOf" srcId="{176B0411-BB68-4E3E-88AB-5753FCD7F527}" destId="{9FCBDD17-0922-4CE3-97BA-C97E9BB39A2B}" srcOrd="2" destOrd="0" presId="urn:microsoft.com/office/officeart/2005/8/layout/cycle2"/>
    <dgm:cxn modelId="{B0F66378-AF1B-4081-A121-23F2CF1D7662}" type="presParOf" srcId="{176B0411-BB68-4E3E-88AB-5753FCD7F527}" destId="{0C21496A-650F-4D9F-938E-2A6D783C6EDB}" srcOrd="3" destOrd="0" presId="urn:microsoft.com/office/officeart/2005/8/layout/cycle2"/>
    <dgm:cxn modelId="{A6B9EBFF-39EE-4D50-B90F-3A8CDEF232F5}" type="presParOf" srcId="{0C21496A-650F-4D9F-938E-2A6D783C6EDB}" destId="{B87D2E35-19F4-49F3-ACCF-955A57C139A7}" srcOrd="0" destOrd="0" presId="urn:microsoft.com/office/officeart/2005/8/layout/cycle2"/>
    <dgm:cxn modelId="{FF4A8F80-BB27-491E-ADB3-F1D2EB56F0B2}" type="presParOf" srcId="{176B0411-BB68-4E3E-88AB-5753FCD7F527}" destId="{2E9760F5-042F-4A70-89E7-FDC72A58CE96}" srcOrd="4" destOrd="0" presId="urn:microsoft.com/office/officeart/2005/8/layout/cycle2"/>
    <dgm:cxn modelId="{3E95CA13-3AAA-4F34-81CF-B56FD4C3F61B}" type="presParOf" srcId="{176B0411-BB68-4E3E-88AB-5753FCD7F527}" destId="{85EE06EB-FF2F-4826-BA07-F7A277BE5871}" srcOrd="5" destOrd="0" presId="urn:microsoft.com/office/officeart/2005/8/layout/cycle2"/>
    <dgm:cxn modelId="{3B601971-9BCF-4AF6-9DC5-CD69EC6C83B2}" type="presParOf" srcId="{85EE06EB-FF2F-4826-BA07-F7A277BE5871}" destId="{89AC2AFE-84F3-48A7-A8DA-1D89651DFC6B}" srcOrd="0" destOrd="0" presId="urn:microsoft.com/office/officeart/2005/8/layout/cycle2"/>
    <dgm:cxn modelId="{C8783AFC-2BC9-4A43-8FF0-F8BBC7E19F92}" type="presParOf" srcId="{176B0411-BB68-4E3E-88AB-5753FCD7F527}" destId="{0E4B0067-A97F-48F5-9C3E-33F3C846BC1E}" srcOrd="6" destOrd="0" presId="urn:microsoft.com/office/officeart/2005/8/layout/cycle2"/>
    <dgm:cxn modelId="{5F3A1705-8A7E-4DE8-A8F1-19A5AA1B61B5}" type="presParOf" srcId="{176B0411-BB68-4E3E-88AB-5753FCD7F527}" destId="{4646D36F-4F40-44CC-BEC2-31F0EC073FD8}" srcOrd="7" destOrd="0" presId="urn:microsoft.com/office/officeart/2005/8/layout/cycle2"/>
    <dgm:cxn modelId="{D7CF6EE2-4405-4666-AA97-703CA8065FA8}" type="presParOf" srcId="{4646D36F-4F40-44CC-BEC2-31F0EC073FD8}" destId="{3E163F84-522B-4257-9C29-F7B83209857E}" srcOrd="0" destOrd="0" presId="urn:microsoft.com/office/officeart/2005/8/layout/cycle2"/>
    <dgm:cxn modelId="{846DC8A3-3AC0-4AF4-91A8-C8DA534D448C}" type="presParOf" srcId="{176B0411-BB68-4E3E-88AB-5753FCD7F527}" destId="{DF23845C-9053-4055-9999-B57542691DF0}" srcOrd="8" destOrd="0" presId="urn:microsoft.com/office/officeart/2005/8/layout/cycle2"/>
    <dgm:cxn modelId="{0047E7D8-4814-40AF-BD9E-703324CA300A}" type="presParOf" srcId="{176B0411-BB68-4E3E-88AB-5753FCD7F527}" destId="{5AF37460-1FE9-4525-B998-58B1C3A00993}" srcOrd="9" destOrd="0" presId="urn:microsoft.com/office/officeart/2005/8/layout/cycle2"/>
    <dgm:cxn modelId="{6EADEC60-5DF7-4ACF-A66D-1DC05A0B989E}" type="presParOf" srcId="{5AF37460-1FE9-4525-B998-58B1C3A00993}" destId="{BAF95524-E53A-4B96-A1A2-951A6A2063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9D8E4-03D6-4CB8-A7B0-397C9DC83FB5}">
      <dsp:nvSpPr>
        <dsp:cNvPr id="0" name=""/>
        <dsp:cNvSpPr/>
      </dsp:nvSpPr>
      <dsp:spPr>
        <a:xfrm>
          <a:off x="3550839" y="2206"/>
          <a:ext cx="1934816" cy="19348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Trabaja y estimula el hemisferio espacial</a:t>
          </a:r>
          <a:endParaRPr lang="es-MX" sz="1400" kern="1200" dirty="0"/>
        </a:p>
      </dsp:txBody>
      <dsp:txXfrm>
        <a:off x="3834186" y="285553"/>
        <a:ext cx="1368122" cy="1368122"/>
      </dsp:txXfrm>
    </dsp:sp>
    <dsp:sp modelId="{7673FB50-24E9-4BBE-A4D0-56E20DD09043}">
      <dsp:nvSpPr>
        <dsp:cNvPr id="0" name=""/>
        <dsp:cNvSpPr/>
      </dsp:nvSpPr>
      <dsp:spPr>
        <a:xfrm rot="2160000">
          <a:off x="5424402" y="1488160"/>
          <a:ext cx="513903" cy="65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5439124" y="1573450"/>
        <a:ext cx="359732" cy="391800"/>
      </dsp:txXfrm>
    </dsp:sp>
    <dsp:sp modelId="{9FCBDD17-0922-4CE3-97BA-C97E9BB39A2B}">
      <dsp:nvSpPr>
        <dsp:cNvPr id="0" name=""/>
        <dsp:cNvSpPr/>
      </dsp:nvSpPr>
      <dsp:spPr>
        <a:xfrm>
          <a:off x="5900585" y="1709397"/>
          <a:ext cx="1934816" cy="19348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Obliga al niño a poner atención  en el todo y sus partes</a:t>
          </a:r>
          <a:endParaRPr lang="es-MX" sz="1400" kern="1200" dirty="0"/>
        </a:p>
      </dsp:txBody>
      <dsp:txXfrm>
        <a:off x="6183932" y="1992744"/>
        <a:ext cx="1368122" cy="1368122"/>
      </dsp:txXfrm>
    </dsp:sp>
    <dsp:sp modelId="{0C21496A-650F-4D9F-938E-2A6D783C6EDB}">
      <dsp:nvSpPr>
        <dsp:cNvPr id="0" name=""/>
        <dsp:cNvSpPr/>
      </dsp:nvSpPr>
      <dsp:spPr>
        <a:xfrm rot="6480000">
          <a:off x="6166774" y="3717618"/>
          <a:ext cx="513903" cy="65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6267680" y="3774905"/>
        <a:ext cx="359732" cy="391800"/>
      </dsp:txXfrm>
    </dsp:sp>
    <dsp:sp modelId="{2E9760F5-042F-4A70-89E7-FDC72A58CE96}">
      <dsp:nvSpPr>
        <dsp:cNvPr id="0" name=""/>
        <dsp:cNvSpPr/>
      </dsp:nvSpPr>
      <dsp:spPr>
        <a:xfrm>
          <a:off x="5003062" y="4471688"/>
          <a:ext cx="1934816" cy="19348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Requiere concentración y coordinación motora fina entre ojo y mano</a:t>
          </a:r>
          <a:endParaRPr lang="es-MX" sz="1400" kern="1200" dirty="0"/>
        </a:p>
      </dsp:txBody>
      <dsp:txXfrm>
        <a:off x="5286409" y="4755035"/>
        <a:ext cx="1368122" cy="1368122"/>
      </dsp:txXfrm>
    </dsp:sp>
    <dsp:sp modelId="{85EE06EB-FF2F-4826-BA07-F7A277BE5871}">
      <dsp:nvSpPr>
        <dsp:cNvPr id="0" name=""/>
        <dsp:cNvSpPr/>
      </dsp:nvSpPr>
      <dsp:spPr>
        <a:xfrm rot="10800000">
          <a:off x="4275840" y="5112596"/>
          <a:ext cx="513903" cy="65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4430011" y="5243196"/>
        <a:ext cx="359732" cy="391800"/>
      </dsp:txXfrm>
    </dsp:sp>
    <dsp:sp modelId="{0E4B0067-A97F-48F5-9C3E-33F3C846BC1E}">
      <dsp:nvSpPr>
        <dsp:cNvPr id="0" name=""/>
        <dsp:cNvSpPr/>
      </dsp:nvSpPr>
      <dsp:spPr>
        <a:xfrm>
          <a:off x="2098617" y="4471688"/>
          <a:ext cx="1934816" cy="19348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Identificación visual</a:t>
          </a:r>
          <a:endParaRPr lang="es-MX" sz="1400" kern="1200" dirty="0"/>
        </a:p>
      </dsp:txBody>
      <dsp:txXfrm>
        <a:off x="2381964" y="4755035"/>
        <a:ext cx="1368122" cy="1368122"/>
      </dsp:txXfrm>
    </dsp:sp>
    <dsp:sp modelId="{4646D36F-4F40-44CC-BEC2-31F0EC073FD8}">
      <dsp:nvSpPr>
        <dsp:cNvPr id="0" name=""/>
        <dsp:cNvSpPr/>
      </dsp:nvSpPr>
      <dsp:spPr>
        <a:xfrm rot="15120000">
          <a:off x="2364806" y="3745283"/>
          <a:ext cx="513903" cy="65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2465712" y="3949196"/>
        <a:ext cx="359732" cy="391800"/>
      </dsp:txXfrm>
    </dsp:sp>
    <dsp:sp modelId="{DF23845C-9053-4055-9999-B57542691DF0}">
      <dsp:nvSpPr>
        <dsp:cNvPr id="0" name=""/>
        <dsp:cNvSpPr/>
      </dsp:nvSpPr>
      <dsp:spPr>
        <a:xfrm>
          <a:off x="1201094" y="1709397"/>
          <a:ext cx="1934816" cy="19348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Reconocimiento de posiciones</a:t>
          </a:r>
          <a:endParaRPr lang="es-MX" sz="1400" kern="1200" dirty="0"/>
        </a:p>
      </dsp:txBody>
      <dsp:txXfrm>
        <a:off x="1484441" y="1992744"/>
        <a:ext cx="1368122" cy="1368122"/>
      </dsp:txXfrm>
    </dsp:sp>
    <dsp:sp modelId="{5AF37460-1FE9-4525-B998-58B1C3A00993}">
      <dsp:nvSpPr>
        <dsp:cNvPr id="0" name=""/>
        <dsp:cNvSpPr/>
      </dsp:nvSpPr>
      <dsp:spPr>
        <a:xfrm rot="19440000">
          <a:off x="3074656" y="1505258"/>
          <a:ext cx="513903" cy="65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3089378" y="1681168"/>
        <a:ext cx="359732" cy="39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1A80D2B-2307-43A0-B4AD-082457015E6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2BBC1DD-4561-424B-A53D-5ED9D2385ADD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1.bp.blogspot.com/-UYL3nOJGvRU/TWhRfuPJFpI/AAAAAAAAACA/L8NNwPEOFwA/s1600/GRAFICA+1.1.jpg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4.bp.blogspot.com/-RppPmI5qwrQ/TWhRYnBozaI/AAAAAAAAAB8/3_YZKgstAtQ/s1600/GRAFICA+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bp.blogspot.com/-LVrCtYECGm4/TWhSC98fdKI/AAAAAAAAACQ/RLX6Y8QD6xQ/s1600/GRAFICA+6.jpg" TargetMode="External"/><Relationship Id="rId5" Type="http://schemas.openxmlformats.org/officeDocument/2006/relationships/hyperlink" Target="http://3.bp.blogspot.com/-OrKBdC7VWSc/TWhR1Ya_ADI/AAAAAAAAACI/5rLRhGZnES8/s1600/GRAFICA+3.jpg" TargetMode="External"/><Relationship Id="rId4" Type="http://schemas.openxmlformats.org/officeDocument/2006/relationships/hyperlink" Target="http://2.bp.blogspot.com/-ZvG0TVBLmrY/TWhRsMoQ0RI/AAAAAAAAACE/RlmW4-Q6XA4/s1600/GRAFICA+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h4.googleusercontent.com/-YNjZ5AIvzvw/TWhR70YgGMI/AAAAAAAAACM/H1CWC2LQkHM/s1600/GRAFICA+4.jpg" TargetMode="External"/><Relationship Id="rId2" Type="http://schemas.openxmlformats.org/officeDocument/2006/relationships/hyperlink" Target="http://3.bp.blogspot.com/-LVrCtYECGm4/TWhSC98fdKI/AAAAAAAAACQ/RLX6Y8QD6xQ/s1600/GRAFICA+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622377"/>
              </p:ext>
            </p:extLst>
          </p:nvPr>
        </p:nvGraphicFramePr>
        <p:xfrm>
          <a:off x="0" y="116632"/>
          <a:ext cx="903649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3120033" y="2967335"/>
            <a:ext cx="2903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geoplano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5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399032"/>
          </a:xfrm>
        </p:spPr>
        <p:txBody>
          <a:bodyPr/>
          <a:lstStyle/>
          <a:p>
            <a:r>
              <a:rPr lang="es-MX" dirty="0" smtClean="0"/>
              <a:t>ejemplos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42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246221"/>
            <a:ext cx="9144000" cy="94949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58700" tIns="45720" rIns="15870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cs typeface="Arial" pitchFamily="34" charset="0"/>
              </a:rPr>
              <a:t>: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cs typeface="Arial" pitchFamily="34" charset="0"/>
              </a:rPr>
              <a:t>1</a:t>
            </a: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</a:rPr>
              <a:t>. Formas geométricas</a:t>
            </a: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/>
            </a:r>
            <a:b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</a:b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</a:rPr>
              <a:t/>
            </a:r>
            <a:b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</a:rPr>
            </a:b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hlinkClick r:id="rId2"/>
              </a:rPr>
              <a:t>  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600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/>
            </a:r>
            <a:b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</a:b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</a:rPr>
              <a:t>Además enseña cómo convertir una figura en otra:</a:t>
            </a: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/>
            </a:r>
            <a:b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</a:b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</a:rPr>
              <a:t/>
            </a:r>
            <a:b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</a:rPr>
            </a:b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hlinkClick r:id="rId3"/>
              </a:rPr>
              <a:t>  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/>
            </a:r>
            <a:b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</a:b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</a:rPr>
              <a:t/>
            </a:r>
            <a:b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</a:rPr>
            </a:b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hlinkClick r:id="rId4"/>
              </a:rPr>
              <a:t>  </a:t>
            </a:r>
            <a:endParaRPr kumimoji="0" lang="es-MX" altLang="es-MX" sz="1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</a:rPr>
              <a:t>3.Desplazamiento de figuras geométricas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</a:rPr>
              <a:t/>
            </a:r>
            <a:b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</a:rPr>
            </a:b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  </a:t>
            </a:r>
            <a:endParaRPr kumimoji="0" lang="es-MX" altLang="es-MX" sz="9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9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  </a:t>
            </a:r>
            <a:endParaRPr kumimoji="0" lang="es-MX" altLang="es-MX" sz="9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5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altLang="es-MX" sz="5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altLang="es-MX" sz="5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4.bp.blogspot.com/-RppPmI5qwrQ/TWhRYnBozaI/AAAAAAAAAB8/3_YZKgstAtQ/s640/GRAFICA+1.jpg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6" y="908720"/>
            <a:ext cx="7541767" cy="9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820891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6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132856"/>
            <a:ext cx="77048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s-MX" altLang="es-MX" b="1" dirty="0" smtClean="0">
                <a:solidFill>
                  <a:schemeClr val="accent1"/>
                </a:solidFill>
                <a:latin typeface="inherit"/>
              </a:rPr>
              <a:t>Simetría de figuras geométricas</a:t>
            </a:r>
            <a:endParaRPr lang="es-MX" altLang="es-MX" sz="1600" dirty="0" smtClean="0">
              <a:solidFill>
                <a:schemeClr val="accent1"/>
              </a:solidFill>
            </a:endParaRPr>
          </a:p>
          <a:p>
            <a:pPr lvl="0" eaLnBrk="0" hangingPunct="0"/>
            <a:r>
              <a:rPr lang="es-MX" altLang="es-MX" dirty="0" smtClean="0">
                <a:solidFill>
                  <a:schemeClr val="accent1"/>
                </a:solidFill>
                <a:latin typeface="inherit"/>
              </a:rPr>
              <a:t/>
            </a:r>
            <a:br>
              <a:rPr lang="es-MX" altLang="es-MX" dirty="0" smtClean="0">
                <a:solidFill>
                  <a:schemeClr val="accent1"/>
                </a:solidFill>
                <a:latin typeface="inherit"/>
              </a:rPr>
            </a:br>
            <a:endParaRPr lang="es-MX" altLang="es-MX" sz="1600" dirty="0" smtClean="0">
              <a:solidFill>
                <a:schemeClr val="accent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es-MX" altLang="es-MX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altLang="es-MX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s-MX" altLang="es-MX" sz="1600" b="1" dirty="0" smtClean="0">
                <a:solidFill>
                  <a:schemeClr val="accent1"/>
                </a:solidFill>
                <a:latin typeface="inherit"/>
              </a:rPr>
              <a:t>5.fracciones</a:t>
            </a:r>
            <a:endParaRPr lang="es-MX" altLang="es-MX" sz="800" dirty="0">
              <a:solidFill>
                <a:schemeClr val="accent1"/>
              </a:solidFill>
            </a:endParaRPr>
          </a:p>
        </p:txBody>
      </p:sp>
      <p:pic>
        <p:nvPicPr>
          <p:cNvPr id="3" name="Picture 6" descr="https://lh4.googleusercontent.com/-YNjZ5AIvzvw/TWhR70YgGMI/AAAAAAAAACM/H1CWC2LQkHM/s400/GRAFICA+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" y="2492896"/>
            <a:ext cx="830315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://3.bp.blogspot.com/-LVrCtYECGm4/TWhSC98fdKI/AAAAAAAAACQ/RLX6Y8QD6xQ/s640/GRAFICA+6.jpg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8" y="5085184"/>
            <a:ext cx="8807212" cy="13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" y="836712"/>
            <a:ext cx="83170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2179" y="188640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nherit"/>
                <a:cs typeface="Arial" pitchFamily="34" charset="0"/>
              </a:rPr>
              <a:t>Estirar y encoger figuras geométricas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/>
          <a:lstStyle/>
          <a:p>
            <a:pPr algn="just"/>
            <a:r>
              <a:rPr lang="es-MX" dirty="0" smtClean="0"/>
              <a:t>El geoplano proporciona la posibilidad de trabajar con figuras geométricas.</a:t>
            </a:r>
          </a:p>
          <a:p>
            <a:endParaRPr lang="es-MX" dirty="0"/>
          </a:p>
          <a:p>
            <a:endParaRPr lang="es-MX" dirty="0" smtClean="0"/>
          </a:p>
          <a:p>
            <a:pPr marL="64008" indent="0" algn="just">
              <a:buNone/>
            </a:pPr>
            <a:r>
              <a:rPr lang="es-MX" dirty="0" smtClean="0"/>
              <a:t>Permitiendo analizar cuantos números de lados, ángulos, picos y la posición de estos.</a:t>
            </a:r>
          </a:p>
          <a:p>
            <a:pPr algn="just"/>
            <a:r>
              <a:rPr lang="es-MX" dirty="0" smtClean="0"/>
              <a:t>Se trabajan líneas curvas, verticales, horizontales, verticales quebradas, etc.</a:t>
            </a:r>
          </a:p>
          <a:p>
            <a:pPr algn="just"/>
            <a:r>
              <a:rPr lang="es-MX" dirty="0" smtClean="0"/>
              <a:t>Manejo de conceptos topológicos:</a:t>
            </a:r>
          </a:p>
          <a:p>
            <a:pPr marL="64008" indent="0" algn="just">
              <a:buNone/>
            </a:pPr>
            <a:r>
              <a:rPr lang="es-MX" dirty="0" smtClean="0"/>
              <a:t>Proximidad, separación, ordenamiento y encerramiento.</a:t>
            </a:r>
          </a:p>
          <a:p>
            <a:endParaRPr lang="es-MX" dirty="0" smtClean="0"/>
          </a:p>
          <a:p>
            <a:pPr marL="64008" indent="0">
              <a:buNone/>
            </a:pPr>
            <a:endParaRPr lang="es-MX" dirty="0"/>
          </a:p>
        </p:txBody>
      </p:sp>
      <p:sp>
        <p:nvSpPr>
          <p:cNvPr id="12" name="11 Triángulo isósceles"/>
          <p:cNvSpPr/>
          <p:nvPr/>
        </p:nvSpPr>
        <p:spPr>
          <a:xfrm>
            <a:off x="971600" y="1628927"/>
            <a:ext cx="1060704" cy="914400"/>
          </a:xfrm>
          <a:prstGeom prst="triangle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3007496" y="1646693"/>
            <a:ext cx="914400" cy="914400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4863599" y="1634915"/>
            <a:ext cx="2550784" cy="914400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59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El uso del geoplano permite trabajar el perímetro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176464" cy="372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0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Área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939898" cy="2282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39124"/>
            <a:ext cx="3810000" cy="290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852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/>
            <a:r>
              <a:rPr lang="es-MX" sz="2800" dirty="0" smtClean="0"/>
              <a:t>Es importante promover las matemáticas como una fuentes de diversión a través de la manipulación de materiales que le permitan al niño ir construyendo conocimientos. 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Los materiales y estrategias que el maestro ha de utilizar determinan por si mismos que los aprendizajes sean significativos, siempre y cuando se les de a estos un uso adecuado.</a:t>
            </a:r>
          </a:p>
        </p:txBody>
      </p:sp>
    </p:spTree>
    <p:extLst>
      <p:ext uri="{BB962C8B-B14F-4D97-AF65-F5344CB8AC3E}">
        <p14:creationId xmlns:p14="http://schemas.microsoft.com/office/powerpoint/2010/main" val="63573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688791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880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familiarización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7288"/>
            <a:ext cx="8229600" cy="5402072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Entregar el material a los alumnos</a:t>
            </a:r>
          </a:p>
          <a:p>
            <a:r>
              <a:rPr lang="es-MX" dirty="0" smtClean="0"/>
              <a:t>Permitir la manipulación  e ir  identificando las partes de este (pivotes)</a:t>
            </a:r>
          </a:p>
          <a:p>
            <a:r>
              <a:rPr lang="es-MX" dirty="0" smtClean="0"/>
              <a:t>Manejar el geoplano  combinado con regletas ( 2)</a:t>
            </a:r>
          </a:p>
          <a:p>
            <a:r>
              <a:rPr lang="es-MX" dirty="0" smtClean="0"/>
              <a:t>Que el niño inserte las regletas en los pivotes de manera libre</a:t>
            </a:r>
          </a:p>
          <a:p>
            <a:r>
              <a:rPr lang="es-MX" dirty="0" smtClean="0"/>
              <a:t>Que reconozca los pivotes perimetrales y los de adentro (área)</a:t>
            </a:r>
          </a:p>
          <a:p>
            <a:r>
              <a:rPr lang="es-MX" dirty="0" smtClean="0"/>
              <a:t>Las primeras actividades permiten al niño situarse en el nuevo espacio</a:t>
            </a:r>
          </a:p>
          <a:p>
            <a:r>
              <a:rPr lang="es-MX" dirty="0" smtClean="0"/>
              <a:t>Primero trabajar con ligas grandes- pequeñas</a:t>
            </a:r>
          </a:p>
          <a:p>
            <a:endParaRPr lang="es-MX" dirty="0" smtClean="0"/>
          </a:p>
          <a:p>
            <a:pPr marL="64008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9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GEOPLANO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IDENTIFICAR LAS PARTES</a:t>
            </a:r>
          </a:p>
          <a:p>
            <a:r>
              <a:rPr lang="es-MX" dirty="0" smtClean="0"/>
              <a:t>PIVOTES INTERNOS Y EXTERNOS</a:t>
            </a:r>
            <a:endParaRPr lang="es-MX" dirty="0"/>
          </a:p>
          <a:p>
            <a:r>
              <a:rPr lang="es-MX" dirty="0" smtClean="0"/>
              <a:t>REALIZA UNA FIGURA CON LAS LIGAS</a:t>
            </a:r>
          </a:p>
          <a:p>
            <a:r>
              <a:rPr lang="es-MX" dirty="0" smtClean="0"/>
              <a:t>MOSTRARLO A LAS COMPAÑERAS</a:t>
            </a:r>
          </a:p>
          <a:p>
            <a:r>
              <a:rPr lang="es-MX" dirty="0" smtClean="0"/>
              <a:t>CON 3 LIGAS, 1 MEDIO DE TRANSPORTE</a:t>
            </a:r>
          </a:p>
          <a:p>
            <a:r>
              <a:rPr lang="es-MX" dirty="0" smtClean="0"/>
              <a:t>CON 2 LIGAS UN UTIL ESCOLAR</a:t>
            </a:r>
          </a:p>
          <a:p>
            <a:r>
              <a:rPr lang="es-MX" dirty="0" smtClean="0"/>
              <a:t>CON 1 LIGA UNA PRENDA DE VESTIR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82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2664296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es-MX" sz="4400" dirty="0" smtClean="0"/>
              <a:t>El uso del geoplano durante el juego libre es una fuente creativa para el niño porque a  medida que lo explora, le permite trabajar diseños cada vez mas complejos</a:t>
            </a:r>
          </a:p>
        </p:txBody>
      </p:sp>
    </p:spTree>
    <p:extLst>
      <p:ext uri="{BB962C8B-B14F-4D97-AF65-F5344CB8AC3E}">
        <p14:creationId xmlns:p14="http://schemas.microsoft.com/office/powerpoint/2010/main" val="37794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Aprovechemos los momentos de juego con el geoplano para ayudar al niño a establecer relaciones lógico matemáticas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70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73" y="16768"/>
            <a:ext cx="2454270" cy="38884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2976"/>
            <a:ext cx="5076056" cy="36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285649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Crear sus propios diseños</a:t>
            </a:r>
            <a:endParaRPr lang="es-MX" dirty="0"/>
          </a:p>
        </p:txBody>
      </p:sp>
      <p:pic>
        <p:nvPicPr>
          <p:cNvPr id="3074" name="Picture 2" descr="C:\Users\Invitado\AppData\Local\Microsoft\Windows\Temporary Internet Files\Content.IE5\F1QJCN1Y\CAM010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8884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nvitado\AppData\Local\Microsoft\Windows\Temporary Internet Files\Content.IE5\F1QJCN1Y\CAM010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0243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nvitado\AppData\Local\Microsoft\Windows\Temporary Internet Files\Content.IE5\F1QJCN1Y\CAM010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723878" cy="24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Copia de figuras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1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Juego dirigido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2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</TotalTime>
  <Words>336</Words>
  <Application>Microsoft Office PowerPoint</Application>
  <PresentationFormat>Presentación en pantalla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Brío</vt:lpstr>
      <vt:lpstr>Presentación de PowerPoint</vt:lpstr>
      <vt:lpstr>familiarización</vt:lpstr>
      <vt:lpstr>GEOPLANO</vt:lpstr>
      <vt:lpstr>Presentación de PowerPoint</vt:lpstr>
      <vt:lpstr>Aprovechemos los momentos de juego con el geoplano para ayudar al niño a establecer relaciones lógico matemáticas </vt:lpstr>
      <vt:lpstr>Presentación de PowerPoint</vt:lpstr>
      <vt:lpstr>Crear sus propios diseños</vt:lpstr>
      <vt:lpstr>Copia de figuras</vt:lpstr>
      <vt:lpstr>Juego dirigido</vt:lpstr>
      <vt:lpstr>ejemplos</vt:lpstr>
      <vt:lpstr>Presentación de PowerPoint</vt:lpstr>
      <vt:lpstr>Presentación de PowerPoint</vt:lpstr>
      <vt:lpstr>Presentación de PowerPoint</vt:lpstr>
      <vt:lpstr>El uso del geoplano permite trabajar el perímetro</vt:lpstr>
      <vt:lpstr>Área</vt:lpstr>
      <vt:lpstr>Conclusión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rodriguez</dc:creator>
  <cp:lastModifiedBy>Luffi</cp:lastModifiedBy>
  <cp:revision>15</cp:revision>
  <dcterms:created xsi:type="dcterms:W3CDTF">2014-10-01T22:34:42Z</dcterms:created>
  <dcterms:modified xsi:type="dcterms:W3CDTF">2014-11-03T21:14:47Z</dcterms:modified>
</cp:coreProperties>
</file>