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2" d="100"/>
          <a:sy n="102" d="100"/>
        </p:scale>
        <p:origin x="-456" y="1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14541645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Shape 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0" name="Shape 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2" name="Shape 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3" name="Shape 10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9" name="Shape 10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4" name="Shape 11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0" name="Shape 12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5" name="Shape 1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1" name="Shape 13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Shape 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6" name="Shape 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3" name="Shape 1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9" name="Shape 1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5" name="Shape 1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61" name="Shape 1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Shape 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2" name="Shape 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Shape 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8" name="Shape 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3" name="Shape 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9" name="Shape 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4" name="Shape 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4" name="Shape 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2"/>
        <p:cNvGrpSpPr/>
        <p:nvPr/>
      </p:nvGrpSpPr>
      <p:grpSpPr>
        <a:xfrm>
          <a:off x="0" y="0"/>
          <a:ext cx="0" cy="0"/>
          <a:chOff x="0" y="0"/>
          <a:chExt cx="0" cy="0"/>
        </a:xfrm>
      </p:grpSpPr>
      <p:sp>
        <p:nvSpPr>
          <p:cNvPr id="13" name="Shape 13"/>
          <p:cNvSpPr/>
          <p:nvPr/>
        </p:nvSpPr>
        <p:spPr>
          <a:xfrm>
            <a:off x="4724400" y="0"/>
            <a:ext cx="3012140" cy="5140547"/>
          </a:xfrm>
          <a:custGeom>
            <a:avLst/>
            <a:gdLst/>
            <a:ahLst/>
            <a:cxnLst/>
            <a:rect l="0" t="0" r="0" b="0"/>
            <a:pathLst>
              <a:path w="3012141" h="6854064" extrusionOk="0">
                <a:moveTo>
                  <a:pt x="2623817" y="0"/>
                </a:moveTo>
                <a:lnTo>
                  <a:pt x="2791741" y="608783"/>
                </a:lnTo>
                <a:lnTo>
                  <a:pt x="1826176" y="1301537"/>
                </a:lnTo>
                <a:lnTo>
                  <a:pt x="2130539" y="2466623"/>
                </a:lnTo>
                <a:lnTo>
                  <a:pt x="1175470" y="3190866"/>
                </a:lnTo>
                <a:lnTo>
                  <a:pt x="1469337" y="4355952"/>
                </a:lnTo>
                <a:lnTo>
                  <a:pt x="493277" y="5080194"/>
                </a:lnTo>
                <a:lnTo>
                  <a:pt x="808135" y="6255776"/>
                </a:lnTo>
                <a:lnTo>
                  <a:pt x="0" y="6854064"/>
                </a:lnTo>
                <a:lnTo>
                  <a:pt x="388325" y="6854064"/>
                </a:lnTo>
                <a:lnTo>
                  <a:pt x="1007545" y="6308258"/>
                </a:lnTo>
                <a:lnTo>
                  <a:pt x="713678" y="5122179"/>
                </a:lnTo>
                <a:lnTo>
                  <a:pt x="1679242" y="4408433"/>
                </a:lnTo>
                <a:lnTo>
                  <a:pt x="1364384" y="3232851"/>
                </a:lnTo>
                <a:lnTo>
                  <a:pt x="2361435" y="2498112"/>
                </a:lnTo>
                <a:lnTo>
                  <a:pt x="2015091" y="1343522"/>
                </a:lnTo>
                <a:lnTo>
                  <a:pt x="3012141" y="608783"/>
                </a:lnTo>
                <a:lnTo>
                  <a:pt x="2833722" y="0"/>
                </a:lnTo>
              </a:path>
            </a:pathLst>
          </a:custGeom>
          <a:solidFill>
            <a:schemeClr val="dk1"/>
          </a:solidFill>
          <a:ln>
            <a:noFill/>
          </a:ln>
        </p:spPr>
        <p:txBody>
          <a:bodyPr lIns="91425" tIns="45700" rIns="91425" bIns="45700" anchor="ctr" anchorCtr="0">
            <a:noAutofit/>
          </a:bodyPr>
          <a:lstStyle/>
          <a:p>
            <a:pPr>
              <a:spcBef>
                <a:spcPts val="0"/>
              </a:spcBef>
              <a:buNone/>
            </a:pPr>
            <a:endParaRPr/>
          </a:p>
        </p:txBody>
      </p:sp>
      <p:grpSp>
        <p:nvGrpSpPr>
          <p:cNvPr id="14" name="Shape 14"/>
          <p:cNvGrpSpPr/>
          <p:nvPr/>
        </p:nvGrpSpPr>
        <p:grpSpPr>
          <a:xfrm>
            <a:off x="4571999" y="0"/>
            <a:ext cx="4546600" cy="5143499"/>
            <a:chOff x="1447" y="0"/>
            <a:chExt cx="2863" cy="4319"/>
          </a:xfrm>
        </p:grpSpPr>
        <p:sp>
          <p:nvSpPr>
            <p:cNvPr id="15" name="Shape 15"/>
            <p:cNvSpPr/>
            <p:nvPr/>
          </p:nvSpPr>
          <p:spPr>
            <a:xfrm>
              <a:off x="1447" y="0"/>
              <a:ext cx="1885" cy="4319"/>
            </a:xfrm>
            <a:custGeom>
              <a:avLst/>
              <a:gdLst/>
              <a:ahLst/>
              <a:cxnLst/>
              <a:rect l="0" t="0" r="0" b="0"/>
              <a:pathLst>
                <a:path w="1886" h="4320" extrusionOk="0">
                  <a:moveTo>
                    <a:pt x="1719" y="0"/>
                  </a:moveTo>
                  <a:lnTo>
                    <a:pt x="1813" y="357"/>
                  </a:lnTo>
                  <a:lnTo>
                    <a:pt x="1194" y="805"/>
                  </a:lnTo>
                  <a:lnTo>
                    <a:pt x="1393" y="1544"/>
                  </a:lnTo>
                  <a:lnTo>
                    <a:pt x="777" y="1991"/>
                  </a:lnTo>
                  <a:lnTo>
                    <a:pt x="972" y="2734"/>
                  </a:lnTo>
                  <a:lnTo>
                    <a:pt x="355" y="3178"/>
                  </a:lnTo>
                  <a:lnTo>
                    <a:pt x="554" y="3921"/>
                  </a:lnTo>
                  <a:lnTo>
                    <a:pt x="0" y="4320"/>
                  </a:lnTo>
                  <a:lnTo>
                    <a:pt x="109" y="4320"/>
                  </a:lnTo>
                  <a:lnTo>
                    <a:pt x="623" y="3948"/>
                  </a:lnTo>
                  <a:lnTo>
                    <a:pt x="430" y="3205"/>
                  </a:lnTo>
                  <a:lnTo>
                    <a:pt x="1045" y="2761"/>
                  </a:lnTo>
                  <a:lnTo>
                    <a:pt x="850" y="2018"/>
                  </a:lnTo>
                  <a:lnTo>
                    <a:pt x="1468" y="1572"/>
                  </a:lnTo>
                  <a:lnTo>
                    <a:pt x="1271" y="830"/>
                  </a:lnTo>
                  <a:lnTo>
                    <a:pt x="1886" y="386"/>
                  </a:lnTo>
                  <a:lnTo>
                    <a:pt x="1788" y="0"/>
                  </a:lnTo>
                  <a:lnTo>
                    <a:pt x="1719" y="0"/>
                  </a:lnTo>
                  <a:close/>
                </a:path>
              </a:pathLst>
            </a:custGeom>
            <a:solidFill>
              <a:srgbClr val="A64129"/>
            </a:solidFill>
            <a:ln>
              <a:noFill/>
            </a:ln>
          </p:spPr>
          <p:txBody>
            <a:bodyPr lIns="91425" tIns="45700" rIns="91425" bIns="45700" anchor="t" anchorCtr="0">
              <a:noAutofit/>
            </a:bodyPr>
            <a:lstStyle/>
            <a:p>
              <a:pPr>
                <a:spcBef>
                  <a:spcPts val="0"/>
                </a:spcBef>
                <a:buNone/>
              </a:pPr>
              <a:endParaRPr/>
            </a:p>
          </p:txBody>
        </p:sp>
        <p:sp>
          <p:nvSpPr>
            <p:cNvPr id="16" name="Shape 16"/>
            <p:cNvSpPr/>
            <p:nvPr/>
          </p:nvSpPr>
          <p:spPr>
            <a:xfrm>
              <a:off x="1559" y="0"/>
              <a:ext cx="1978" cy="4319"/>
            </a:xfrm>
            <a:custGeom>
              <a:avLst/>
              <a:gdLst/>
              <a:ahLst/>
              <a:cxnLst/>
              <a:rect l="0" t="0" r="0" b="0"/>
              <a:pathLst>
                <a:path w="1979" h="4320" extrusionOk="0">
                  <a:moveTo>
                    <a:pt x="1673" y="0"/>
                  </a:moveTo>
                  <a:lnTo>
                    <a:pt x="1777" y="382"/>
                  </a:lnTo>
                  <a:lnTo>
                    <a:pt x="1160" y="830"/>
                  </a:lnTo>
                  <a:lnTo>
                    <a:pt x="1357" y="1570"/>
                  </a:lnTo>
                  <a:lnTo>
                    <a:pt x="743" y="2016"/>
                  </a:lnTo>
                  <a:lnTo>
                    <a:pt x="936" y="2759"/>
                  </a:lnTo>
                  <a:lnTo>
                    <a:pt x="319" y="3204"/>
                  </a:lnTo>
                  <a:lnTo>
                    <a:pt x="517" y="3947"/>
                  </a:lnTo>
                  <a:lnTo>
                    <a:pt x="0" y="4320"/>
                  </a:lnTo>
                  <a:lnTo>
                    <a:pt x="304" y="4320"/>
                  </a:lnTo>
                  <a:lnTo>
                    <a:pt x="717" y="4025"/>
                  </a:lnTo>
                  <a:lnTo>
                    <a:pt x="521" y="3280"/>
                  </a:lnTo>
                  <a:lnTo>
                    <a:pt x="1136" y="2836"/>
                  </a:lnTo>
                  <a:lnTo>
                    <a:pt x="941" y="2093"/>
                  </a:lnTo>
                  <a:lnTo>
                    <a:pt x="1559" y="1648"/>
                  </a:lnTo>
                  <a:lnTo>
                    <a:pt x="1362" y="905"/>
                  </a:lnTo>
                  <a:lnTo>
                    <a:pt x="1979" y="461"/>
                  </a:lnTo>
                  <a:lnTo>
                    <a:pt x="1859" y="0"/>
                  </a:lnTo>
                  <a:lnTo>
                    <a:pt x="1673" y="0"/>
                  </a:lnTo>
                  <a:close/>
                </a:path>
              </a:pathLst>
            </a:custGeom>
            <a:solidFill>
              <a:srgbClr val="384452"/>
            </a:solidFill>
            <a:ln>
              <a:noFill/>
            </a:ln>
          </p:spPr>
          <p:txBody>
            <a:bodyPr lIns="91425" tIns="45700" rIns="91425" bIns="45700" anchor="t" anchorCtr="0">
              <a:noAutofit/>
            </a:bodyPr>
            <a:lstStyle/>
            <a:p>
              <a:pPr>
                <a:spcBef>
                  <a:spcPts val="0"/>
                </a:spcBef>
                <a:buNone/>
              </a:pPr>
              <a:endParaRPr/>
            </a:p>
          </p:txBody>
        </p:sp>
        <p:sp>
          <p:nvSpPr>
            <p:cNvPr id="17" name="Shape 17"/>
            <p:cNvSpPr/>
            <p:nvPr/>
          </p:nvSpPr>
          <p:spPr>
            <a:xfrm>
              <a:off x="2090" y="0"/>
              <a:ext cx="1805" cy="4319"/>
            </a:xfrm>
            <a:custGeom>
              <a:avLst/>
              <a:gdLst/>
              <a:ahLst/>
              <a:cxnLst/>
              <a:rect l="0" t="0" r="0" b="0"/>
              <a:pathLst>
                <a:path w="1806" h="4320" extrusionOk="0">
                  <a:moveTo>
                    <a:pt x="1462" y="0"/>
                  </a:moveTo>
                  <a:lnTo>
                    <a:pt x="1604" y="510"/>
                  </a:lnTo>
                  <a:lnTo>
                    <a:pt x="987" y="958"/>
                  </a:lnTo>
                  <a:lnTo>
                    <a:pt x="1183" y="1696"/>
                  </a:lnTo>
                  <a:lnTo>
                    <a:pt x="570" y="2142"/>
                  </a:lnTo>
                  <a:lnTo>
                    <a:pt x="764" y="2885"/>
                  </a:lnTo>
                  <a:lnTo>
                    <a:pt x="147" y="3329"/>
                  </a:lnTo>
                  <a:lnTo>
                    <a:pt x="344" y="4072"/>
                  </a:lnTo>
                  <a:lnTo>
                    <a:pt x="0" y="4320"/>
                  </a:lnTo>
                  <a:lnTo>
                    <a:pt x="304" y="4320"/>
                  </a:lnTo>
                  <a:lnTo>
                    <a:pt x="544" y="4151"/>
                  </a:lnTo>
                  <a:lnTo>
                    <a:pt x="349" y="3406"/>
                  </a:lnTo>
                  <a:lnTo>
                    <a:pt x="965" y="2961"/>
                  </a:lnTo>
                  <a:lnTo>
                    <a:pt x="768" y="2220"/>
                  </a:lnTo>
                  <a:lnTo>
                    <a:pt x="1385" y="1776"/>
                  </a:lnTo>
                  <a:lnTo>
                    <a:pt x="1189" y="1031"/>
                  </a:lnTo>
                  <a:lnTo>
                    <a:pt x="1806" y="586"/>
                  </a:lnTo>
                  <a:lnTo>
                    <a:pt x="1647" y="0"/>
                  </a:lnTo>
                  <a:lnTo>
                    <a:pt x="1462" y="0"/>
                  </a:lnTo>
                  <a:close/>
                </a:path>
              </a:pathLst>
            </a:custGeom>
            <a:solidFill>
              <a:srgbClr val="F68C1F"/>
            </a:solidFill>
            <a:ln>
              <a:noFill/>
            </a:ln>
          </p:spPr>
          <p:txBody>
            <a:bodyPr lIns="91425" tIns="45700" rIns="91425" bIns="45700" anchor="t" anchorCtr="0">
              <a:noAutofit/>
            </a:bodyPr>
            <a:lstStyle/>
            <a:p>
              <a:pPr>
                <a:spcBef>
                  <a:spcPts val="0"/>
                </a:spcBef>
                <a:buNone/>
              </a:pPr>
              <a:endParaRPr/>
            </a:p>
          </p:txBody>
        </p:sp>
        <p:sp>
          <p:nvSpPr>
            <p:cNvPr id="18" name="Shape 18"/>
            <p:cNvSpPr/>
            <p:nvPr/>
          </p:nvSpPr>
          <p:spPr>
            <a:xfrm>
              <a:off x="2463" y="0"/>
              <a:ext cx="1847" cy="4319"/>
            </a:xfrm>
            <a:custGeom>
              <a:avLst/>
              <a:gdLst/>
              <a:ahLst/>
              <a:cxnLst/>
              <a:rect l="0" t="0" r="0" b="0"/>
              <a:pathLst>
                <a:path w="1848" h="4320" extrusionOk="0">
                  <a:moveTo>
                    <a:pt x="1311" y="0"/>
                  </a:moveTo>
                  <a:lnTo>
                    <a:pt x="1475" y="606"/>
                  </a:lnTo>
                  <a:lnTo>
                    <a:pt x="856" y="1055"/>
                  </a:lnTo>
                  <a:lnTo>
                    <a:pt x="1054" y="1794"/>
                  </a:lnTo>
                  <a:lnTo>
                    <a:pt x="439" y="2240"/>
                  </a:lnTo>
                  <a:lnTo>
                    <a:pt x="634" y="2981"/>
                  </a:lnTo>
                  <a:lnTo>
                    <a:pt x="16" y="3428"/>
                  </a:lnTo>
                  <a:lnTo>
                    <a:pt x="215" y="4169"/>
                  </a:lnTo>
                  <a:lnTo>
                    <a:pt x="0" y="4320"/>
                  </a:lnTo>
                  <a:lnTo>
                    <a:pt x="570" y="4320"/>
                  </a:lnTo>
                  <a:lnTo>
                    <a:pt x="584" y="4304"/>
                  </a:lnTo>
                  <a:lnTo>
                    <a:pt x="391" y="3570"/>
                  </a:lnTo>
                  <a:lnTo>
                    <a:pt x="1005" y="3118"/>
                  </a:lnTo>
                  <a:lnTo>
                    <a:pt x="810" y="2380"/>
                  </a:lnTo>
                  <a:lnTo>
                    <a:pt x="1422" y="1936"/>
                  </a:lnTo>
                  <a:lnTo>
                    <a:pt x="1229" y="1193"/>
                  </a:lnTo>
                  <a:lnTo>
                    <a:pt x="1848" y="743"/>
                  </a:lnTo>
                  <a:lnTo>
                    <a:pt x="1650" y="0"/>
                  </a:lnTo>
                  <a:lnTo>
                    <a:pt x="1311" y="0"/>
                  </a:lnTo>
                  <a:close/>
                </a:path>
              </a:pathLst>
            </a:custGeom>
            <a:solidFill>
              <a:srgbClr val="A4BDC0"/>
            </a:solidFill>
            <a:ln>
              <a:noFill/>
            </a:ln>
          </p:spPr>
          <p:txBody>
            <a:bodyPr lIns="91425" tIns="45700" rIns="91425" bIns="45700" anchor="t" anchorCtr="0">
              <a:noAutofit/>
            </a:bodyPr>
            <a:lstStyle/>
            <a:p>
              <a:pPr>
                <a:spcBef>
                  <a:spcPts val="0"/>
                </a:spcBef>
                <a:buNone/>
              </a:pPr>
              <a:endParaRPr/>
            </a:p>
          </p:txBody>
        </p:sp>
      </p:grpSp>
      <p:sp>
        <p:nvSpPr>
          <p:cNvPr id="19" name="Shape 19"/>
          <p:cNvSpPr txBox="1">
            <a:spLocks noGrp="1"/>
          </p:cNvSpPr>
          <p:nvPr>
            <p:ph type="ctrTitle"/>
          </p:nvPr>
        </p:nvSpPr>
        <p:spPr>
          <a:xfrm>
            <a:off x="685800" y="746438"/>
            <a:ext cx="5258700" cy="1158600"/>
          </a:xfrm>
          <a:prstGeom prst="rect">
            <a:avLst/>
          </a:prstGeom>
        </p:spPr>
        <p:txBody>
          <a:bodyPr lIns="77025" tIns="77025" rIns="77025" bIns="77025" anchor="ctr" anchorCtr="0"/>
          <a:lstStyle>
            <a:lvl1pPr rtl="0">
              <a:spcBef>
                <a:spcPts val="0"/>
              </a:spcBef>
              <a:buSzPct val="100000"/>
              <a:defRPr sz="4800"/>
            </a:lvl1pPr>
            <a:lvl2pPr rtl="0">
              <a:spcBef>
                <a:spcPts val="0"/>
              </a:spcBef>
              <a:buSzPct val="100000"/>
              <a:defRPr sz="4800"/>
            </a:lvl2pPr>
            <a:lvl3pPr rtl="0">
              <a:spcBef>
                <a:spcPts val="0"/>
              </a:spcBef>
              <a:buSzPct val="100000"/>
              <a:defRPr sz="4800"/>
            </a:lvl3pPr>
            <a:lvl4pPr rtl="0">
              <a:spcBef>
                <a:spcPts val="0"/>
              </a:spcBef>
              <a:buSzPct val="100000"/>
              <a:defRPr sz="4800"/>
            </a:lvl4pPr>
            <a:lvl5pPr rtl="0">
              <a:spcBef>
                <a:spcPts val="0"/>
              </a:spcBef>
              <a:buSzPct val="100000"/>
              <a:defRPr sz="4800"/>
            </a:lvl5pPr>
            <a:lvl6pPr rtl="0">
              <a:spcBef>
                <a:spcPts val="0"/>
              </a:spcBef>
              <a:buSzPct val="100000"/>
              <a:defRPr sz="4800"/>
            </a:lvl6pPr>
            <a:lvl7pPr rtl="0">
              <a:spcBef>
                <a:spcPts val="0"/>
              </a:spcBef>
              <a:buSzPct val="100000"/>
              <a:defRPr sz="4800"/>
            </a:lvl7pPr>
            <a:lvl8pPr rtl="0">
              <a:spcBef>
                <a:spcPts val="0"/>
              </a:spcBef>
              <a:buSzPct val="100000"/>
              <a:defRPr sz="4800"/>
            </a:lvl8pPr>
            <a:lvl9pPr rtl="0">
              <a:spcBef>
                <a:spcPts val="0"/>
              </a:spcBef>
              <a:buSzPct val="100000"/>
              <a:defRPr sz="4800"/>
            </a:lvl9pPr>
          </a:lstStyle>
          <a:p>
            <a:endParaRPr/>
          </a:p>
        </p:txBody>
      </p:sp>
      <p:sp>
        <p:nvSpPr>
          <p:cNvPr id="20" name="Shape 20"/>
          <p:cNvSpPr txBox="1">
            <a:spLocks noGrp="1"/>
          </p:cNvSpPr>
          <p:nvPr>
            <p:ph type="subTitle" idx="1"/>
          </p:nvPr>
        </p:nvSpPr>
        <p:spPr>
          <a:xfrm>
            <a:off x="685800" y="1986416"/>
            <a:ext cx="5258700" cy="772800"/>
          </a:xfrm>
          <a:prstGeom prst="rect">
            <a:avLst/>
          </a:prstGeom>
        </p:spPr>
        <p:txBody>
          <a:bodyPr lIns="77025" tIns="77025" rIns="77025" bIns="77025" anchor="t" anchorCtr="0"/>
          <a:lstStyle>
            <a:lvl1pPr rtl="0">
              <a:spcBef>
                <a:spcPts val="0"/>
              </a:spcBef>
              <a:buNone/>
              <a:defRPr/>
            </a:lvl1pPr>
            <a:lvl2pPr rtl="0">
              <a:spcBef>
                <a:spcPts val="0"/>
              </a:spcBef>
              <a:buSzPct val="100000"/>
              <a:buNone/>
              <a:defRPr sz="3000"/>
            </a:lvl2pPr>
            <a:lvl3pPr rtl="0">
              <a:spcBef>
                <a:spcPts val="0"/>
              </a:spcBef>
              <a:buSzPct val="100000"/>
              <a:buNone/>
              <a:defRPr sz="3000"/>
            </a:lvl3pPr>
            <a:lvl4pPr rtl="0">
              <a:spcBef>
                <a:spcPts val="0"/>
              </a:spcBef>
              <a:buSzPct val="100000"/>
              <a:buNone/>
              <a:defRPr sz="3000"/>
            </a:lvl4pPr>
            <a:lvl5pPr rtl="0">
              <a:spcBef>
                <a:spcPts val="0"/>
              </a:spcBef>
              <a:buSzPct val="100000"/>
              <a:buNone/>
              <a:defRPr sz="3000"/>
            </a:lvl5pPr>
            <a:lvl6pPr rtl="0">
              <a:spcBef>
                <a:spcPts val="0"/>
              </a:spcBef>
              <a:buSzPct val="100000"/>
              <a:buNone/>
              <a:defRPr sz="3000"/>
            </a:lvl6pPr>
            <a:lvl7pPr rtl="0">
              <a:spcBef>
                <a:spcPts val="0"/>
              </a:spcBef>
              <a:buSzPct val="100000"/>
              <a:buNone/>
              <a:defRPr sz="3000"/>
            </a:lvl7pPr>
            <a:lvl8pPr rtl="0">
              <a:spcBef>
                <a:spcPts val="0"/>
              </a:spcBef>
              <a:buSzPct val="100000"/>
              <a:buNone/>
              <a:defRPr sz="3000"/>
            </a:lvl8pPr>
            <a:lvl9pPr rtl="0">
              <a:spcBef>
                <a:spcPts val="0"/>
              </a:spcBef>
              <a:buSzPct val="100000"/>
              <a:buNone/>
              <a:defRPr sz="30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_AND_BODY_1">
    <p:spTree>
      <p:nvGrpSpPr>
        <p:cNvPr id="1" name="Shape 21"/>
        <p:cNvGrpSpPr/>
        <p:nvPr/>
      </p:nvGrpSpPr>
      <p:grpSpPr>
        <a:xfrm>
          <a:off x="0" y="0"/>
          <a:ext cx="0" cy="0"/>
          <a:chOff x="0" y="0"/>
          <a:chExt cx="0" cy="0"/>
        </a:xfrm>
      </p:grpSpPr>
      <p:sp>
        <p:nvSpPr>
          <p:cNvPr id="22" name="Shape 22"/>
          <p:cNvSpPr/>
          <p:nvPr/>
        </p:nvSpPr>
        <p:spPr>
          <a:xfrm rot="-5400000">
            <a:off x="6431898" y="2431398"/>
            <a:ext cx="904306" cy="4519896"/>
          </a:xfrm>
          <a:custGeom>
            <a:avLst/>
            <a:gdLst/>
            <a:ahLst/>
            <a:cxnLst/>
            <a:rect l="0" t="0" r="0" b="0"/>
            <a:pathLst>
              <a:path w="1205742" h="4519897" extrusionOk="0">
                <a:moveTo>
                  <a:pt x="924" y="0"/>
                </a:moveTo>
                <a:cubicBezTo>
                  <a:pt x="6351" y="1497993"/>
                  <a:pt x="-3772" y="3021904"/>
                  <a:pt x="1655" y="4519897"/>
                </a:cubicBezTo>
                <a:lnTo>
                  <a:pt x="831272" y="4518403"/>
                </a:lnTo>
                <a:lnTo>
                  <a:pt x="1205742" y="3850819"/>
                </a:lnTo>
                <a:lnTo>
                  <a:pt x="359114" y="3126246"/>
                </a:lnTo>
                <a:lnTo>
                  <a:pt x="880116" y="2173718"/>
                </a:lnTo>
                <a:lnTo>
                  <a:pt x="49768" y="1449145"/>
                </a:lnTo>
                <a:lnTo>
                  <a:pt x="562630" y="480334"/>
                </a:lnTo>
                <a:lnTo>
                  <a:pt x="924" y="0"/>
                </a:lnTo>
                <a:close/>
              </a:path>
            </a:pathLst>
          </a:custGeom>
          <a:solidFill>
            <a:schemeClr val="lt2"/>
          </a:solidFill>
          <a:ln>
            <a:noFill/>
          </a:ln>
        </p:spPr>
        <p:txBody>
          <a:bodyPr lIns="91425" tIns="45700" rIns="91425" bIns="45700" anchor="ctr" anchorCtr="0">
            <a:noAutofit/>
          </a:bodyPr>
          <a:lstStyle/>
          <a:p>
            <a:pPr>
              <a:spcBef>
                <a:spcPts val="0"/>
              </a:spcBef>
              <a:buNone/>
            </a:pPr>
            <a:endParaRPr/>
          </a:p>
        </p:txBody>
      </p:sp>
      <p:sp>
        <p:nvSpPr>
          <p:cNvPr id="23" name="Shape 23"/>
          <p:cNvSpPr txBox="1">
            <a:spLocks noGrp="1"/>
          </p:cNvSpPr>
          <p:nvPr>
            <p:ph type="title"/>
          </p:nvPr>
        </p:nvSpPr>
        <p:spPr>
          <a:xfrm>
            <a:off x="457200" y="205978"/>
            <a:ext cx="8229600" cy="857400"/>
          </a:xfrm>
          <a:prstGeom prst="rect">
            <a:avLst/>
          </a:prstGeom>
        </p:spPr>
        <p:txBody>
          <a:bodyPr lIns="77025" tIns="77025" rIns="77025" bIns="770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4" name="Shape 24"/>
          <p:cNvSpPr txBox="1">
            <a:spLocks noGrp="1"/>
          </p:cNvSpPr>
          <p:nvPr>
            <p:ph type="body" idx="1"/>
          </p:nvPr>
        </p:nvSpPr>
        <p:spPr>
          <a:xfrm>
            <a:off x="457200" y="1200150"/>
            <a:ext cx="8229600" cy="3725699"/>
          </a:xfrm>
          <a:prstGeom prst="rect">
            <a:avLst/>
          </a:prstGeom>
        </p:spPr>
        <p:txBody>
          <a:bodyPr lIns="77025" tIns="77025" rIns="77025" bIns="770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685800" y="400050"/>
            <a:ext cx="7772400" cy="857400"/>
          </a:xfrm>
          <a:prstGeom prst="rect">
            <a:avLst/>
          </a:prstGeom>
          <a:noFill/>
          <a:ln>
            <a:noFill/>
          </a:ln>
        </p:spPr>
        <p:txBody>
          <a:bodyPr lIns="77025" tIns="77025" rIns="77025" bIns="77025" anchor="ctr" anchorCtr="0"/>
          <a:lstStyle>
            <a:lvl1pPr marL="0" marR="0" indent="0" algn="ctr" rtl="0">
              <a:lnSpc>
                <a:spcPct val="100000"/>
              </a:lnSpc>
              <a:spcBef>
                <a:spcPts val="0"/>
              </a:spcBef>
              <a:spcAft>
                <a:spcPts val="0"/>
              </a:spcAft>
              <a:buSzPct val="100000"/>
              <a:defRPr sz="1200"/>
            </a:lvl1pPr>
            <a:lvl2pPr marL="0" marR="0" indent="0" algn="ctr" rtl="0">
              <a:lnSpc>
                <a:spcPct val="100000"/>
              </a:lnSpc>
              <a:spcBef>
                <a:spcPts val="0"/>
              </a:spcBef>
              <a:spcAft>
                <a:spcPts val="0"/>
              </a:spcAft>
              <a:buSzPct val="100000"/>
              <a:defRPr sz="1200"/>
            </a:lvl2pPr>
            <a:lvl3pPr marL="0" marR="0" indent="0" algn="ctr" rtl="0">
              <a:lnSpc>
                <a:spcPct val="100000"/>
              </a:lnSpc>
              <a:spcBef>
                <a:spcPts val="0"/>
              </a:spcBef>
              <a:spcAft>
                <a:spcPts val="0"/>
              </a:spcAft>
              <a:buSzPct val="100000"/>
              <a:defRPr sz="1200"/>
            </a:lvl3pPr>
            <a:lvl4pPr marL="0" marR="0" indent="0" algn="ctr" rtl="0">
              <a:lnSpc>
                <a:spcPct val="100000"/>
              </a:lnSpc>
              <a:spcBef>
                <a:spcPts val="0"/>
              </a:spcBef>
              <a:spcAft>
                <a:spcPts val="0"/>
              </a:spcAft>
              <a:buSzPct val="100000"/>
              <a:defRPr sz="1200"/>
            </a:lvl4pPr>
            <a:lvl5pPr marL="0" marR="0" indent="0" algn="ctr" rtl="0">
              <a:lnSpc>
                <a:spcPct val="100000"/>
              </a:lnSpc>
              <a:spcBef>
                <a:spcPts val="0"/>
              </a:spcBef>
              <a:spcAft>
                <a:spcPts val="0"/>
              </a:spcAft>
              <a:buSzPct val="100000"/>
              <a:defRPr sz="1200"/>
            </a:lvl5pPr>
            <a:lvl6pPr marL="0" marR="0" indent="0" algn="ctr" rtl="0">
              <a:lnSpc>
                <a:spcPct val="100000"/>
              </a:lnSpc>
              <a:spcBef>
                <a:spcPts val="0"/>
              </a:spcBef>
              <a:spcAft>
                <a:spcPts val="0"/>
              </a:spcAft>
              <a:buSzPct val="100000"/>
              <a:defRPr sz="1200"/>
            </a:lvl6pPr>
            <a:lvl7pPr marL="0" marR="0" indent="0" algn="ctr" rtl="0">
              <a:lnSpc>
                <a:spcPct val="100000"/>
              </a:lnSpc>
              <a:spcBef>
                <a:spcPts val="0"/>
              </a:spcBef>
              <a:spcAft>
                <a:spcPts val="0"/>
              </a:spcAft>
              <a:buSzPct val="100000"/>
              <a:defRPr sz="1200"/>
            </a:lvl7pPr>
            <a:lvl8pPr marL="0" marR="0" indent="0" algn="ctr" rtl="0">
              <a:lnSpc>
                <a:spcPct val="100000"/>
              </a:lnSpc>
              <a:spcBef>
                <a:spcPts val="0"/>
              </a:spcBef>
              <a:spcAft>
                <a:spcPts val="0"/>
              </a:spcAft>
              <a:buSzPct val="100000"/>
              <a:defRPr sz="1200"/>
            </a:lvl8pPr>
            <a:lvl9pPr marL="0" marR="0" indent="0" algn="ctr" rtl="0">
              <a:lnSpc>
                <a:spcPct val="100000"/>
              </a:lnSpc>
              <a:spcBef>
                <a:spcPts val="0"/>
              </a:spcBef>
              <a:spcAft>
                <a:spcPts val="0"/>
              </a:spcAft>
              <a:buSzPct val="100000"/>
              <a:defRPr sz="1200"/>
            </a:lvl9pPr>
          </a:lstStyle>
          <a:p>
            <a:endParaRPr/>
          </a:p>
        </p:txBody>
      </p:sp>
      <p:sp>
        <p:nvSpPr>
          <p:cNvPr id="6" name="Shape 6"/>
          <p:cNvSpPr txBox="1">
            <a:spLocks noGrp="1"/>
          </p:cNvSpPr>
          <p:nvPr>
            <p:ph type="body" idx="1"/>
          </p:nvPr>
        </p:nvSpPr>
        <p:spPr>
          <a:xfrm>
            <a:off x="685800" y="1485900"/>
            <a:ext cx="7772400" cy="3086099"/>
          </a:xfrm>
          <a:prstGeom prst="rect">
            <a:avLst/>
          </a:prstGeom>
          <a:noFill/>
          <a:ln>
            <a:noFill/>
          </a:ln>
        </p:spPr>
        <p:txBody>
          <a:bodyPr lIns="77025" tIns="77025" rIns="77025" bIns="77025" anchor="t" anchorCtr="0"/>
          <a:lstStyle>
            <a:lvl1pPr marL="292100" marR="0" indent="-127000" algn="l" rtl="0">
              <a:lnSpc>
                <a:spcPct val="100000"/>
              </a:lnSpc>
              <a:spcBef>
                <a:spcPts val="500"/>
              </a:spcBef>
              <a:spcAft>
                <a:spcPts val="0"/>
              </a:spcAft>
              <a:buClr>
                <a:schemeClr val="dk1"/>
              </a:buClr>
              <a:buSzPct val="100000"/>
              <a:buFont typeface="Times New Roman"/>
              <a:buChar char="•"/>
              <a:defRPr sz="1200"/>
            </a:lvl1pPr>
            <a:lvl2pPr marL="622300" marR="0" indent="-88900" algn="l" rtl="0">
              <a:lnSpc>
                <a:spcPct val="100000"/>
              </a:lnSpc>
              <a:spcBef>
                <a:spcPts val="500"/>
              </a:spcBef>
              <a:spcAft>
                <a:spcPts val="0"/>
              </a:spcAft>
              <a:buClr>
                <a:schemeClr val="dk1"/>
              </a:buClr>
              <a:buSzPct val="100000"/>
              <a:buFont typeface="Times New Roman"/>
              <a:buChar char="–"/>
              <a:defRPr sz="1200"/>
            </a:lvl2pPr>
            <a:lvl3pPr marL="965200" marR="0" indent="-63500" algn="l" rtl="0">
              <a:lnSpc>
                <a:spcPct val="100000"/>
              </a:lnSpc>
              <a:spcBef>
                <a:spcPts val="400"/>
              </a:spcBef>
              <a:spcAft>
                <a:spcPts val="0"/>
              </a:spcAft>
              <a:buClr>
                <a:schemeClr val="dk1"/>
              </a:buClr>
              <a:buSzPct val="100000"/>
              <a:buFont typeface="Times New Roman"/>
              <a:buChar char="•"/>
              <a:defRPr sz="1200"/>
            </a:lvl3pPr>
            <a:lvl4pPr marL="1346200" marR="0" indent="-88900" algn="l" rtl="0">
              <a:lnSpc>
                <a:spcPct val="100000"/>
              </a:lnSpc>
              <a:spcBef>
                <a:spcPts val="300"/>
              </a:spcBef>
              <a:spcAft>
                <a:spcPts val="0"/>
              </a:spcAft>
              <a:buClr>
                <a:schemeClr val="dk1"/>
              </a:buClr>
              <a:buSzPct val="100000"/>
              <a:buFont typeface="Times New Roman"/>
              <a:buChar char="–"/>
              <a:defRPr sz="1200"/>
            </a:lvl4pPr>
            <a:lvl5pPr marL="1739900" marR="0" indent="-88900" algn="l" rtl="0">
              <a:lnSpc>
                <a:spcPct val="100000"/>
              </a:lnSpc>
              <a:spcBef>
                <a:spcPts val="300"/>
              </a:spcBef>
              <a:spcAft>
                <a:spcPts val="0"/>
              </a:spcAft>
              <a:buClr>
                <a:schemeClr val="dk1"/>
              </a:buClr>
              <a:buSzPct val="100000"/>
              <a:buFont typeface="Times New Roman"/>
              <a:buChar char="•"/>
              <a:defRPr sz="1200"/>
            </a:lvl5pPr>
            <a:lvl6pPr marL="2120900" marR="0" indent="-88900" algn="l" rtl="0">
              <a:lnSpc>
                <a:spcPct val="100000"/>
              </a:lnSpc>
              <a:spcBef>
                <a:spcPts val="300"/>
              </a:spcBef>
              <a:spcAft>
                <a:spcPts val="0"/>
              </a:spcAft>
              <a:buClr>
                <a:schemeClr val="dk1"/>
              </a:buClr>
              <a:buSzPct val="100000"/>
              <a:buFont typeface="Times New Roman"/>
              <a:buChar char="•"/>
              <a:defRPr sz="1200"/>
            </a:lvl6pPr>
            <a:lvl7pPr marL="2895600" marR="0" indent="-88900" algn="l" rtl="0">
              <a:lnSpc>
                <a:spcPct val="100000"/>
              </a:lnSpc>
              <a:spcBef>
                <a:spcPts val="300"/>
              </a:spcBef>
              <a:spcAft>
                <a:spcPts val="0"/>
              </a:spcAft>
              <a:buClr>
                <a:schemeClr val="dk1"/>
              </a:buClr>
              <a:buSzPct val="100000"/>
              <a:buFont typeface="Times New Roman"/>
              <a:buChar char="•"/>
              <a:defRPr sz="1200"/>
            </a:lvl7pPr>
            <a:lvl8pPr marL="4051300" marR="0" indent="-88900" algn="l" rtl="0">
              <a:lnSpc>
                <a:spcPct val="100000"/>
              </a:lnSpc>
              <a:spcBef>
                <a:spcPts val="300"/>
              </a:spcBef>
              <a:spcAft>
                <a:spcPts val="0"/>
              </a:spcAft>
              <a:buClr>
                <a:schemeClr val="dk1"/>
              </a:buClr>
              <a:buSzPct val="100000"/>
              <a:buFont typeface="Times New Roman"/>
              <a:buChar char="•"/>
              <a:defRPr sz="1200"/>
            </a:lvl8pPr>
            <a:lvl9pPr marL="5588000" marR="0" indent="-88900" algn="l" rtl="0">
              <a:lnSpc>
                <a:spcPct val="100000"/>
              </a:lnSpc>
              <a:spcBef>
                <a:spcPts val="300"/>
              </a:spcBef>
              <a:spcAft>
                <a:spcPts val="0"/>
              </a:spcAft>
              <a:buClr>
                <a:schemeClr val="dk1"/>
              </a:buClr>
              <a:buSzPct val="100000"/>
              <a:buFont typeface="Times New Roman"/>
              <a:buChar char="•"/>
              <a:defRPr sz="1200"/>
            </a:lvl9pPr>
          </a:lstStyle>
          <a:p>
            <a:endParaRPr/>
          </a:p>
        </p:txBody>
      </p:sp>
      <p:sp>
        <p:nvSpPr>
          <p:cNvPr id="7" name="Shape 7"/>
          <p:cNvSpPr/>
          <p:nvPr/>
        </p:nvSpPr>
        <p:spPr>
          <a:xfrm>
            <a:off x="0" y="0"/>
            <a:ext cx="9142499" cy="512099"/>
          </a:xfrm>
          <a:prstGeom prst="rect">
            <a:avLst/>
          </a:prstGeom>
          <a:solidFill>
            <a:srgbClr val="AA7C00"/>
          </a:solidFill>
          <a:ln>
            <a:noFill/>
          </a:ln>
        </p:spPr>
        <p:txBody>
          <a:bodyPr lIns="77025" tIns="38500" rIns="77025" bIns="38500" anchor="ctr" anchorCtr="0">
            <a:noAutofit/>
          </a:bodyPr>
          <a:lstStyle/>
          <a:p>
            <a:pPr marL="0" marR="0" lvl="0" indent="0" algn="l" rtl="0">
              <a:lnSpc>
                <a:spcPct val="100000"/>
              </a:lnSpc>
              <a:spcBef>
                <a:spcPts val="0"/>
              </a:spcBef>
              <a:spcAft>
                <a:spcPts val="0"/>
              </a:spcAft>
              <a:buNone/>
            </a:pPr>
            <a:endParaRPr sz="1500" b="0" i="0" u="none" strike="noStrike" cap="none" baseline="0">
              <a:solidFill>
                <a:schemeClr val="dk1"/>
              </a:solidFill>
              <a:latin typeface="Arial"/>
              <a:ea typeface="Arial"/>
              <a:cs typeface="Arial"/>
              <a:sym typeface="Arial"/>
            </a:endParaRPr>
          </a:p>
        </p:txBody>
      </p:sp>
      <p:sp>
        <p:nvSpPr>
          <p:cNvPr id="8" name="Shape 8"/>
          <p:cNvSpPr/>
          <p:nvPr/>
        </p:nvSpPr>
        <p:spPr>
          <a:xfrm>
            <a:off x="0" y="525065"/>
            <a:ext cx="290700" cy="4617300"/>
          </a:xfrm>
          <a:prstGeom prst="rect">
            <a:avLst/>
          </a:prstGeom>
          <a:solidFill>
            <a:srgbClr val="A8AA00"/>
          </a:solidFill>
          <a:ln>
            <a:noFill/>
          </a:ln>
        </p:spPr>
        <p:txBody>
          <a:bodyPr lIns="77025" tIns="38500" rIns="77025" bIns="38500" anchor="ctr" anchorCtr="0">
            <a:noAutofit/>
          </a:bodyPr>
          <a:lstStyle/>
          <a:p>
            <a:pPr marL="0" marR="0" lvl="0" indent="0" algn="l" rtl="0">
              <a:lnSpc>
                <a:spcPct val="100000"/>
              </a:lnSpc>
              <a:spcBef>
                <a:spcPts val="0"/>
              </a:spcBef>
              <a:spcAft>
                <a:spcPts val="0"/>
              </a:spcAft>
              <a:buNone/>
            </a:pPr>
            <a:endParaRPr sz="1500" b="0" i="0" u="none" strike="noStrike" cap="none" baseline="0">
              <a:solidFill>
                <a:schemeClr val="dk1"/>
              </a:solidFill>
              <a:latin typeface="Arial"/>
              <a:ea typeface="Arial"/>
              <a:cs typeface="Arial"/>
              <a:sym typeface="Arial"/>
            </a:endParaRPr>
          </a:p>
        </p:txBody>
      </p:sp>
      <p:sp>
        <p:nvSpPr>
          <p:cNvPr id="9" name="Shape 9"/>
          <p:cNvSpPr/>
          <p:nvPr/>
        </p:nvSpPr>
        <p:spPr>
          <a:xfrm>
            <a:off x="8851899" y="525065"/>
            <a:ext cx="290700" cy="4617300"/>
          </a:xfrm>
          <a:prstGeom prst="rect">
            <a:avLst/>
          </a:prstGeom>
          <a:solidFill>
            <a:srgbClr val="003B55"/>
          </a:solidFill>
          <a:ln>
            <a:noFill/>
          </a:ln>
        </p:spPr>
        <p:txBody>
          <a:bodyPr lIns="77025" tIns="38500" rIns="77025" bIns="38500" anchor="ctr" anchorCtr="0">
            <a:noAutofit/>
          </a:bodyPr>
          <a:lstStyle/>
          <a:p>
            <a:pPr marL="0" marR="0" lvl="0" indent="0" algn="l" rtl="0">
              <a:lnSpc>
                <a:spcPct val="100000"/>
              </a:lnSpc>
              <a:spcBef>
                <a:spcPts val="0"/>
              </a:spcBef>
              <a:spcAft>
                <a:spcPts val="0"/>
              </a:spcAft>
              <a:buNone/>
            </a:pPr>
            <a:endParaRPr sz="1500" b="0" i="0" u="none" strike="noStrike" cap="none" baseline="0">
              <a:solidFill>
                <a:schemeClr val="dk1"/>
              </a:solidFill>
              <a:latin typeface="Arial"/>
              <a:ea typeface="Arial"/>
              <a:cs typeface="Arial"/>
              <a:sym typeface="Arial"/>
            </a:endParaRPr>
          </a:p>
        </p:txBody>
      </p:sp>
      <p:sp>
        <p:nvSpPr>
          <p:cNvPr id="10" name="Shape 10"/>
          <p:cNvSpPr/>
          <p:nvPr/>
        </p:nvSpPr>
        <p:spPr>
          <a:xfrm>
            <a:off x="304800" y="4913708"/>
            <a:ext cx="8534399" cy="228600"/>
          </a:xfrm>
          <a:prstGeom prst="rect">
            <a:avLst/>
          </a:prstGeom>
          <a:solidFill>
            <a:srgbClr val="500055"/>
          </a:solidFill>
          <a:ln>
            <a:noFill/>
          </a:ln>
        </p:spPr>
        <p:txBody>
          <a:bodyPr lIns="77025" tIns="38500" rIns="77025" bIns="38500" anchor="ctr" anchorCtr="0">
            <a:noAutofit/>
          </a:bodyPr>
          <a:lstStyle/>
          <a:p>
            <a:pPr marL="0" marR="0" lvl="0" indent="0" algn="l" rtl="0">
              <a:lnSpc>
                <a:spcPct val="100000"/>
              </a:lnSpc>
              <a:spcBef>
                <a:spcPts val="0"/>
              </a:spcBef>
              <a:spcAft>
                <a:spcPts val="0"/>
              </a:spcAft>
              <a:buNone/>
            </a:pPr>
            <a:endParaRPr sz="1500" b="0" i="0" u="none" strike="noStrike" cap="none" baseline="0">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5"/>
        <p:cNvGrpSpPr/>
        <p:nvPr/>
      </p:nvGrpSpPr>
      <p:grpSpPr>
        <a:xfrm>
          <a:off x="0" y="0"/>
          <a:ext cx="0" cy="0"/>
          <a:chOff x="0" y="0"/>
          <a:chExt cx="0" cy="0"/>
        </a:xfrm>
      </p:grpSpPr>
      <p:sp>
        <p:nvSpPr>
          <p:cNvPr id="26" name="Shape 26"/>
          <p:cNvSpPr txBox="1">
            <a:spLocks noGrp="1"/>
          </p:cNvSpPr>
          <p:nvPr>
            <p:ph type="ctrTitle"/>
          </p:nvPr>
        </p:nvSpPr>
        <p:spPr>
          <a:xfrm>
            <a:off x="685800" y="746438"/>
            <a:ext cx="5258700" cy="1158600"/>
          </a:xfrm>
          <a:prstGeom prst="rect">
            <a:avLst/>
          </a:prstGeom>
        </p:spPr>
        <p:txBody>
          <a:bodyPr lIns="77025" tIns="77025" rIns="77025" bIns="77025" anchor="ctr" anchorCtr="0">
            <a:noAutofit/>
          </a:bodyPr>
          <a:lstStyle/>
          <a:p>
            <a:pPr>
              <a:spcBef>
                <a:spcPts val="0"/>
              </a:spcBef>
              <a:buNone/>
            </a:pPr>
            <a:r>
              <a:rPr lang="x-none" i="1">
                <a:solidFill>
                  <a:srgbClr val="0B5394"/>
                </a:solidFill>
                <a:latin typeface="Coming Soon"/>
                <a:ea typeface="Coming Soon"/>
                <a:cs typeface="Coming Soon"/>
                <a:sym typeface="Coming Soon"/>
              </a:rPr>
              <a:t>Desmotivación del profesorado.</a:t>
            </a:r>
          </a:p>
        </p:txBody>
      </p:sp>
      <p:sp>
        <p:nvSpPr>
          <p:cNvPr id="27" name="Shape 27"/>
          <p:cNvSpPr txBox="1">
            <a:spLocks noGrp="1"/>
          </p:cNvSpPr>
          <p:nvPr>
            <p:ph type="subTitle" idx="1"/>
          </p:nvPr>
        </p:nvSpPr>
        <p:spPr>
          <a:xfrm>
            <a:off x="578850" y="2478316"/>
            <a:ext cx="5258700" cy="772800"/>
          </a:xfrm>
          <a:prstGeom prst="rect">
            <a:avLst/>
          </a:prstGeom>
        </p:spPr>
        <p:txBody>
          <a:bodyPr lIns="77025" tIns="77025" rIns="77025" bIns="77025" anchor="t" anchorCtr="0">
            <a:noAutofit/>
          </a:bodyPr>
          <a:lstStyle/>
          <a:p>
            <a:pPr rtl="0">
              <a:spcBef>
                <a:spcPts val="0"/>
              </a:spcBef>
              <a:buNone/>
            </a:pPr>
            <a:r>
              <a:rPr lang="x-none" sz="2400">
                <a:solidFill>
                  <a:srgbClr val="741B47"/>
                </a:solidFill>
              </a:rPr>
              <a:t>ITZEL MEDINA  #15</a:t>
            </a:r>
          </a:p>
          <a:p>
            <a:pPr rtl="0">
              <a:spcBef>
                <a:spcPts val="0"/>
              </a:spcBef>
              <a:buNone/>
            </a:pPr>
            <a:r>
              <a:rPr lang="x-none" sz="2400">
                <a:solidFill>
                  <a:srgbClr val="741B47"/>
                </a:solidFill>
              </a:rPr>
              <a:t>DIANA MORENO  #16</a:t>
            </a:r>
          </a:p>
          <a:p>
            <a:pPr rtl="0">
              <a:spcBef>
                <a:spcPts val="0"/>
              </a:spcBef>
              <a:buNone/>
            </a:pPr>
            <a:r>
              <a:rPr lang="x-none" sz="2400">
                <a:solidFill>
                  <a:srgbClr val="741B47"/>
                </a:solidFill>
              </a:rPr>
              <a:t>LUCERO TORRES # 21 </a:t>
            </a:r>
          </a:p>
          <a:p>
            <a:pPr rtl="0">
              <a:spcBef>
                <a:spcPts val="0"/>
              </a:spcBef>
              <a:buNone/>
            </a:pPr>
            <a:r>
              <a:rPr lang="x-none" sz="2400">
                <a:solidFill>
                  <a:srgbClr val="741B47"/>
                </a:solidFill>
              </a:rPr>
              <a:t>ITZEL LÓPEZ  #13</a:t>
            </a:r>
          </a:p>
          <a:p>
            <a:pPr>
              <a:spcBef>
                <a:spcPts val="0"/>
              </a:spcBef>
              <a:buNone/>
            </a:pPr>
            <a:r>
              <a:rPr lang="x-none" sz="2400">
                <a:solidFill>
                  <a:srgbClr val="741B47"/>
                </a:solidFill>
              </a:rPr>
              <a:t>NIDIA VAZQUEZ   # 24</a:t>
            </a:r>
            <a:r>
              <a:rPr lang="x-none">
                <a:solidFill>
                  <a:srgbClr val="741B47"/>
                </a:solidFill>
              </a:rPr>
              <a:t> </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5"/>
        <p:cNvGrpSpPr/>
        <p:nvPr/>
      </p:nvGrpSpPr>
      <p:grpSpPr>
        <a:xfrm>
          <a:off x="0" y="0"/>
          <a:ext cx="0" cy="0"/>
          <a:chOff x="0" y="0"/>
          <a:chExt cx="0" cy="0"/>
        </a:xfrm>
      </p:grpSpPr>
      <p:sp>
        <p:nvSpPr>
          <p:cNvPr id="76" name="Shape 76"/>
          <p:cNvSpPr txBox="1"/>
          <p:nvPr/>
        </p:nvSpPr>
        <p:spPr>
          <a:xfrm>
            <a:off x="631500" y="1090725"/>
            <a:ext cx="7881000" cy="3805799"/>
          </a:xfrm>
          <a:prstGeom prst="rect">
            <a:avLst/>
          </a:prstGeom>
          <a:noFill/>
          <a:ln>
            <a:noFill/>
          </a:ln>
        </p:spPr>
        <p:txBody>
          <a:bodyPr lIns="91425" tIns="45700" rIns="91425" bIns="45700" anchor="t" anchorCtr="0">
            <a:noAutofit/>
          </a:bodyPr>
          <a:lstStyle/>
          <a:p>
            <a:pPr marL="457200" lvl="0" indent="-342900" rtl="0">
              <a:spcBef>
                <a:spcPts val="0"/>
              </a:spcBef>
              <a:buClr>
                <a:srgbClr val="000000"/>
              </a:buClr>
              <a:buSzPct val="100000"/>
              <a:buFont typeface="Arial"/>
              <a:buChar char="●"/>
            </a:pPr>
            <a:r>
              <a:rPr lang="x-none" sz="1800">
                <a:latin typeface="Calibri"/>
                <a:ea typeface="Calibri"/>
                <a:cs typeface="Calibri"/>
                <a:sym typeface="Calibri"/>
              </a:rPr>
              <a:t>L</a:t>
            </a:r>
            <a:r>
              <a:rPr lang="x-none" sz="1800">
                <a:solidFill>
                  <a:srgbClr val="000000"/>
                </a:solidFill>
              </a:rPr>
              <a:t>a cultura del esfuerzo </a:t>
            </a:r>
            <a:r>
              <a:rPr lang="x-none" sz="1800"/>
              <a:t>habla</a:t>
            </a:r>
            <a:r>
              <a:rPr lang="x-none" sz="1800">
                <a:solidFill>
                  <a:srgbClr val="000000"/>
                </a:solidFill>
              </a:rPr>
              <a:t> de los discursos conservadores , fruto de la cultura patriarcal y militarista.</a:t>
            </a:r>
          </a:p>
          <a:p>
            <a:pPr lvl="0" rtl="0">
              <a:spcBef>
                <a:spcPts val="0"/>
              </a:spcBef>
              <a:buNone/>
            </a:pPr>
            <a:endParaRPr sz="1800"/>
          </a:p>
          <a:p>
            <a:pPr marL="457200" lvl="0" indent="-342900" rtl="0">
              <a:spcBef>
                <a:spcPts val="560"/>
              </a:spcBef>
              <a:buClr>
                <a:srgbClr val="000000"/>
              </a:buClr>
              <a:buSzPct val="100000"/>
              <a:buFont typeface="Arial"/>
              <a:buChar char="●"/>
            </a:pPr>
            <a:r>
              <a:rPr lang="x-none" sz="1800">
                <a:solidFill>
                  <a:srgbClr val="000000"/>
                </a:solidFill>
              </a:rPr>
              <a:t>Una cultura conservadora </a:t>
            </a:r>
            <a:r>
              <a:rPr lang="x-none" sz="1800"/>
              <a:t>también</a:t>
            </a:r>
            <a:r>
              <a:rPr lang="x-none" sz="1800">
                <a:solidFill>
                  <a:srgbClr val="000000"/>
                </a:solidFill>
              </a:rPr>
              <a:t> mezclada con dosis importantes de fundamentalismo religiosos.</a:t>
            </a:r>
          </a:p>
          <a:p>
            <a:pPr lvl="0" rtl="0">
              <a:spcBef>
                <a:spcPts val="560"/>
              </a:spcBef>
              <a:buNone/>
            </a:pPr>
            <a:endParaRPr sz="1800"/>
          </a:p>
          <a:p>
            <a:pPr marL="457200" lvl="0" indent="-342900" rtl="0">
              <a:spcBef>
                <a:spcPts val="560"/>
              </a:spcBef>
              <a:buClr>
                <a:srgbClr val="000000"/>
              </a:buClr>
              <a:buSzPct val="100000"/>
              <a:buFont typeface="Arial"/>
              <a:buChar char="●"/>
            </a:pPr>
            <a:r>
              <a:rPr lang="x-none" sz="1800">
                <a:solidFill>
                  <a:schemeClr val="lt1"/>
                </a:solidFill>
              </a:rPr>
              <a:t>La pedagogía moderna , a lo largo del siglo xx , estuvo poniendo de manifiesto , con numerosas experiencias en todo el mundo, pero que ahora una gran mayoría de las nuevas generaciones de docentes desconocen que no se pueden admitir que "la letra con sangre entra "esto es algo que afecta con la integridad del ser humano.</a:t>
            </a:r>
          </a:p>
        </p:txBody>
      </p:sp>
      <p:sp>
        <p:nvSpPr>
          <p:cNvPr id="77" name="Shape 77"/>
          <p:cNvSpPr txBox="1"/>
          <p:nvPr/>
        </p:nvSpPr>
        <p:spPr>
          <a:xfrm>
            <a:off x="1406700" y="577425"/>
            <a:ext cx="6330599" cy="395699"/>
          </a:xfrm>
          <a:prstGeom prst="rect">
            <a:avLst/>
          </a:prstGeom>
          <a:noFill/>
          <a:ln>
            <a:noFill/>
          </a:ln>
        </p:spPr>
        <p:txBody>
          <a:bodyPr lIns="91425" tIns="91425" rIns="91425" bIns="91425" anchor="t" anchorCtr="0">
            <a:noAutofit/>
          </a:bodyPr>
          <a:lstStyle/>
          <a:p>
            <a:pPr>
              <a:spcBef>
                <a:spcPts val="0"/>
              </a:spcBef>
              <a:buNone/>
            </a:pPr>
            <a:r>
              <a:rPr lang="x-none" sz="2000">
                <a:solidFill>
                  <a:schemeClr val="accent5"/>
                </a:solidFill>
              </a:rPr>
              <a:t>4-  La concepción tecnocrática del trabajo docente</a:t>
            </a:r>
            <a:r>
              <a:rPr lang="x-none" sz="1800">
                <a:solidFill>
                  <a:schemeClr val="accent5"/>
                </a:solidFill>
              </a:rPr>
              <a:t>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14425" y="280828"/>
            <a:ext cx="8229600" cy="857400"/>
          </a:xfrm>
          <a:prstGeom prst="rect">
            <a:avLst/>
          </a:prstGeom>
        </p:spPr>
        <p:txBody>
          <a:bodyPr lIns="77025" tIns="77025" rIns="77025" bIns="77025" anchor="ctr" anchorCtr="0">
            <a:noAutofit/>
          </a:bodyPr>
          <a:lstStyle/>
          <a:p>
            <a:pPr>
              <a:spcBef>
                <a:spcPts val="0"/>
              </a:spcBef>
              <a:buNone/>
            </a:pPr>
            <a:r>
              <a:rPr lang="x-none" sz="2000">
                <a:solidFill>
                  <a:srgbClr val="274E13"/>
                </a:solidFill>
              </a:rPr>
              <a:t>5 - Diseño de currículo sobrecargado de contenidos.</a:t>
            </a:r>
          </a:p>
        </p:txBody>
      </p:sp>
      <p:sp>
        <p:nvSpPr>
          <p:cNvPr id="83" name="Shape 83"/>
          <p:cNvSpPr txBox="1">
            <a:spLocks noGrp="1"/>
          </p:cNvSpPr>
          <p:nvPr>
            <p:ph type="body" idx="1"/>
          </p:nvPr>
        </p:nvSpPr>
        <p:spPr>
          <a:xfrm>
            <a:off x="457200" y="1200150"/>
            <a:ext cx="8229600" cy="3725699"/>
          </a:xfrm>
          <a:prstGeom prst="rect">
            <a:avLst/>
          </a:prstGeom>
        </p:spPr>
        <p:txBody>
          <a:bodyPr lIns="77025" tIns="77025" rIns="77025" bIns="77025" anchor="t" anchorCtr="0">
            <a:noAutofit/>
          </a:bodyPr>
          <a:lstStyle/>
          <a:p>
            <a:pPr marL="0" lvl="0" indent="0" rtl="0">
              <a:spcBef>
                <a:spcPts val="0"/>
              </a:spcBef>
              <a:buNone/>
            </a:pPr>
            <a:endParaRPr sz="1800"/>
          </a:p>
          <a:p>
            <a:pPr marL="0" indent="0" rtl="0">
              <a:spcBef>
                <a:spcPts val="0"/>
              </a:spcBef>
              <a:buNone/>
            </a:pPr>
            <a:endParaRPr sz="1800"/>
          </a:p>
          <a:p>
            <a:pPr marL="457200" lvl="0" indent="-342900" rtl="0">
              <a:spcBef>
                <a:spcPts val="0"/>
              </a:spcBef>
              <a:buClr>
                <a:srgbClr val="000000"/>
              </a:buClr>
              <a:buSzPct val="100000"/>
              <a:buFont typeface="Arial"/>
              <a:buChar char="•"/>
            </a:pPr>
            <a:r>
              <a:rPr lang="x-none" sz="1800"/>
              <a:t>Curriculum obligatorio sobrecargado de contenidos </a:t>
            </a:r>
          </a:p>
          <a:p>
            <a:pPr marL="457200" lvl="0" indent="-342900" rtl="0">
              <a:spcBef>
                <a:spcPts val="0"/>
              </a:spcBef>
              <a:buClr>
                <a:schemeClr val="dk1"/>
              </a:buClr>
              <a:buFont typeface="Times New Roman"/>
              <a:buChar char="•"/>
            </a:pPr>
            <a:endParaRPr sz="1800"/>
          </a:p>
          <a:p>
            <a:pPr marL="0" lvl="0" indent="0" rtl="0">
              <a:spcBef>
                <a:spcPts val="0"/>
              </a:spcBef>
              <a:buNone/>
            </a:pPr>
            <a:r>
              <a:rPr lang="x-none" sz="1800"/>
              <a:t>  </a:t>
            </a:r>
          </a:p>
          <a:p>
            <a:pPr marL="457200" lvl="0" indent="-342900" rtl="0">
              <a:spcBef>
                <a:spcPts val="0"/>
              </a:spcBef>
              <a:buClr>
                <a:srgbClr val="000000"/>
              </a:buClr>
              <a:buSzPct val="100000"/>
              <a:buFont typeface="Arial"/>
              <a:buChar char="•"/>
            </a:pPr>
            <a:r>
              <a:rPr lang="x-none" sz="1800"/>
              <a:t>Es un listado excesivamente sobrecargado  para impartir en las aulas  es un  exhaustivo listado de  contenidos organizado por asignaturas </a:t>
            </a:r>
          </a:p>
          <a:p>
            <a:pPr marL="0" indent="0">
              <a:spcBef>
                <a:spcPts val="0"/>
              </a:spcBef>
              <a:buNone/>
            </a:pPr>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457200" y="-164946"/>
            <a:ext cx="8229600" cy="857400"/>
          </a:xfrm>
          <a:prstGeom prst="rect">
            <a:avLst/>
          </a:prstGeom>
        </p:spPr>
        <p:txBody>
          <a:bodyPr lIns="77025" tIns="77025" rIns="77025" bIns="77025" anchor="ctr" anchorCtr="0">
            <a:noAutofit/>
          </a:bodyPr>
          <a:lstStyle/>
          <a:p>
            <a:pPr lvl="0" rtl="0">
              <a:spcBef>
                <a:spcPts val="0"/>
              </a:spcBef>
              <a:buNone/>
            </a:pPr>
            <a:r>
              <a:rPr lang="x-none" sz="2000" i="1">
                <a:solidFill>
                  <a:srgbClr val="274E13"/>
                </a:solidFill>
                <a:latin typeface="Verdana"/>
                <a:ea typeface="Verdana"/>
                <a:cs typeface="Verdana"/>
                <a:sym typeface="Verdana"/>
              </a:rPr>
              <a:t>7. Falta de servicios de apoyo y de una inspección escolar</a:t>
            </a:r>
          </a:p>
        </p:txBody>
      </p:sp>
      <p:sp>
        <p:nvSpPr>
          <p:cNvPr id="89" name="Shape 89"/>
          <p:cNvSpPr txBox="1">
            <a:spLocks noGrp="1"/>
          </p:cNvSpPr>
          <p:nvPr>
            <p:ph type="body" idx="1"/>
          </p:nvPr>
        </p:nvSpPr>
        <p:spPr>
          <a:xfrm>
            <a:off x="397200" y="618950"/>
            <a:ext cx="8229600" cy="3725699"/>
          </a:xfrm>
          <a:prstGeom prst="rect">
            <a:avLst/>
          </a:prstGeom>
        </p:spPr>
        <p:txBody>
          <a:bodyPr lIns="77025" tIns="77025" rIns="77025" bIns="77025" anchor="t" anchorCtr="0">
            <a:noAutofit/>
          </a:bodyPr>
          <a:lstStyle/>
          <a:p>
            <a:pPr marL="457200" lvl="0" indent="-336550" algn="just" rtl="0">
              <a:lnSpc>
                <a:spcPct val="115000"/>
              </a:lnSpc>
              <a:spcBef>
                <a:spcPts val="0"/>
              </a:spcBef>
              <a:buClr>
                <a:srgbClr val="000000"/>
              </a:buClr>
              <a:buSzPct val="100000"/>
              <a:buFont typeface="Arial"/>
              <a:buChar char="•"/>
            </a:pPr>
            <a:r>
              <a:rPr lang="x-none" sz="1700"/>
              <a:t>Uno de los factores que desmotivan a los docentes es la falta de apoyo y desprotección de inspección escolar,, abandono sobre todo presente en la colaboración y asesoramiento de procesos de innovación y reforma pedagógica.</a:t>
            </a:r>
          </a:p>
          <a:p>
            <a:pPr marL="0" lvl="0" indent="0" algn="just" rtl="0">
              <a:lnSpc>
                <a:spcPct val="115000"/>
              </a:lnSpc>
              <a:spcBef>
                <a:spcPts val="0"/>
              </a:spcBef>
              <a:buNone/>
            </a:pPr>
            <a:endParaRPr sz="1700"/>
          </a:p>
          <a:p>
            <a:pPr marL="457200" lvl="0" indent="-336550" algn="just" rtl="0">
              <a:lnSpc>
                <a:spcPct val="115000"/>
              </a:lnSpc>
              <a:spcBef>
                <a:spcPts val="0"/>
              </a:spcBef>
              <a:buClr>
                <a:srgbClr val="000000"/>
              </a:buClr>
              <a:buSzPct val="100000"/>
              <a:buFont typeface="Arial"/>
              <a:buChar char="•"/>
            </a:pPr>
            <a:r>
              <a:rPr lang="x-none" sz="1700"/>
              <a:t>Los docentes  ven a los Cuerpos de Inspección sólo como una relación con la dirección de los centros escolares.</a:t>
            </a:r>
          </a:p>
          <a:p>
            <a:pPr marL="0" lvl="0" indent="0" rtl="0">
              <a:lnSpc>
                <a:spcPct val="115000"/>
              </a:lnSpc>
              <a:spcBef>
                <a:spcPts val="0"/>
              </a:spcBef>
              <a:buNone/>
            </a:pPr>
            <a:endParaRPr sz="1700"/>
          </a:p>
          <a:p>
            <a:pPr marL="457200" lvl="0" indent="-336550" rtl="0">
              <a:lnSpc>
                <a:spcPct val="115000"/>
              </a:lnSpc>
              <a:spcBef>
                <a:spcPts val="0"/>
              </a:spcBef>
              <a:buClr>
                <a:srgbClr val="000000"/>
              </a:buClr>
              <a:buSzPct val="100000"/>
              <a:buFont typeface="Arial"/>
              <a:buChar char="•"/>
            </a:pPr>
            <a:r>
              <a:rPr lang="x-none" sz="1700"/>
              <a:t>Que no se cumpla con su trabajo ocasiona situaciones como el agrupamientos del alumnado sobre la base de su rendimiento escolar que contribuye a la segregación social.</a:t>
            </a:r>
          </a:p>
          <a:p>
            <a:pPr marL="457200" lvl="0" indent="-336550" rtl="0">
              <a:spcBef>
                <a:spcPts val="0"/>
              </a:spcBef>
              <a:buClr>
                <a:srgbClr val="000000"/>
              </a:buClr>
              <a:buSzPct val="100000"/>
              <a:buFont typeface="Arial"/>
              <a:buChar char="•"/>
            </a:pPr>
            <a:r>
              <a:rPr lang="x-none" sz="1700"/>
              <a:t>Explica también la concentración de alumnado desfavorecido en los centros públicos permitiendo a un sector muy importante de la red privada burlar las normas.</a:t>
            </a:r>
          </a:p>
          <a:p>
            <a:pPr marL="0" lvl="0" indent="0" rtl="0">
              <a:spcBef>
                <a:spcPts val="0"/>
              </a:spcBef>
              <a:buNone/>
            </a:pPr>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457200" y="3"/>
            <a:ext cx="8229600" cy="857400"/>
          </a:xfrm>
          <a:prstGeom prst="rect">
            <a:avLst/>
          </a:prstGeom>
        </p:spPr>
        <p:txBody>
          <a:bodyPr lIns="77025" tIns="77025" rIns="77025" bIns="77025" anchor="ctr" anchorCtr="0">
            <a:noAutofit/>
          </a:bodyPr>
          <a:lstStyle/>
          <a:p>
            <a:pPr lvl="0" rtl="0">
              <a:lnSpc>
                <a:spcPct val="115000"/>
              </a:lnSpc>
              <a:spcBef>
                <a:spcPts val="0"/>
              </a:spcBef>
              <a:buClr>
                <a:schemeClr val="lt1"/>
              </a:buClr>
              <a:buSzPct val="57894"/>
              <a:buFont typeface="Arial"/>
              <a:buNone/>
            </a:pPr>
            <a:r>
              <a:rPr lang="x-none" sz="1900" i="1">
                <a:solidFill>
                  <a:srgbClr val="20124D"/>
                </a:solidFill>
                <a:latin typeface="Verdana"/>
                <a:ea typeface="Verdana"/>
                <a:cs typeface="Verdana"/>
                <a:sym typeface="Verdana"/>
              </a:rPr>
              <a:t>8. Ausencia de una cultura democrática en los centros escolares</a:t>
            </a:r>
            <a:r>
              <a:rPr lang="x-none" sz="1800" i="1">
                <a:solidFill>
                  <a:srgbClr val="20124D"/>
                </a:solidFill>
                <a:latin typeface="Verdana"/>
                <a:ea typeface="Verdana"/>
                <a:cs typeface="Verdana"/>
                <a:sym typeface="Verdana"/>
              </a:rPr>
              <a:t>.</a:t>
            </a:r>
          </a:p>
          <a:p>
            <a:pPr>
              <a:spcBef>
                <a:spcPts val="0"/>
              </a:spcBef>
              <a:buNone/>
            </a:pPr>
            <a:endParaRPr/>
          </a:p>
        </p:txBody>
      </p:sp>
      <p:sp>
        <p:nvSpPr>
          <p:cNvPr id="95" name="Shape 95"/>
          <p:cNvSpPr txBox="1">
            <a:spLocks noGrp="1"/>
          </p:cNvSpPr>
          <p:nvPr>
            <p:ph type="body" idx="1"/>
          </p:nvPr>
        </p:nvSpPr>
        <p:spPr>
          <a:xfrm>
            <a:off x="457200" y="857400"/>
            <a:ext cx="8229600" cy="3725699"/>
          </a:xfrm>
          <a:prstGeom prst="rect">
            <a:avLst/>
          </a:prstGeom>
        </p:spPr>
        <p:txBody>
          <a:bodyPr lIns="77025" tIns="77025" rIns="77025" bIns="77025" anchor="t" anchorCtr="0">
            <a:noAutofit/>
          </a:bodyPr>
          <a:lstStyle/>
          <a:p>
            <a:pPr marL="0" lvl="0" indent="0" algn="just" rtl="0">
              <a:lnSpc>
                <a:spcPct val="115000"/>
              </a:lnSpc>
              <a:spcBef>
                <a:spcPts val="0"/>
              </a:spcBef>
              <a:buClr>
                <a:schemeClr val="lt1"/>
              </a:buClr>
              <a:buSzPct val="61111"/>
              <a:buFont typeface="Arial"/>
              <a:buNone/>
            </a:pPr>
            <a:r>
              <a:rPr lang="x-none" sz="1800"/>
              <a:t>Algo que distingue nuestro sistema educativo es la ausencia de una cultura democrática en la vida y las escuelas. Para que esto se lleve a cabo es importante:</a:t>
            </a:r>
          </a:p>
          <a:p>
            <a:pPr marL="0" lvl="0" indent="0" algn="just" rtl="0">
              <a:lnSpc>
                <a:spcPct val="115000"/>
              </a:lnSpc>
              <a:spcBef>
                <a:spcPts val="0"/>
              </a:spcBef>
              <a:buNone/>
            </a:pPr>
            <a:endParaRPr sz="1800"/>
          </a:p>
          <a:p>
            <a:pPr marL="457200" lvl="0" indent="-342900" algn="just" rtl="0">
              <a:lnSpc>
                <a:spcPct val="115000"/>
              </a:lnSpc>
              <a:spcBef>
                <a:spcPts val="0"/>
              </a:spcBef>
              <a:buClr>
                <a:srgbClr val="000000"/>
              </a:buClr>
              <a:buSzPct val="100000"/>
              <a:buFont typeface="Times New Roman"/>
              <a:buChar char="•"/>
            </a:pPr>
            <a:r>
              <a:rPr lang="x-none" sz="1800"/>
              <a:t>Que a los alumnos se les hable sobre sus derechos tal como lo dice en “La Convención” de 1989 promoviendo una participación activa en los niños.</a:t>
            </a:r>
          </a:p>
          <a:p>
            <a:pPr marL="0" lvl="0" indent="0" algn="just" rtl="0">
              <a:lnSpc>
                <a:spcPct val="115000"/>
              </a:lnSpc>
              <a:spcBef>
                <a:spcPts val="0"/>
              </a:spcBef>
              <a:buNone/>
            </a:pPr>
            <a:r>
              <a:rPr lang="x-none" sz="1800"/>
              <a:t> </a:t>
            </a:r>
          </a:p>
          <a:p>
            <a:pPr marL="457200" lvl="0" indent="-342900" algn="just" rtl="0">
              <a:lnSpc>
                <a:spcPct val="115000"/>
              </a:lnSpc>
              <a:spcBef>
                <a:spcPts val="0"/>
              </a:spcBef>
              <a:buClr>
                <a:srgbClr val="000000"/>
              </a:buClr>
              <a:buSzPct val="100000"/>
              <a:buFont typeface="Times New Roman"/>
              <a:buChar char="•"/>
            </a:pPr>
            <a:r>
              <a:rPr lang="x-none" sz="1800"/>
              <a:t>Un centro educativo en el que las leyes  y normas sean fruto del debate y la democracia donde las personas asuman compromisos y tengan responsabilidades. </a:t>
            </a:r>
          </a:p>
          <a:p>
            <a:pPr marL="0" lvl="0" indent="0" algn="just" rtl="0">
              <a:lnSpc>
                <a:spcPct val="115000"/>
              </a:lnSpc>
              <a:spcBef>
                <a:spcPts val="0"/>
              </a:spcBef>
              <a:buNone/>
            </a:pPr>
            <a:endParaRPr sz="1800"/>
          </a:p>
          <a:p>
            <a:pPr>
              <a:spcBef>
                <a:spcPts val="0"/>
              </a:spcBef>
              <a:buNone/>
            </a:pPr>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9"/>
        <p:cNvGrpSpPr/>
        <p:nvPr/>
      </p:nvGrpSpPr>
      <p:grpSpPr>
        <a:xfrm>
          <a:off x="0" y="0"/>
          <a:ext cx="0" cy="0"/>
          <a:chOff x="0" y="0"/>
          <a:chExt cx="0" cy="0"/>
        </a:xfrm>
      </p:grpSpPr>
      <p:sp>
        <p:nvSpPr>
          <p:cNvPr id="100" name="Shape 100"/>
          <p:cNvSpPr txBox="1">
            <a:spLocks noGrp="1"/>
          </p:cNvSpPr>
          <p:nvPr>
            <p:ph type="body" idx="1"/>
          </p:nvPr>
        </p:nvSpPr>
        <p:spPr>
          <a:xfrm>
            <a:off x="397175" y="886800"/>
            <a:ext cx="8229600" cy="4256700"/>
          </a:xfrm>
          <a:prstGeom prst="rect">
            <a:avLst/>
          </a:prstGeom>
        </p:spPr>
        <p:txBody>
          <a:bodyPr lIns="77025" tIns="77025" rIns="77025" bIns="77025" anchor="t" anchorCtr="0">
            <a:noAutofit/>
          </a:bodyPr>
          <a:lstStyle/>
          <a:p>
            <a:pPr marL="457200" lvl="0" indent="-342900" algn="just" rtl="0">
              <a:lnSpc>
                <a:spcPct val="115000"/>
              </a:lnSpc>
              <a:spcBef>
                <a:spcPts val="0"/>
              </a:spcBef>
              <a:buClr>
                <a:schemeClr val="lt1"/>
              </a:buClr>
              <a:buSzPct val="100000"/>
              <a:buFont typeface="Times New Roman"/>
              <a:buChar char="•"/>
            </a:pPr>
            <a:r>
              <a:rPr lang="x-none" sz="1800">
                <a:solidFill>
                  <a:schemeClr val="lt1"/>
                </a:solidFill>
              </a:rPr>
              <a:t>Principios éticos para una institución democrática:</a:t>
            </a:r>
          </a:p>
          <a:p>
            <a:pPr marL="0" lvl="0" indent="0" algn="just" rtl="0">
              <a:lnSpc>
                <a:spcPct val="115000"/>
              </a:lnSpc>
              <a:spcBef>
                <a:spcPts val="0"/>
              </a:spcBef>
              <a:buClr>
                <a:schemeClr val="lt1"/>
              </a:buClr>
              <a:buSzPct val="61111"/>
              <a:buFont typeface="Arial"/>
              <a:buNone/>
            </a:pPr>
            <a:r>
              <a:rPr lang="x-none" sz="1800">
                <a:solidFill>
                  <a:schemeClr val="lt1"/>
                </a:solidFill>
              </a:rPr>
              <a:t>Integridad e imparcialidad intelectual,  coraje moral, respeto, humildad, tolerancia, confianza, responsabilidad, justicia, sinceridad y solidaridad.</a:t>
            </a:r>
          </a:p>
          <a:p>
            <a:pPr marL="0" lvl="0" indent="-228600" algn="just" rtl="0">
              <a:lnSpc>
                <a:spcPct val="115000"/>
              </a:lnSpc>
              <a:spcBef>
                <a:spcPts val="0"/>
              </a:spcBef>
              <a:buNone/>
            </a:pPr>
            <a:endParaRPr sz="1800">
              <a:solidFill>
                <a:schemeClr val="lt1"/>
              </a:solidFill>
            </a:endParaRPr>
          </a:p>
          <a:p>
            <a:pPr marL="457200" lvl="0" indent="-342900" algn="just" rtl="0">
              <a:lnSpc>
                <a:spcPct val="115000"/>
              </a:lnSpc>
              <a:spcBef>
                <a:spcPts val="0"/>
              </a:spcBef>
              <a:buClr>
                <a:schemeClr val="lt1"/>
              </a:buClr>
              <a:buSzPct val="100000"/>
              <a:buFont typeface="Times New Roman"/>
              <a:buChar char="•"/>
            </a:pPr>
            <a:r>
              <a:rPr lang="x-none" sz="1800">
                <a:solidFill>
                  <a:schemeClr val="lt1"/>
                </a:solidFill>
              </a:rPr>
              <a:t>Una dirección escolar democrática que garantice modos de gestión y organización. La “Ley Orgánica de la participación, la evolución y el gobierno de los Centros Docentes” de 1995 nos habla de esto.</a:t>
            </a:r>
          </a:p>
          <a:p>
            <a:pPr marL="0" indent="0" algn="just" rtl="0">
              <a:lnSpc>
                <a:spcPct val="115000"/>
              </a:lnSpc>
              <a:spcBef>
                <a:spcPts val="0"/>
              </a:spcBef>
              <a:buNone/>
            </a:pPr>
            <a:endParaRPr sz="1800">
              <a:solidFill>
                <a:schemeClr val="lt1"/>
              </a:solidFill>
            </a:endParaRPr>
          </a:p>
          <a:p>
            <a:pPr marL="457200" lvl="0" indent="-342900" algn="just" rtl="0">
              <a:lnSpc>
                <a:spcPct val="115000"/>
              </a:lnSpc>
              <a:spcBef>
                <a:spcPts val="0"/>
              </a:spcBef>
              <a:buClr>
                <a:schemeClr val="lt1"/>
              </a:buClr>
              <a:buSzPct val="100000"/>
              <a:buFont typeface="Times New Roman"/>
              <a:buChar char="•"/>
            </a:pPr>
            <a:r>
              <a:rPr lang="x-none" sz="1800">
                <a:solidFill>
                  <a:schemeClr val="lt1"/>
                </a:solidFill>
              </a:rPr>
              <a:t>La autoevaluación es una propuesta que ayuda a estimular la responsabilidad del profesorado además de que servirá para mostrarnos los puntos débiles y  lo que se debe corregir. </a:t>
            </a:r>
          </a:p>
          <a:p>
            <a:pPr marL="0" lvl="0" indent="0">
              <a:spcBef>
                <a:spcPts val="0"/>
              </a:spcBef>
              <a:buNone/>
            </a:pPr>
            <a:endParaRPr sz="1800">
              <a:solidFill>
                <a:srgbClr val="FFFFFF"/>
              </a:solidFill>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606900" y="3"/>
            <a:ext cx="8229600" cy="857400"/>
          </a:xfrm>
          <a:prstGeom prst="rect">
            <a:avLst/>
          </a:prstGeom>
        </p:spPr>
        <p:txBody>
          <a:bodyPr lIns="77025" tIns="77025" rIns="77025" bIns="77025" anchor="ctr" anchorCtr="0">
            <a:noAutofit/>
          </a:bodyPr>
          <a:lstStyle/>
          <a:p>
            <a:pPr lvl="0" rtl="0">
              <a:lnSpc>
                <a:spcPct val="115000"/>
              </a:lnSpc>
              <a:spcBef>
                <a:spcPts val="0"/>
              </a:spcBef>
              <a:buClr>
                <a:schemeClr val="lt1"/>
              </a:buClr>
              <a:buSzPct val="55000"/>
              <a:buFont typeface="Arial"/>
              <a:buNone/>
            </a:pPr>
            <a:r>
              <a:rPr lang="x-none" sz="2000" i="1">
                <a:solidFill>
                  <a:srgbClr val="073763"/>
                </a:solidFill>
              </a:rPr>
              <a:t>9 - Problemas de comunicación con el alumnado.</a:t>
            </a:r>
          </a:p>
          <a:p>
            <a:pPr>
              <a:spcBef>
                <a:spcPts val="0"/>
              </a:spcBef>
              <a:buNone/>
            </a:pPr>
            <a:endParaRPr/>
          </a:p>
        </p:txBody>
      </p:sp>
      <p:sp>
        <p:nvSpPr>
          <p:cNvPr id="106" name="Shape 106"/>
          <p:cNvSpPr txBox="1">
            <a:spLocks noGrp="1"/>
          </p:cNvSpPr>
          <p:nvPr>
            <p:ph type="body" idx="1"/>
          </p:nvPr>
        </p:nvSpPr>
        <p:spPr>
          <a:xfrm>
            <a:off x="457200" y="708900"/>
            <a:ext cx="8229600" cy="3725699"/>
          </a:xfrm>
          <a:prstGeom prst="rect">
            <a:avLst/>
          </a:prstGeom>
        </p:spPr>
        <p:txBody>
          <a:bodyPr lIns="77025" tIns="77025" rIns="77025" bIns="77025" anchor="t" anchorCtr="0">
            <a:noAutofit/>
          </a:bodyPr>
          <a:lstStyle/>
          <a:p>
            <a:pPr marL="457200" lvl="0" indent="-336550" algn="just" rtl="0">
              <a:lnSpc>
                <a:spcPct val="115000"/>
              </a:lnSpc>
              <a:spcBef>
                <a:spcPts val="0"/>
              </a:spcBef>
              <a:buClr>
                <a:srgbClr val="000000"/>
              </a:buClr>
              <a:buSzPct val="100000"/>
              <a:buFont typeface="Times New Roman"/>
              <a:buChar char="•"/>
            </a:pPr>
            <a:r>
              <a:rPr lang="x-none" sz="1700"/>
              <a:t>Debido a su formación, los docentes eran autoritarios, dominantes y en algunos casos violentos, por lo que de sus alumnos esperaban, sumisión, subordinación y obediencia. Actualmente este comportamiento es incompatible con los valores democráticos.</a:t>
            </a:r>
          </a:p>
          <a:p>
            <a:pPr marL="0" lvl="0" indent="0" algn="just" rtl="0">
              <a:lnSpc>
                <a:spcPct val="115000"/>
              </a:lnSpc>
              <a:spcBef>
                <a:spcPts val="0"/>
              </a:spcBef>
              <a:buNone/>
            </a:pPr>
            <a:endParaRPr sz="1700"/>
          </a:p>
          <a:p>
            <a:pPr marL="457200" lvl="0" indent="-336550" algn="just" rtl="0">
              <a:lnSpc>
                <a:spcPct val="115000"/>
              </a:lnSpc>
              <a:spcBef>
                <a:spcPts val="0"/>
              </a:spcBef>
              <a:buClr>
                <a:srgbClr val="000000"/>
              </a:buClr>
              <a:buSzPct val="100000"/>
              <a:buFont typeface="Times New Roman"/>
              <a:buChar char="•"/>
            </a:pPr>
            <a:r>
              <a:rPr lang="x-none" sz="1700"/>
              <a:t>En el proceso de enseñanza y aprendizaje las dimensiones socioafectivas son importantes, el profesorado en sus interacciones con el alumno transmite más información de la que es consciente. </a:t>
            </a:r>
          </a:p>
          <a:p>
            <a:pPr marL="0" lvl="0" indent="0" algn="just" rtl="0">
              <a:lnSpc>
                <a:spcPct val="115000"/>
              </a:lnSpc>
              <a:spcBef>
                <a:spcPts val="0"/>
              </a:spcBef>
              <a:buNone/>
            </a:pPr>
            <a:endParaRPr sz="1700"/>
          </a:p>
          <a:p>
            <a:pPr marL="457200" lvl="0" indent="-336550" algn="just" rtl="0">
              <a:lnSpc>
                <a:spcPct val="115000"/>
              </a:lnSpc>
              <a:spcBef>
                <a:spcPts val="0"/>
              </a:spcBef>
              <a:buClr>
                <a:srgbClr val="000000"/>
              </a:buClr>
              <a:buSzPct val="100000"/>
              <a:buFont typeface="Times New Roman"/>
              <a:buChar char="•"/>
            </a:pPr>
            <a:r>
              <a:rPr lang="x-none" sz="1700"/>
              <a:t>El ser docente implica confiar en las posibilidades de aprendizaje del alumno, así como motivarlo para que su esfuerzo sea mayor, recordando que todo alumno tiene diferencias en cuanto a la manera de aprender.</a:t>
            </a:r>
          </a:p>
          <a:p>
            <a:pPr marL="0" lvl="0" indent="0" algn="just" rtl="0">
              <a:lnSpc>
                <a:spcPct val="115000"/>
              </a:lnSpc>
              <a:spcBef>
                <a:spcPts val="0"/>
              </a:spcBef>
              <a:buNone/>
            </a:pPr>
            <a:endParaRPr sz="1700">
              <a:solidFill>
                <a:srgbClr val="FFFFFF"/>
              </a:solidFill>
            </a:endParaRP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0"/>
        <p:cNvGrpSpPr/>
        <p:nvPr/>
      </p:nvGrpSpPr>
      <p:grpSpPr>
        <a:xfrm>
          <a:off x="0" y="0"/>
          <a:ext cx="0" cy="0"/>
          <a:chOff x="0" y="0"/>
          <a:chExt cx="0" cy="0"/>
        </a:xfrm>
      </p:grpSpPr>
      <p:sp>
        <p:nvSpPr>
          <p:cNvPr id="111" name="Shape 111"/>
          <p:cNvSpPr txBox="1">
            <a:spLocks noGrp="1"/>
          </p:cNvSpPr>
          <p:nvPr>
            <p:ph type="body" idx="1"/>
          </p:nvPr>
        </p:nvSpPr>
        <p:spPr>
          <a:xfrm>
            <a:off x="457200" y="1200150"/>
            <a:ext cx="8229600" cy="3725699"/>
          </a:xfrm>
          <a:prstGeom prst="rect">
            <a:avLst/>
          </a:prstGeom>
        </p:spPr>
        <p:txBody>
          <a:bodyPr lIns="77025" tIns="77025" rIns="77025" bIns="77025" anchor="t" anchorCtr="0">
            <a:noAutofit/>
          </a:bodyPr>
          <a:lstStyle/>
          <a:p>
            <a:pPr marL="457200" lvl="0" indent="-342900" rtl="0">
              <a:spcBef>
                <a:spcPts val="0"/>
              </a:spcBef>
              <a:buClr>
                <a:srgbClr val="000000"/>
              </a:buClr>
              <a:buSzPct val="100000"/>
              <a:buFont typeface="Times New Roman"/>
              <a:buChar char="•"/>
            </a:pPr>
            <a:r>
              <a:rPr lang="x-none" sz="1800"/>
              <a:t>Son muchas personas adultas  que creen que el alumnado  no es capaz de ejercer  de una manera competente sus derechos. </a:t>
            </a:r>
          </a:p>
          <a:p>
            <a:pPr marL="0" lvl="0" indent="0" rtl="0">
              <a:spcBef>
                <a:spcPts val="0"/>
              </a:spcBef>
              <a:buNone/>
            </a:pPr>
            <a:endParaRPr sz="1800"/>
          </a:p>
          <a:p>
            <a:pPr marL="457200" lvl="0" indent="-342900" rtl="0">
              <a:spcBef>
                <a:spcPts val="0"/>
              </a:spcBef>
              <a:buClr>
                <a:srgbClr val="000000"/>
              </a:buClr>
              <a:buSzPct val="100000"/>
              <a:buFont typeface="Times New Roman"/>
              <a:buChar char="•"/>
            </a:pPr>
            <a:r>
              <a:rPr lang="x-none" sz="1800"/>
              <a:t>La estrategia de responsabilizar y culpabilizar al alumnado de sus fracasos escolares se empareja con las sociedades neoliberalistas y conservado.</a:t>
            </a:r>
          </a:p>
          <a:p>
            <a:pPr marL="0" lvl="0" indent="0" rtl="0">
              <a:spcBef>
                <a:spcPts val="0"/>
              </a:spcBef>
              <a:buNone/>
            </a:pPr>
            <a:endParaRPr sz="1800"/>
          </a:p>
          <a:p>
            <a:pPr marL="0" lvl="0" indent="0" rtl="0">
              <a:spcBef>
                <a:spcPts val="0"/>
              </a:spcBef>
              <a:buNone/>
            </a:pPr>
            <a:endParaRPr sz="1800">
              <a:solidFill>
                <a:srgbClr val="F3F3F3"/>
              </a:solidFill>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99975" y="205978"/>
            <a:ext cx="8229600" cy="857400"/>
          </a:xfrm>
          <a:prstGeom prst="rect">
            <a:avLst/>
          </a:prstGeom>
        </p:spPr>
        <p:txBody>
          <a:bodyPr lIns="77025" tIns="77025" rIns="77025" bIns="77025" anchor="ctr" anchorCtr="0">
            <a:noAutofit/>
          </a:bodyPr>
          <a:lstStyle/>
          <a:p>
            <a:pPr lvl="0" rtl="0">
              <a:spcBef>
                <a:spcPts val="0"/>
              </a:spcBef>
              <a:buNone/>
            </a:pPr>
            <a:r>
              <a:rPr lang="x-none" sz="2000">
                <a:solidFill>
                  <a:srgbClr val="20124D"/>
                </a:solidFill>
              </a:rPr>
              <a:t>10 - Dificultades para relacionarse con las familias.</a:t>
            </a:r>
          </a:p>
        </p:txBody>
      </p:sp>
      <p:sp>
        <p:nvSpPr>
          <p:cNvPr id="117" name="Shape 117"/>
          <p:cNvSpPr txBox="1">
            <a:spLocks noGrp="1"/>
          </p:cNvSpPr>
          <p:nvPr>
            <p:ph type="body" idx="1"/>
          </p:nvPr>
        </p:nvSpPr>
        <p:spPr>
          <a:xfrm>
            <a:off x="499975" y="911425"/>
            <a:ext cx="8229600" cy="3725699"/>
          </a:xfrm>
          <a:prstGeom prst="rect">
            <a:avLst/>
          </a:prstGeom>
        </p:spPr>
        <p:txBody>
          <a:bodyPr lIns="77025" tIns="77025" rIns="77025" bIns="77025" anchor="t" anchorCtr="0">
            <a:noAutofit/>
          </a:bodyPr>
          <a:lstStyle/>
          <a:p>
            <a:pPr marL="457200" lvl="0" indent="-342900" rtl="0">
              <a:spcBef>
                <a:spcPts val="0"/>
              </a:spcBef>
              <a:buClr>
                <a:srgbClr val="000000"/>
              </a:buClr>
              <a:buSzPct val="100000"/>
              <a:buFont typeface="Times New Roman"/>
              <a:buChar char="•"/>
            </a:pPr>
            <a:r>
              <a:rPr lang="x-none" sz="1800"/>
              <a:t>Por la falta de desarrollo de habilidades sociales y carencia de información que posibilite las interacciones y la comunicación.</a:t>
            </a:r>
          </a:p>
          <a:p>
            <a:pPr marL="0" lvl="0" indent="0" rtl="0">
              <a:spcBef>
                <a:spcPts val="0"/>
              </a:spcBef>
              <a:buNone/>
            </a:pPr>
            <a:endParaRPr sz="1800"/>
          </a:p>
          <a:p>
            <a:pPr marL="457200" lvl="0" indent="-342900" rtl="0">
              <a:spcBef>
                <a:spcPts val="0"/>
              </a:spcBef>
              <a:buClr>
                <a:srgbClr val="000000"/>
              </a:buClr>
              <a:buSzPct val="100000"/>
              <a:buFont typeface="Times New Roman"/>
              <a:buChar char="•"/>
            </a:pPr>
            <a:r>
              <a:rPr lang="x-none" sz="1800"/>
              <a:t>El estímulo y apoyo emocional a hijos son factores que inciden en el rendimiento académico.</a:t>
            </a:r>
          </a:p>
          <a:p>
            <a:pPr marL="0" lvl="0" indent="0" rtl="0">
              <a:spcBef>
                <a:spcPts val="0"/>
              </a:spcBef>
              <a:buNone/>
            </a:pPr>
            <a:endParaRPr sz="1800"/>
          </a:p>
          <a:p>
            <a:pPr marL="457200" lvl="0" indent="-342900" rtl="0">
              <a:spcBef>
                <a:spcPts val="0"/>
              </a:spcBef>
              <a:buClr>
                <a:srgbClr val="000000"/>
              </a:buClr>
              <a:buSzPct val="100000"/>
              <a:buFont typeface="Times New Roman"/>
              <a:buChar char="•"/>
            </a:pPr>
            <a:r>
              <a:rPr lang="x-none" sz="1800"/>
              <a:t>La buena comunicación entre las familias y el profesorado conlleva muchos beneficios: compartir información, facilita una mayor integración en las instituciones  y contribuyen a la mejora del aprendizaje   </a:t>
            </a:r>
          </a:p>
          <a:p>
            <a:pPr marL="0" lvl="0" indent="0" rtl="0">
              <a:spcBef>
                <a:spcPts val="0"/>
              </a:spcBef>
              <a:buNone/>
            </a:pPr>
            <a:endParaRPr sz="1800"/>
          </a:p>
          <a:p>
            <a:pPr marL="457200" lvl="0" indent="-342900" rtl="0">
              <a:spcBef>
                <a:spcPts val="0"/>
              </a:spcBef>
              <a:buClr>
                <a:srgbClr val="000000"/>
              </a:buClr>
              <a:buSzPct val="100000"/>
              <a:buFont typeface="Times New Roman"/>
              <a:buChar char="•"/>
            </a:pPr>
            <a:r>
              <a:rPr lang="x-none" sz="1800"/>
              <a:t>Acercarse a las familias para implicarlas en la educación. </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21"/>
        <p:cNvGrpSpPr/>
        <p:nvPr/>
      </p:nvGrpSpPr>
      <p:grpSpPr>
        <a:xfrm>
          <a:off x="0" y="0"/>
          <a:ext cx="0" cy="0"/>
          <a:chOff x="0" y="0"/>
          <a:chExt cx="0" cy="0"/>
        </a:xfrm>
      </p:grpSpPr>
      <p:sp>
        <p:nvSpPr>
          <p:cNvPr id="122" name="Shape 122"/>
          <p:cNvSpPr txBox="1">
            <a:spLocks noGrp="1"/>
          </p:cNvSpPr>
          <p:nvPr>
            <p:ph type="body" idx="1"/>
          </p:nvPr>
        </p:nvSpPr>
        <p:spPr>
          <a:xfrm>
            <a:off x="553450" y="708900"/>
            <a:ext cx="8229600" cy="3725699"/>
          </a:xfrm>
          <a:prstGeom prst="rect">
            <a:avLst/>
          </a:prstGeom>
        </p:spPr>
        <p:txBody>
          <a:bodyPr lIns="77025" tIns="77025" rIns="77025" bIns="77025" anchor="t" anchorCtr="0">
            <a:noAutofit/>
          </a:bodyPr>
          <a:lstStyle/>
          <a:p>
            <a:pPr marL="457200" lvl="0" indent="-342900" rtl="0">
              <a:spcBef>
                <a:spcPts val="0"/>
              </a:spcBef>
              <a:buClr>
                <a:srgbClr val="000000"/>
              </a:buClr>
              <a:buSzPct val="100000"/>
              <a:buFont typeface="Times New Roman"/>
              <a:buChar char="•"/>
            </a:pPr>
            <a:r>
              <a:rPr lang="x-none" sz="1800"/>
              <a:t>Educar hoy conlleva a tener una familia comprometida y preocupada por la educación; con información sobre el sistema educativo y los proyectos educativos que se desarrollan en el centro donde estudian sus hijos.</a:t>
            </a:r>
          </a:p>
          <a:p>
            <a:pPr marL="0" lvl="0" indent="0" rtl="0">
              <a:spcBef>
                <a:spcPts val="0"/>
              </a:spcBef>
              <a:buNone/>
            </a:pPr>
            <a:endParaRPr sz="1800"/>
          </a:p>
          <a:p>
            <a:pPr marL="457200" lvl="0" indent="-342900" rtl="0">
              <a:spcBef>
                <a:spcPts val="0"/>
              </a:spcBef>
              <a:buClr>
                <a:srgbClr val="000000"/>
              </a:buClr>
              <a:buSzPct val="100000"/>
              <a:buFont typeface="Times New Roman"/>
              <a:buChar char="•"/>
            </a:pPr>
            <a:r>
              <a:rPr lang="x-none" sz="1800"/>
              <a:t>Un profesorado comprometido está  obligado a tener un conocimiento de las comunidades donde se ubican los centros.</a:t>
            </a:r>
          </a:p>
          <a:p>
            <a:pPr marL="0" indent="0" rtl="0">
              <a:spcBef>
                <a:spcPts val="0"/>
              </a:spcBef>
              <a:buNone/>
            </a:pPr>
            <a:endParaRPr sz="1800"/>
          </a:p>
          <a:p>
            <a:pPr marL="457200" lvl="0" indent="-342900" rtl="0">
              <a:spcBef>
                <a:spcPts val="0"/>
              </a:spcBef>
              <a:buClr>
                <a:srgbClr val="000000"/>
              </a:buClr>
              <a:buSzPct val="100000"/>
              <a:buFont typeface="Times New Roman"/>
              <a:buChar char="•"/>
            </a:pPr>
            <a:r>
              <a:rPr lang="x-none" sz="1800"/>
              <a:t>Una institución escolar como comunidad de vida, debe estar dispuesta a emplear mucho tiempo para establecer relaciones personales basadas en la confianza y las expectativas positivas.</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457200" y="342753"/>
            <a:ext cx="8229600" cy="857400"/>
          </a:xfrm>
          <a:prstGeom prst="rect">
            <a:avLst/>
          </a:prstGeom>
        </p:spPr>
        <p:txBody>
          <a:bodyPr lIns="77025" tIns="77025" rIns="77025" bIns="77025" anchor="ctr" anchorCtr="0">
            <a:noAutofit/>
          </a:bodyPr>
          <a:lstStyle/>
          <a:p>
            <a:pPr lvl="0" rtl="0">
              <a:spcBef>
                <a:spcPts val="0"/>
              </a:spcBef>
              <a:buNone/>
            </a:pPr>
            <a:r>
              <a:rPr lang="x-none" sz="2000">
                <a:solidFill>
                  <a:srgbClr val="274E13"/>
                </a:solidFill>
              </a:rPr>
              <a:t>11 - El profesorado como único responsable de la calidad de la educación </a:t>
            </a:r>
          </a:p>
        </p:txBody>
      </p:sp>
      <p:sp>
        <p:nvSpPr>
          <p:cNvPr id="128" name="Shape 128"/>
          <p:cNvSpPr txBox="1">
            <a:spLocks noGrp="1"/>
          </p:cNvSpPr>
          <p:nvPr>
            <p:ph type="body" idx="1"/>
          </p:nvPr>
        </p:nvSpPr>
        <p:spPr>
          <a:xfrm>
            <a:off x="457200" y="1200150"/>
            <a:ext cx="8229600" cy="3725699"/>
          </a:xfrm>
          <a:prstGeom prst="rect">
            <a:avLst/>
          </a:prstGeom>
        </p:spPr>
        <p:txBody>
          <a:bodyPr lIns="77025" tIns="77025" rIns="77025" bIns="77025" anchor="t" anchorCtr="0">
            <a:noAutofit/>
          </a:bodyPr>
          <a:lstStyle/>
          <a:p>
            <a:pPr marL="457200" lvl="0" indent="-342900" rtl="0">
              <a:spcBef>
                <a:spcPts val="0"/>
              </a:spcBef>
              <a:buClr>
                <a:srgbClr val="000000"/>
              </a:buClr>
              <a:buSzPct val="100000"/>
              <a:buFont typeface="Times New Roman"/>
              <a:buChar char="•"/>
            </a:pPr>
            <a:r>
              <a:rPr lang="x-none" sz="1800"/>
              <a:t>Vivimos en un momento histórico caracterizado que responsabiliza únicamente al sector docente de la calidad de los procesos de enseñanza y aprendizaje que tiene lugar en los centros escolares.</a:t>
            </a:r>
          </a:p>
          <a:p>
            <a:pPr marL="0" indent="0" rtl="0">
              <a:spcBef>
                <a:spcPts val="0"/>
              </a:spcBef>
              <a:buNone/>
            </a:pPr>
            <a:endParaRPr sz="1800"/>
          </a:p>
          <a:p>
            <a:pPr marL="457200" lvl="0" indent="-342900" rtl="0">
              <a:spcBef>
                <a:spcPts val="0"/>
              </a:spcBef>
              <a:buClr>
                <a:srgbClr val="000000"/>
              </a:buClr>
              <a:buSzPct val="100000"/>
              <a:buFont typeface="Times New Roman"/>
              <a:buChar char="•"/>
            </a:pPr>
            <a:r>
              <a:rPr lang="x-none" sz="1800"/>
              <a:t>Repercute en la desvalorización de la figura docente como funcionario público.</a:t>
            </a:r>
          </a:p>
          <a:p>
            <a:pPr marL="0" indent="0" rtl="0">
              <a:spcBef>
                <a:spcPts val="0"/>
              </a:spcBef>
              <a:buNone/>
            </a:pPr>
            <a:endParaRPr sz="1800"/>
          </a:p>
          <a:p>
            <a:pPr marL="0" lvl="0" indent="0" rtl="0">
              <a:spcBef>
                <a:spcPts val="0"/>
              </a:spcBef>
              <a:buNone/>
            </a:pPr>
            <a:endParaRPr sz="1800"/>
          </a:p>
          <a:p>
            <a:pPr marL="457200" lvl="0" indent="-342900" rtl="0">
              <a:spcBef>
                <a:spcPts val="0"/>
              </a:spcBef>
              <a:buClr>
                <a:schemeClr val="dk1"/>
              </a:buClr>
              <a:buFont typeface="Times New Roman"/>
              <a:buChar char="•"/>
            </a:pPr>
            <a:endParaRPr sz="1800"/>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57200" y="-135049"/>
            <a:ext cx="8229600" cy="652800"/>
          </a:xfrm>
          <a:prstGeom prst="rect">
            <a:avLst/>
          </a:prstGeom>
        </p:spPr>
        <p:txBody>
          <a:bodyPr lIns="77025" tIns="77025" rIns="77025" bIns="77025" anchor="ctr" anchorCtr="0">
            <a:noAutofit/>
          </a:bodyPr>
          <a:lstStyle/>
          <a:p>
            <a:pPr marL="457200" lvl="0" indent="-368300" algn="ctr">
              <a:spcBef>
                <a:spcPts val="0"/>
              </a:spcBef>
              <a:buClr>
                <a:srgbClr val="741B47"/>
              </a:buClr>
              <a:buSzPct val="100000"/>
              <a:buFont typeface="Arial"/>
              <a:buAutoNum type="arabicPeriod"/>
            </a:pPr>
            <a:r>
              <a:rPr lang="x-none" sz="2200">
                <a:solidFill>
                  <a:srgbClr val="741B47"/>
                </a:solidFill>
              </a:rPr>
              <a:t>Incomprensión de las finalidades de los sistemas educativos</a:t>
            </a:r>
            <a:r>
              <a:rPr lang="x-none" sz="2200">
                <a:latin typeface="Gloria Hallelujah"/>
                <a:ea typeface="Gloria Hallelujah"/>
                <a:cs typeface="Gloria Hallelujah"/>
                <a:sym typeface="Gloria Hallelujah"/>
              </a:rPr>
              <a:t> </a:t>
            </a:r>
          </a:p>
        </p:txBody>
      </p:sp>
      <p:sp>
        <p:nvSpPr>
          <p:cNvPr id="33" name="Shape 33"/>
          <p:cNvSpPr txBox="1">
            <a:spLocks noGrp="1"/>
          </p:cNvSpPr>
          <p:nvPr>
            <p:ph type="body" idx="1"/>
          </p:nvPr>
        </p:nvSpPr>
        <p:spPr>
          <a:xfrm>
            <a:off x="457200" y="754075"/>
            <a:ext cx="8229600" cy="4171799"/>
          </a:xfrm>
          <a:prstGeom prst="rect">
            <a:avLst/>
          </a:prstGeom>
        </p:spPr>
        <p:txBody>
          <a:bodyPr lIns="77025" tIns="77025" rIns="77025" bIns="77025" anchor="t" anchorCtr="0">
            <a:noAutofit/>
          </a:bodyPr>
          <a:lstStyle/>
          <a:p>
            <a:pPr marL="457200" lvl="0" indent="-381000" algn="just" rtl="0">
              <a:spcBef>
                <a:spcPts val="0"/>
              </a:spcBef>
              <a:buClr>
                <a:srgbClr val="000000"/>
              </a:buClr>
              <a:buSzPct val="100000"/>
              <a:buFont typeface="Arial"/>
              <a:buChar char="★"/>
            </a:pPr>
            <a:r>
              <a:rPr lang="x-none" sz="2400"/>
              <a:t>Las numerosas y simultáneas transformaciones que se están produciendo en el momento presente contribuyen a caracterizar a las sociedades como inestables</a:t>
            </a:r>
          </a:p>
          <a:p>
            <a:pPr marL="457200" lvl="0" indent="-381000" algn="just" rtl="0">
              <a:spcBef>
                <a:spcPts val="0"/>
              </a:spcBef>
              <a:buClr>
                <a:srgbClr val="000000"/>
              </a:buClr>
              <a:buSzPct val="100000"/>
              <a:buFont typeface="Arial"/>
              <a:buChar char="★"/>
            </a:pPr>
            <a:r>
              <a:rPr lang="x-none" sz="2400"/>
              <a:t>El mundo de las TIC con la posibilidad que ofrece de conectarse y desconectarse , manteniendo una falsa personalidad para solo existir en ese mundo virtual, es un claro ejemplo de que los lazos interpersonales son cada vez más débiles. Estas actitudes se distinguen por la privacidad y la falta de compromiso con proyectos sociales.</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457200" y="587350"/>
            <a:ext cx="8229600" cy="4514099"/>
          </a:xfrm>
          <a:prstGeom prst="rect">
            <a:avLst/>
          </a:prstGeom>
        </p:spPr>
        <p:txBody>
          <a:bodyPr lIns="77025" tIns="77025" rIns="77025" bIns="77025" anchor="t" anchorCtr="0">
            <a:noAutofit/>
          </a:bodyPr>
          <a:lstStyle/>
          <a:p>
            <a:pPr marL="457200" lvl="0" indent="-323850" rtl="0">
              <a:lnSpc>
                <a:spcPct val="115000"/>
              </a:lnSpc>
              <a:spcBef>
                <a:spcPts val="0"/>
              </a:spcBef>
              <a:buClr>
                <a:srgbClr val="000000"/>
              </a:buClr>
              <a:buSzPct val="100000"/>
              <a:buFont typeface="Times New Roman"/>
              <a:buChar char="•"/>
            </a:pPr>
            <a:r>
              <a:rPr lang="x-none" sz="1500"/>
              <a:t>Se vive en momentos en los que existe un poder descontrolado en una gran proporción de los medios de comunicación de masas y de la publicidad que neutraliza, anula y contradice, en muchos casos, el trabajo que se desarrolla en los centros escolares.</a:t>
            </a:r>
          </a:p>
          <a:p>
            <a:pPr marL="457200" lvl="0" indent="-323850" rtl="0">
              <a:lnSpc>
                <a:spcPct val="115000"/>
              </a:lnSpc>
              <a:spcBef>
                <a:spcPts val="0"/>
              </a:spcBef>
              <a:buClr>
                <a:srgbClr val="000000"/>
              </a:buClr>
              <a:buSzPct val="100000"/>
              <a:buFont typeface="Times New Roman"/>
              <a:buChar char="•"/>
            </a:pPr>
            <a:r>
              <a:rPr lang="x-none" sz="1500"/>
              <a:t>Es preciso conocer y enseñar las nuevas tecnologías de la información y la comunicación en la infancia y en la adolescencia para incorporarlo en el ambiente y en las rutinas cotidianas.</a:t>
            </a:r>
          </a:p>
          <a:p>
            <a:pPr marL="457200" lvl="0" indent="-323850" rtl="0">
              <a:lnSpc>
                <a:spcPct val="115000"/>
              </a:lnSpc>
              <a:spcBef>
                <a:spcPts val="0"/>
              </a:spcBef>
              <a:buClr>
                <a:srgbClr val="000000"/>
              </a:buClr>
              <a:buSzPct val="100000"/>
              <a:buFont typeface="Times New Roman"/>
              <a:buChar char="•"/>
            </a:pPr>
            <a:r>
              <a:rPr lang="x-none" sz="1500"/>
              <a:t>Este nuevo universo, es algo que precisa conocer en profundidad el profesorado para aprovecharlo en lo que tiene de valioso y para hacerle frente de un modo eficaz en todo aquello que contribuya a la deshumanización y opresión de las personas.</a:t>
            </a:r>
          </a:p>
          <a:p>
            <a:pPr marL="457200" lvl="0" indent="-323850" rtl="0">
              <a:lnSpc>
                <a:spcPct val="115000"/>
              </a:lnSpc>
              <a:spcBef>
                <a:spcPts val="0"/>
              </a:spcBef>
              <a:buClr>
                <a:srgbClr val="000000"/>
              </a:buClr>
              <a:buSzPct val="100000"/>
              <a:buFont typeface="Times New Roman"/>
              <a:buChar char="•"/>
            </a:pPr>
            <a:r>
              <a:rPr lang="x-none" sz="1500"/>
              <a:t>Las figuras de los padres, así como del profesor aparecen presentadas casi constantemente como incapaces de comprender la realidad actual y las nuevas generaciones.</a:t>
            </a:r>
          </a:p>
          <a:p>
            <a:pPr marL="457200" lvl="0" indent="-323850" rtl="0">
              <a:lnSpc>
                <a:spcPct val="115000"/>
              </a:lnSpc>
              <a:spcBef>
                <a:spcPts val="0"/>
              </a:spcBef>
              <a:buClr>
                <a:srgbClr val="000000"/>
              </a:buClr>
              <a:buSzPct val="100000"/>
              <a:buFont typeface="Times New Roman"/>
              <a:buChar char="•"/>
            </a:pPr>
            <a:r>
              <a:rPr lang="x-none" sz="1500"/>
              <a:t>con unos medios de comunicación que, de manera difunden este tipo de mensajes, las instituciones docente, en cierta medida aparecen ante los ojos de la infancia y de la juventud como algo antiguo, rígido  y nada atractivo, donde no es previsible aprender cosas verdaderamente relevantes e interesantes para la vida cotidiana.</a:t>
            </a:r>
          </a:p>
        </p:txBody>
      </p:sp>
      <p:sp>
        <p:nvSpPr>
          <p:cNvPr id="134" name="Shape 134"/>
          <p:cNvSpPr txBox="1"/>
          <p:nvPr/>
        </p:nvSpPr>
        <p:spPr>
          <a:xfrm>
            <a:off x="763525" y="83925"/>
            <a:ext cx="8080199" cy="386100"/>
          </a:xfrm>
          <a:prstGeom prst="rect">
            <a:avLst/>
          </a:prstGeom>
          <a:noFill/>
          <a:ln>
            <a:noFill/>
          </a:ln>
        </p:spPr>
        <p:txBody>
          <a:bodyPr lIns="91425" tIns="91425" rIns="91425" bIns="91425" anchor="t" anchorCtr="0">
            <a:noAutofit/>
          </a:bodyPr>
          <a:lstStyle/>
          <a:p>
            <a:pPr marL="457200" lvl="0" indent="-381000">
              <a:spcBef>
                <a:spcPts val="0"/>
              </a:spcBef>
              <a:buClr>
                <a:srgbClr val="000000"/>
              </a:buClr>
              <a:buSzPct val="100000"/>
              <a:buFont typeface="Arial"/>
              <a:buAutoNum type="arabicPeriod" startAt="12"/>
            </a:pPr>
            <a:r>
              <a:rPr lang="x-none" sz="2400"/>
              <a:t>Ambiente social de escepticismo y banalización.</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457200" y="138850"/>
            <a:ext cx="8229600" cy="482099"/>
          </a:xfrm>
          <a:prstGeom prst="rect">
            <a:avLst/>
          </a:prstGeom>
        </p:spPr>
        <p:txBody>
          <a:bodyPr lIns="77025" tIns="77025" rIns="77025" bIns="77025" anchor="ctr" anchorCtr="0">
            <a:noAutofit/>
          </a:bodyPr>
          <a:lstStyle/>
          <a:p>
            <a:pPr marL="457200" lvl="0" indent="-381000" rtl="0">
              <a:spcBef>
                <a:spcPts val="0"/>
              </a:spcBef>
              <a:buClr>
                <a:srgbClr val="000000"/>
              </a:buClr>
              <a:buSzPct val="100000"/>
              <a:buFont typeface="Arial"/>
              <a:buAutoNum type="arabicPeriod" startAt="13"/>
            </a:pPr>
            <a:r>
              <a:rPr lang="x-none" sz="2400"/>
              <a:t>Políticas de mercantilización y privatización.</a:t>
            </a:r>
          </a:p>
        </p:txBody>
      </p:sp>
      <p:sp>
        <p:nvSpPr>
          <p:cNvPr id="140" name="Shape 140"/>
          <p:cNvSpPr txBox="1">
            <a:spLocks noGrp="1"/>
          </p:cNvSpPr>
          <p:nvPr>
            <p:ph type="body" idx="1"/>
          </p:nvPr>
        </p:nvSpPr>
        <p:spPr>
          <a:xfrm>
            <a:off x="457200" y="847750"/>
            <a:ext cx="8229600" cy="4018799"/>
          </a:xfrm>
          <a:prstGeom prst="rect">
            <a:avLst/>
          </a:prstGeom>
        </p:spPr>
        <p:txBody>
          <a:bodyPr lIns="77025" tIns="77025" rIns="77025" bIns="77025" anchor="t" anchorCtr="0">
            <a:noAutofit/>
          </a:bodyPr>
          <a:lstStyle/>
          <a:p>
            <a:pPr marL="457200" lvl="0" indent="-342900" rtl="0">
              <a:spcBef>
                <a:spcPts val="0"/>
              </a:spcBef>
              <a:buClr>
                <a:srgbClr val="000000"/>
              </a:buClr>
              <a:buSzPct val="100000"/>
              <a:buFont typeface="Times New Roman"/>
              <a:buChar char="❖"/>
            </a:pPr>
            <a:r>
              <a:rPr lang="x-none" sz="1800"/>
              <a:t>El avance de las políticas económicas neoliberales es el mejor aval del fuerte peso de estereotipos mercantiles que acaban por presentar a las iniciativas privadas y , por tanto, a las instituciones escolares privadas, como las únicas eficientes y responsables.</a:t>
            </a:r>
          </a:p>
          <a:p>
            <a:pPr marL="457200" lvl="0" indent="-342900" rtl="0">
              <a:spcBef>
                <a:spcPts val="0"/>
              </a:spcBef>
              <a:buClr>
                <a:srgbClr val="000000"/>
              </a:buClr>
              <a:buSzPct val="100000"/>
              <a:buFont typeface="Times New Roman"/>
              <a:buChar char="❖"/>
            </a:pPr>
            <a:r>
              <a:rPr lang="x-none" sz="1800"/>
              <a:t>El avance del mercantilismo y utilitarismo está directamente relacionado con el proceso de desmantelamiento de la enseñanza pública.</a:t>
            </a:r>
          </a:p>
          <a:p>
            <a:pPr marL="457200" lvl="0" indent="-342900" rtl="0">
              <a:spcBef>
                <a:spcPts val="0"/>
              </a:spcBef>
              <a:buClr>
                <a:srgbClr val="000000"/>
              </a:buClr>
              <a:buSzPct val="100000"/>
              <a:buFont typeface="Times New Roman"/>
              <a:buChar char="❖"/>
            </a:pPr>
            <a:r>
              <a:rPr lang="x-none" sz="1800"/>
              <a:t>Conviene ser consciente de que, desde modelos económicos neoliberales, los servicios públicos son vistos como agencias en provecho de las personas consumidoras para satisfacer exclusivamente intereses particulares y no al servicio  de la ciudadanía.</a:t>
            </a:r>
          </a:p>
          <a:p>
            <a:pPr marL="457200" lvl="0" indent="-342900" rtl="0">
              <a:spcBef>
                <a:spcPts val="0"/>
              </a:spcBef>
              <a:buClr>
                <a:srgbClr val="000000"/>
              </a:buClr>
              <a:buSzPct val="100000"/>
              <a:buFont typeface="Times New Roman"/>
              <a:buChar char="❖"/>
            </a:pPr>
            <a:r>
              <a:rPr lang="x-none" sz="1800"/>
              <a:t>Por ello las clases sociales bajas y los grupos sociales y étnicos más desfavorecidos son los que precisan insistentemente de un Estado que se preocupe por reequilibrar estas disfunciones sociales y contrarrestar estas injusticias redistributivas y de reconocimiento.</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457200" y="205978"/>
            <a:ext cx="8229600" cy="857400"/>
          </a:xfrm>
          <a:prstGeom prst="rect">
            <a:avLst/>
          </a:prstGeom>
        </p:spPr>
        <p:txBody>
          <a:bodyPr lIns="77025" tIns="77025" rIns="77025" bIns="77025" anchor="ctr" anchorCtr="0">
            <a:noAutofit/>
          </a:bodyPr>
          <a:lstStyle/>
          <a:p>
            <a:pPr marL="457200" lvl="0" indent="-381000">
              <a:spcBef>
                <a:spcPts val="0"/>
              </a:spcBef>
              <a:buClr>
                <a:srgbClr val="000000"/>
              </a:buClr>
              <a:buSzPct val="100000"/>
              <a:buFont typeface="Arial"/>
              <a:buAutoNum type="arabicPeriod" startAt="14"/>
            </a:pPr>
            <a:r>
              <a:rPr lang="x-none" sz="2400"/>
              <a:t>Falta de incentivos al profesorado más innovador.</a:t>
            </a:r>
          </a:p>
        </p:txBody>
      </p:sp>
      <p:sp>
        <p:nvSpPr>
          <p:cNvPr id="146" name="Shape 146"/>
          <p:cNvSpPr txBox="1">
            <a:spLocks noGrp="1"/>
          </p:cNvSpPr>
          <p:nvPr>
            <p:ph type="body" idx="1"/>
          </p:nvPr>
        </p:nvSpPr>
        <p:spPr>
          <a:xfrm>
            <a:off x="457200" y="1200150"/>
            <a:ext cx="8229600" cy="3725699"/>
          </a:xfrm>
          <a:prstGeom prst="rect">
            <a:avLst/>
          </a:prstGeom>
        </p:spPr>
        <p:txBody>
          <a:bodyPr lIns="77025" tIns="77025" rIns="77025" bIns="77025" anchor="t" anchorCtr="0">
            <a:noAutofit/>
          </a:bodyPr>
          <a:lstStyle/>
          <a:p>
            <a:pPr marL="457200" lvl="0" indent="-342900" rtl="0">
              <a:spcBef>
                <a:spcPts val="0"/>
              </a:spcBef>
              <a:buClr>
                <a:srgbClr val="000000"/>
              </a:buClr>
              <a:buSzPct val="100000"/>
              <a:buFont typeface="Times New Roman"/>
              <a:buChar char="★"/>
            </a:pPr>
            <a:r>
              <a:rPr lang="x-none" sz="1800"/>
              <a:t>Algo que incide seriamente en la desmotivación y en el síndrome de estar quemados de muchos docentes es ver como el sector del profesorado más trabajador y comprometido con la vida cotidiana en los centros no ve reconocidos sus esfuerzos en pro de las innovaciones pedagógicas.</a:t>
            </a:r>
          </a:p>
          <a:p>
            <a:pPr marL="457200" lvl="0" indent="-342900" rtl="0">
              <a:spcBef>
                <a:spcPts val="0"/>
              </a:spcBef>
              <a:buClr>
                <a:srgbClr val="000000"/>
              </a:buClr>
              <a:buSzPct val="100000"/>
              <a:buFont typeface="Times New Roman"/>
              <a:buChar char="★"/>
            </a:pPr>
            <a:r>
              <a:rPr lang="x-none" sz="1800"/>
              <a:t>Los incentivos pueden ser el mejor complemento a una política democrática destinada a demandar mayor responsabilidad del profesorado.</a:t>
            </a:r>
          </a:p>
          <a:p>
            <a:pPr marL="457200" lvl="0" indent="-342900">
              <a:spcBef>
                <a:spcPts val="0"/>
              </a:spcBef>
              <a:buClr>
                <a:srgbClr val="000000"/>
              </a:buClr>
              <a:buSzPct val="100000"/>
              <a:buFont typeface="Times New Roman"/>
              <a:buChar char="★"/>
            </a:pPr>
            <a:r>
              <a:rPr lang="x-none" sz="1800"/>
              <a:t> El profesorado y sus representantes, en especial, los sindicatos tiene que reconocer que los incentivos son necesarios para incrementar la motivación de las personas, el reto es establecerlos con cierta racionalidad y obviamente con poder suficiente para que el profesorado se esfuerce por lograrlos.</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0"/>
        <p:cNvGrpSpPr/>
        <p:nvPr/>
      </p:nvGrpSpPr>
      <p:grpSpPr>
        <a:xfrm>
          <a:off x="0" y="0"/>
          <a:ext cx="0" cy="0"/>
          <a:chOff x="0" y="0"/>
          <a:chExt cx="0" cy="0"/>
        </a:xfrm>
      </p:grpSpPr>
      <p:sp>
        <p:nvSpPr>
          <p:cNvPr id="151" name="Shape 151"/>
          <p:cNvSpPr txBox="1">
            <a:spLocks noGrp="1"/>
          </p:cNvSpPr>
          <p:nvPr>
            <p:ph type="body" idx="1"/>
          </p:nvPr>
        </p:nvSpPr>
        <p:spPr>
          <a:xfrm>
            <a:off x="457200" y="1205950"/>
            <a:ext cx="8229600" cy="3725699"/>
          </a:xfrm>
          <a:prstGeom prst="rect">
            <a:avLst/>
          </a:prstGeom>
        </p:spPr>
        <p:txBody>
          <a:bodyPr lIns="77025" tIns="77025" rIns="77025" bIns="77025" anchor="t" anchorCtr="0">
            <a:noAutofit/>
          </a:bodyPr>
          <a:lstStyle/>
          <a:p>
            <a:pPr marL="457200" lvl="0" indent="-342900" rtl="0">
              <a:spcBef>
                <a:spcPts val="0"/>
              </a:spcBef>
              <a:buClr>
                <a:srgbClr val="000000"/>
              </a:buClr>
              <a:buSzPct val="100000"/>
              <a:buFont typeface="Times New Roman"/>
              <a:buChar char="●"/>
            </a:pPr>
            <a:r>
              <a:rPr lang="x-none" sz="1800"/>
              <a:t>En la actualidad el tiempo de ocio como espacio para desarrollar la creatividad personal y, por tanto, servir a la realización de la persona, es objeto de atención en la instituciones escolares, y preparar a las nuevas generaciones para ocupar y disfrutar de su tiempo de ocio de la mejor manera.</a:t>
            </a:r>
          </a:p>
          <a:p>
            <a:pPr marL="457200" lvl="0" indent="-342900">
              <a:spcBef>
                <a:spcPts val="0"/>
              </a:spcBef>
              <a:buClr>
                <a:srgbClr val="000000"/>
              </a:buClr>
              <a:buSzPct val="100000"/>
              <a:buFont typeface="Times New Roman"/>
              <a:buChar char="●"/>
            </a:pPr>
            <a:r>
              <a:rPr lang="x-none" sz="1800"/>
              <a:t>La educación intelectual dejó de ser el único foco de atención y se vio la necesidad de atender muy directamente a las dimensiones afectivas, sociales, morales, estéticas, psicomotoras e interpersonales, considerando que todas estas facetas del desarrollo funcionan y se desarrollan de un modo mucho más integrado que el que suponía el modelo de desarrollo subyacente en la organización curricular tradicional.</a:t>
            </a:r>
          </a:p>
        </p:txBody>
      </p:sp>
      <p:sp>
        <p:nvSpPr>
          <p:cNvPr id="152" name="Shape 152"/>
          <p:cNvSpPr txBox="1"/>
          <p:nvPr/>
        </p:nvSpPr>
        <p:spPr>
          <a:xfrm>
            <a:off x="562175" y="109075"/>
            <a:ext cx="8432699" cy="805500"/>
          </a:xfrm>
          <a:prstGeom prst="rect">
            <a:avLst/>
          </a:prstGeom>
          <a:noFill/>
          <a:ln>
            <a:noFill/>
          </a:ln>
        </p:spPr>
        <p:txBody>
          <a:bodyPr lIns="91425" tIns="91425" rIns="91425" bIns="91425" anchor="t" anchorCtr="0">
            <a:noAutofit/>
          </a:bodyPr>
          <a:lstStyle/>
          <a:p>
            <a:pPr marL="457200" lvl="0" indent="-381000">
              <a:spcBef>
                <a:spcPts val="0"/>
              </a:spcBef>
              <a:buClr>
                <a:srgbClr val="000000"/>
              </a:buClr>
              <a:buSzPct val="100000"/>
              <a:buFont typeface="Arial"/>
              <a:buAutoNum type="arabicPeriod" startAt="15"/>
            </a:pPr>
            <a:r>
              <a:rPr lang="x-none" sz="2400"/>
              <a:t>Una continua ampliación de las funciones encomendadas a la educación. </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482375" y="502175"/>
            <a:ext cx="8428499" cy="857400"/>
          </a:xfrm>
          <a:prstGeom prst="rect">
            <a:avLst/>
          </a:prstGeom>
        </p:spPr>
        <p:txBody>
          <a:bodyPr lIns="77025" tIns="77025" rIns="77025" bIns="77025" anchor="ctr" anchorCtr="0">
            <a:noAutofit/>
          </a:bodyPr>
          <a:lstStyle/>
          <a:p>
            <a:pPr marL="457200" lvl="0" indent="-381000">
              <a:spcBef>
                <a:spcPts val="0"/>
              </a:spcBef>
              <a:buClr>
                <a:srgbClr val="000000"/>
              </a:buClr>
              <a:buSzPct val="100000"/>
              <a:buFont typeface="Arial"/>
              <a:buAutoNum type="arabicPeriod" startAt="16"/>
            </a:pPr>
            <a:r>
              <a:rPr lang="x-none" sz="2400"/>
              <a:t>Mayor visibilidad de los efectos del trabajo del profesorado.</a:t>
            </a:r>
          </a:p>
        </p:txBody>
      </p:sp>
      <p:sp>
        <p:nvSpPr>
          <p:cNvPr id="158" name="Shape 158"/>
          <p:cNvSpPr txBox="1">
            <a:spLocks noGrp="1"/>
          </p:cNvSpPr>
          <p:nvPr>
            <p:ph type="body" idx="1"/>
          </p:nvPr>
        </p:nvSpPr>
        <p:spPr>
          <a:xfrm>
            <a:off x="423625" y="1359575"/>
            <a:ext cx="8229600" cy="3314099"/>
          </a:xfrm>
          <a:prstGeom prst="rect">
            <a:avLst/>
          </a:prstGeom>
        </p:spPr>
        <p:txBody>
          <a:bodyPr lIns="77025" tIns="77025" rIns="77025" bIns="77025" anchor="t" anchorCtr="0">
            <a:noAutofit/>
          </a:bodyPr>
          <a:lstStyle/>
          <a:p>
            <a:pPr marL="457200" lvl="0" indent="-342900" rtl="0">
              <a:spcBef>
                <a:spcPts val="0"/>
              </a:spcBef>
              <a:buClr>
                <a:srgbClr val="000000"/>
              </a:buClr>
              <a:buSzPct val="100000"/>
              <a:buFont typeface="Times New Roman"/>
              <a:buChar char="❖"/>
            </a:pPr>
            <a:r>
              <a:rPr lang="x-none" sz="1800"/>
              <a:t>Se vive en sociedades democráticas en las que la ciudadanía se acostumbro a pedir responsabilidades, a exigir rendición de cuentas, pero el colectivo docente, hasta momentos muy recientes, nunca había sentido la práctica de este derecho sobre su propio ejercicio profesional.</a:t>
            </a:r>
          </a:p>
          <a:p>
            <a:pPr marL="457200" lvl="0" indent="-342900" rtl="0">
              <a:spcBef>
                <a:spcPts val="0"/>
              </a:spcBef>
              <a:buClr>
                <a:srgbClr val="000000"/>
              </a:buClr>
              <a:buSzPct val="100000"/>
              <a:buFont typeface="Times New Roman"/>
              <a:buChar char="❖"/>
            </a:pPr>
            <a:r>
              <a:rPr lang="x-none" sz="1800"/>
              <a:t>La ley garantiza, este derecho, ante la sospecha de que una hija o un hijo no están recibiendo la atención que merecen de un determinado docente, si constatan o sospechan que éste no realiza su trabajo de modo satisfactorio.</a:t>
            </a:r>
          </a:p>
          <a:p>
            <a:pPr marL="457200" lvl="0" indent="-342900" rtl="0">
              <a:spcBef>
                <a:spcPts val="0"/>
              </a:spcBef>
              <a:buClr>
                <a:srgbClr val="000000"/>
              </a:buClr>
              <a:buSzPct val="100000"/>
              <a:buFont typeface="Times New Roman"/>
              <a:buChar char="❖"/>
            </a:pPr>
            <a:r>
              <a:rPr lang="x-none" sz="1800"/>
              <a:t>El aula vuelve a convertirse en el principal y único foco de atención y, por tanto, la calidad y eficacia de lo que en ella acontece pasa a ser responsabilidad del profesorado.</a:t>
            </a:r>
          </a:p>
          <a:p>
            <a:pPr marL="457200" lvl="0" indent="-342900">
              <a:spcBef>
                <a:spcPts val="0"/>
              </a:spcBef>
              <a:buClr>
                <a:schemeClr val="dk1"/>
              </a:buClr>
              <a:buFont typeface="Times New Roman"/>
              <a:buChar char="❖"/>
            </a:pPr>
            <a:endParaRPr sz="1800"/>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05978"/>
            <a:ext cx="8229600" cy="857400"/>
          </a:xfrm>
          <a:prstGeom prst="rect">
            <a:avLst/>
          </a:prstGeom>
        </p:spPr>
        <p:txBody>
          <a:bodyPr lIns="77025" tIns="77025" rIns="77025" bIns="77025" anchor="ctr" anchorCtr="0">
            <a:noAutofit/>
          </a:bodyPr>
          <a:lstStyle/>
          <a:p>
            <a:pPr>
              <a:spcBef>
                <a:spcPts val="0"/>
              </a:spcBef>
              <a:buNone/>
            </a:pPr>
            <a:endParaRPr/>
          </a:p>
        </p:txBody>
      </p:sp>
      <p:sp>
        <p:nvSpPr>
          <p:cNvPr id="39" name="Shape 39"/>
          <p:cNvSpPr txBox="1">
            <a:spLocks noGrp="1"/>
          </p:cNvSpPr>
          <p:nvPr>
            <p:ph type="body" idx="1"/>
          </p:nvPr>
        </p:nvSpPr>
        <p:spPr>
          <a:xfrm>
            <a:off x="457200" y="866625"/>
            <a:ext cx="8229600" cy="4059299"/>
          </a:xfrm>
          <a:prstGeom prst="rect">
            <a:avLst/>
          </a:prstGeom>
          <a:ln w="9525" cap="flat">
            <a:solidFill>
              <a:srgbClr val="000000"/>
            </a:solidFill>
            <a:prstDash val="solid"/>
            <a:round/>
            <a:headEnd type="none" w="med" len="med"/>
            <a:tailEnd type="none" w="med" len="med"/>
          </a:ln>
        </p:spPr>
        <p:txBody>
          <a:bodyPr lIns="77025" tIns="77025" rIns="77025" bIns="77025" anchor="t" anchorCtr="0">
            <a:noAutofit/>
          </a:bodyPr>
          <a:lstStyle/>
          <a:p>
            <a:pPr marL="0" lvl="0" indent="0" algn="just" rtl="0">
              <a:spcBef>
                <a:spcPts val="0"/>
              </a:spcBef>
              <a:buNone/>
            </a:pPr>
            <a:r>
              <a:rPr lang="x-none" sz="2400"/>
              <a:t>*Todo esto pone de manifiesto que estas situaciones se perciben a la hora de las propuestas de intervención para educar a la ciudadanía. Esta inestabilidad también se siente en los sistemas educativos, y por lo tanto en las instituciones escolares y en el trabajo del profesorado .</a:t>
            </a:r>
          </a:p>
          <a:p>
            <a:pPr marL="0" lvl="0" indent="0" algn="just">
              <a:spcBef>
                <a:spcPts val="0"/>
              </a:spcBef>
              <a:buNone/>
            </a:pPr>
            <a:r>
              <a:rPr lang="x-none" sz="2400"/>
              <a:t>*A estas dificultades del trabajo cotidiano en los centros escolares se le añade las aceleradas transformaciones y revoluciones de todos los campos del conocimiento.</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57200" y="-45024"/>
            <a:ext cx="8229600" cy="805200"/>
          </a:xfrm>
          <a:prstGeom prst="rect">
            <a:avLst/>
          </a:prstGeom>
        </p:spPr>
        <p:txBody>
          <a:bodyPr lIns="77025" tIns="77025" rIns="77025" bIns="77025" anchor="ctr" anchorCtr="0">
            <a:noAutofit/>
          </a:bodyPr>
          <a:lstStyle/>
          <a:p>
            <a:pPr marL="457200" lvl="0" indent="-419100">
              <a:spcBef>
                <a:spcPts val="0"/>
              </a:spcBef>
              <a:buClr>
                <a:srgbClr val="351C75"/>
              </a:buClr>
              <a:buSzPct val="100000"/>
              <a:buFont typeface="Arial"/>
              <a:buAutoNum type="arabicPeriod" startAt="2"/>
            </a:pPr>
            <a:r>
              <a:rPr lang="x-none" sz="3000">
                <a:solidFill>
                  <a:srgbClr val="351C75"/>
                </a:solidFill>
              </a:rPr>
              <a:t>Formación inicial muy deficitaria</a:t>
            </a:r>
          </a:p>
        </p:txBody>
      </p:sp>
      <p:sp>
        <p:nvSpPr>
          <p:cNvPr id="45" name="Shape 45"/>
          <p:cNvSpPr txBox="1">
            <a:spLocks noGrp="1"/>
          </p:cNvSpPr>
          <p:nvPr>
            <p:ph type="body" idx="1"/>
          </p:nvPr>
        </p:nvSpPr>
        <p:spPr>
          <a:xfrm>
            <a:off x="457200" y="585250"/>
            <a:ext cx="8229600" cy="4340399"/>
          </a:xfrm>
          <a:prstGeom prst="rect">
            <a:avLst/>
          </a:prstGeom>
          <a:noFill/>
          <a:ln w="9525" cap="flat">
            <a:solidFill>
              <a:srgbClr val="F3F3F3"/>
            </a:solidFill>
            <a:prstDash val="solid"/>
            <a:round/>
            <a:headEnd type="none" w="med" len="med"/>
            <a:tailEnd type="none" w="med" len="med"/>
          </a:ln>
        </p:spPr>
        <p:txBody>
          <a:bodyPr lIns="77025" tIns="77025" rIns="77025" bIns="77025" anchor="t" anchorCtr="0">
            <a:noAutofit/>
          </a:bodyPr>
          <a:lstStyle/>
          <a:p>
            <a:pPr marL="0" lvl="0" indent="0" algn="just" rtl="0">
              <a:spcBef>
                <a:spcPts val="0"/>
              </a:spcBef>
              <a:buNone/>
            </a:pPr>
            <a:r>
              <a:rPr lang="x-none" sz="1800">
                <a:latin typeface="Coming Soon"/>
                <a:ea typeface="Coming Soon"/>
                <a:cs typeface="Coming Soon"/>
                <a:sym typeface="Coming Soon"/>
              </a:rPr>
              <a:t>* </a:t>
            </a:r>
            <a:r>
              <a:rPr lang="x-none" sz="1800"/>
              <a:t>Los planes psicopedagógicos de la Educación Infantil y Primaria carecen de una información cultural. Es necesario que se promueva el amor a la cultura en las nuevas generaciones. </a:t>
            </a:r>
          </a:p>
          <a:p>
            <a:pPr marL="0" indent="0" algn="just" rtl="0">
              <a:spcBef>
                <a:spcPts val="0"/>
              </a:spcBef>
              <a:buNone/>
            </a:pPr>
            <a:r>
              <a:rPr lang="x-none" sz="1800"/>
              <a:t>* Mientras que los planes de Educación Secundaria y Formación Profesional se les ofrecen y exigen los contenidos culturales, todo esto mediante cursos destinados a conseguir el Certificado de Aptitud Pedagógica (CAP) </a:t>
            </a:r>
          </a:p>
          <a:p>
            <a:pPr marL="0" indent="0" algn="just" rtl="0">
              <a:spcBef>
                <a:spcPts val="0"/>
              </a:spcBef>
              <a:buNone/>
            </a:pPr>
            <a:r>
              <a:rPr lang="x-none" sz="1800"/>
              <a:t>*En abril del 2002, el Comité de Educación de la OCDE (Organización para la Cooperación y el Desarrollo Económico) puso en marcha una iniciativa internacional destinada a analizar políticas del profesorado, para atraer, formarlos y retenerlos.</a:t>
            </a:r>
          </a:p>
          <a:p>
            <a:pPr marL="0" lvl="0" indent="0" algn="just">
              <a:spcBef>
                <a:spcPts val="0"/>
              </a:spcBef>
              <a:buNone/>
            </a:pPr>
            <a:r>
              <a:rPr lang="x-none" sz="1800"/>
              <a:t>        “Mejorar la eficacia y la equidad de la escolaridad depende en gran medida, de que pueda garantizarse que la spersonas competentes quieran trabajar como docentes, que su enseñanza sea de gran calidad y que todo el alumnado tenga acceso a una docencia de excelente calidad” OCDE</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457200" y="360150"/>
            <a:ext cx="8229600" cy="4565700"/>
          </a:xfrm>
          <a:prstGeom prst="rect">
            <a:avLst/>
          </a:prstGeom>
          <a:noFill/>
        </p:spPr>
        <p:txBody>
          <a:bodyPr lIns="77025" tIns="77025" rIns="77025" bIns="77025" anchor="t" anchorCtr="0">
            <a:noAutofit/>
          </a:bodyPr>
          <a:lstStyle/>
          <a:p>
            <a:pPr rtl="0">
              <a:spcBef>
                <a:spcPts val="0"/>
              </a:spcBef>
              <a:buNone/>
            </a:pPr>
            <a:r>
              <a:rPr lang="x-none" sz="2400"/>
              <a:t>En La  Declaración Universal sobre la Diversidad Cultural adoptada por la 31a. Sesión de la Conferencia General de la UNESCo, señala que;</a:t>
            </a:r>
          </a:p>
          <a:p>
            <a:pPr algn="ctr">
              <a:spcBef>
                <a:spcPts val="0"/>
              </a:spcBef>
              <a:buNone/>
            </a:pPr>
            <a:r>
              <a:rPr lang="x-none" sz="2400"/>
              <a:t>“Entre las recomendaciones principales de una plan de acción para la aplicación de esta Declaración, se subraya la necesidad de prestar atención a la educación tanto del alumnado como, lógicamente, del profesorado”. Alentar, a través de la educación, una toma de conciencia del valor positivo de la diversidad cultural y mejorar, a este efecto, tanto la formulación de los programas escolares como la formación de los docentes.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457200" y="0"/>
            <a:ext cx="8229600" cy="657600"/>
          </a:xfrm>
          <a:prstGeom prst="rect">
            <a:avLst/>
          </a:prstGeom>
        </p:spPr>
        <p:txBody>
          <a:bodyPr lIns="77025" tIns="77025" rIns="77025" bIns="77025" anchor="ctr" anchorCtr="0">
            <a:noAutofit/>
          </a:bodyPr>
          <a:lstStyle/>
          <a:p>
            <a:pPr marL="457200" lvl="0" indent="-368300">
              <a:spcBef>
                <a:spcPts val="0"/>
              </a:spcBef>
              <a:buClr>
                <a:srgbClr val="0C343D"/>
              </a:buClr>
              <a:buSzPct val="100000"/>
              <a:buFont typeface="Arial"/>
              <a:buAutoNum type="arabicPeriod" startAt="3"/>
            </a:pPr>
            <a:r>
              <a:rPr lang="x-none" sz="2200">
                <a:solidFill>
                  <a:srgbClr val="0C343D"/>
                </a:solidFill>
              </a:rPr>
              <a:t>Pobreza de las políticas de actualización del profesorado</a:t>
            </a:r>
          </a:p>
        </p:txBody>
      </p:sp>
      <p:sp>
        <p:nvSpPr>
          <p:cNvPr id="56" name="Shape 56"/>
          <p:cNvSpPr txBox="1">
            <a:spLocks noGrp="1"/>
          </p:cNvSpPr>
          <p:nvPr>
            <p:ph type="body" idx="1"/>
          </p:nvPr>
        </p:nvSpPr>
        <p:spPr>
          <a:xfrm>
            <a:off x="457200" y="731575"/>
            <a:ext cx="8229600" cy="4194300"/>
          </a:xfrm>
          <a:prstGeom prst="rect">
            <a:avLst/>
          </a:prstGeom>
        </p:spPr>
        <p:txBody>
          <a:bodyPr lIns="77025" tIns="77025" rIns="77025" bIns="77025" anchor="t" anchorCtr="0">
            <a:noAutofit/>
          </a:bodyPr>
          <a:lstStyle/>
          <a:p>
            <a:pPr marL="457200" lvl="0" indent="-381000" algn="just" rtl="0">
              <a:spcBef>
                <a:spcPts val="0"/>
              </a:spcBef>
              <a:buClr>
                <a:schemeClr val="dk1"/>
              </a:buClr>
              <a:buSzPct val="100000"/>
              <a:buFont typeface="Times New Roman"/>
              <a:buChar char="+"/>
            </a:pPr>
            <a:r>
              <a:rPr lang="x-none" sz="2400"/>
              <a:t>Se debe destacar la enorme pobreza de las políticas de actualización cultural y psicopedagógica del profesorado. Políticas que hasta el momento son voluntarias y no obligatorias como deben de ser. </a:t>
            </a:r>
          </a:p>
          <a:p>
            <a:pPr marL="457200" lvl="0" indent="-381000" algn="just">
              <a:spcBef>
                <a:spcPts val="0"/>
              </a:spcBef>
              <a:buClr>
                <a:schemeClr val="dk1"/>
              </a:buClr>
              <a:buSzPct val="100000"/>
              <a:buFont typeface="Times New Roman"/>
              <a:buChar char="+"/>
            </a:pPr>
            <a:r>
              <a:rPr lang="x-none" sz="2400"/>
              <a:t>Hay que recordar que el profesorados mayor de 50 años no estaba obligado a las actualizaciones, como lo marca la Ley General de Educación de 1970, que fue cuando se modificó la formación</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0"/>
        <p:cNvGrpSpPr/>
        <p:nvPr/>
      </p:nvGrpSpPr>
      <p:grpSpPr>
        <a:xfrm>
          <a:off x="0" y="0"/>
          <a:ext cx="0" cy="0"/>
          <a:chOff x="0" y="0"/>
          <a:chExt cx="0" cy="0"/>
        </a:xfrm>
      </p:grpSpPr>
      <p:sp>
        <p:nvSpPr>
          <p:cNvPr id="61" name="Shape 61"/>
          <p:cNvSpPr txBox="1">
            <a:spLocks noGrp="1"/>
          </p:cNvSpPr>
          <p:nvPr>
            <p:ph type="body" idx="1"/>
          </p:nvPr>
        </p:nvSpPr>
        <p:spPr>
          <a:xfrm>
            <a:off x="457200" y="513700"/>
            <a:ext cx="8229600" cy="4412100"/>
          </a:xfrm>
          <a:prstGeom prst="rect">
            <a:avLst/>
          </a:prstGeom>
        </p:spPr>
        <p:txBody>
          <a:bodyPr lIns="77025" tIns="77025" rIns="77025" bIns="77025" anchor="t" anchorCtr="0">
            <a:noAutofit/>
          </a:bodyPr>
          <a:lstStyle/>
          <a:p>
            <a:pPr algn="just" rtl="0">
              <a:spcBef>
                <a:spcPts val="0"/>
              </a:spcBef>
              <a:buNone/>
            </a:pPr>
            <a:r>
              <a:rPr lang="x-none" sz="2400"/>
              <a:t>Las inadecuadas metodologías empleadas, la corta duración de los cursos y los escasos niveles de exigencia hacen que filosofías educativas muy ricas y valiosas acaben reducidas a un conjunto de palabras vacías.</a:t>
            </a:r>
          </a:p>
          <a:p>
            <a:pPr algn="just">
              <a:spcBef>
                <a:spcPts val="0"/>
              </a:spcBef>
              <a:buNone/>
            </a:pPr>
            <a:r>
              <a:rPr lang="x-none" sz="2400"/>
              <a:t>El profesorado paso de llevar a la práctica tareas como programaciones y proyectos curriculares de centro y de aula, pasando por la formulación de objetivos operativos y tener que diferenciar entre conocimientos, procedimientos, actitudes, valores, hasta llegar a lo último: </a:t>
            </a:r>
            <a:r>
              <a:rPr lang="x-none" sz="2400" b="1"/>
              <a:t>Las competencias.</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5"/>
        <p:cNvGrpSpPr/>
        <p:nvPr/>
      </p:nvGrpSpPr>
      <p:grpSpPr>
        <a:xfrm>
          <a:off x="0" y="0"/>
          <a:ext cx="0" cy="0"/>
          <a:chOff x="0" y="0"/>
          <a:chExt cx="0" cy="0"/>
        </a:xfrm>
      </p:grpSpPr>
      <p:sp>
        <p:nvSpPr>
          <p:cNvPr id="66" name="Shape 66"/>
          <p:cNvSpPr txBox="1">
            <a:spLocks noGrp="1"/>
          </p:cNvSpPr>
          <p:nvPr>
            <p:ph type="body" idx="1"/>
          </p:nvPr>
        </p:nvSpPr>
        <p:spPr>
          <a:xfrm>
            <a:off x="457200" y="575350"/>
            <a:ext cx="8229600" cy="4350599"/>
          </a:xfrm>
          <a:prstGeom prst="rect">
            <a:avLst/>
          </a:prstGeom>
        </p:spPr>
        <p:txBody>
          <a:bodyPr lIns="77025" tIns="77025" rIns="77025" bIns="77025" anchor="t" anchorCtr="0">
            <a:noAutofit/>
          </a:bodyPr>
          <a:lstStyle/>
          <a:p>
            <a:pPr algn="just" rtl="0">
              <a:spcBef>
                <a:spcPts val="0"/>
              </a:spcBef>
              <a:buNone/>
            </a:pPr>
            <a:r>
              <a:rPr lang="x-none" sz="2400"/>
              <a:t>Un profesorado reflexivo tiene a general prácticas reflexivas de interés y convertirse en generador de nuevas teorías que lo pongan siempre alerta en lo que sucede en el aula.</a:t>
            </a:r>
          </a:p>
          <a:p>
            <a:pPr algn="just">
              <a:spcBef>
                <a:spcPts val="0"/>
              </a:spcBef>
              <a:buNone/>
            </a:pPr>
            <a:r>
              <a:rPr lang="x-none" sz="2400"/>
              <a:t>La enseñanza es considerada un trabajo profesional que requiere un conjunto de conocimientos teóricos y prácticos, que se enriquecen en la medida que se reflexiona sobre comprender y resolver los problemas con los que se encuentren.</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0"/>
        <p:cNvGrpSpPr/>
        <p:nvPr/>
      </p:nvGrpSpPr>
      <p:grpSpPr>
        <a:xfrm>
          <a:off x="0" y="0"/>
          <a:ext cx="0" cy="0"/>
          <a:chOff x="0" y="0"/>
          <a:chExt cx="0" cy="0"/>
        </a:xfrm>
      </p:grpSpPr>
      <p:sp>
        <p:nvSpPr>
          <p:cNvPr id="71" name="Shape 71"/>
          <p:cNvSpPr txBox="1">
            <a:spLocks noGrp="1"/>
          </p:cNvSpPr>
          <p:nvPr>
            <p:ph type="body" idx="1"/>
          </p:nvPr>
        </p:nvSpPr>
        <p:spPr>
          <a:xfrm>
            <a:off x="457200" y="719200"/>
            <a:ext cx="8229600" cy="4206599"/>
          </a:xfrm>
          <a:prstGeom prst="rect">
            <a:avLst/>
          </a:prstGeom>
        </p:spPr>
        <p:txBody>
          <a:bodyPr lIns="77025" tIns="77025" rIns="77025" bIns="77025" anchor="t" anchorCtr="0">
            <a:noAutofit/>
          </a:bodyPr>
          <a:lstStyle/>
          <a:p>
            <a:pPr algn="just">
              <a:spcBef>
                <a:spcPts val="0"/>
              </a:spcBef>
              <a:buNone/>
            </a:pPr>
            <a:r>
              <a:rPr lang="x-none" sz="3000"/>
              <a:t>La necesidad de prestar atención a la formación inicial y a la actualización permanente del profesorado es una exigencia, en un mundo donde las transformaciones sociales, culturales, políticas, laborales y económicas no dejan de parar. </a:t>
            </a:r>
          </a:p>
        </p:txBody>
      </p:sp>
    </p:spTree>
  </p:cSld>
  <p:clrMapOvr>
    <a:masterClrMapping/>
  </p:clrMapOvr>
  <p:transition spd="slow">
    <p:cut/>
  </p:transition>
</p:sld>
</file>

<file path=ppt/theme/theme1.xml><?xml version="1.0" encoding="utf-8"?>
<a:theme xmlns:a="http://schemas.openxmlformats.org/drawingml/2006/main" name="4COLORS">
  <a:themeElements>
    <a:clrScheme name="4COLORS 1">
      <a:dk1>
        <a:srgbClr val="FFFFFF"/>
      </a:dk1>
      <a:lt1>
        <a:srgbClr val="000000"/>
      </a:lt1>
      <a:dk2>
        <a:srgbClr val="FFFFFF"/>
      </a:dk2>
      <a:lt2>
        <a:srgbClr val="777777"/>
      </a:lt2>
      <a:accent1>
        <a:srgbClr val="FF9900"/>
      </a:accent1>
      <a:accent2>
        <a:srgbClr val="003399"/>
      </a:accent2>
      <a:accent3>
        <a:srgbClr val="000000"/>
      </a:accent3>
      <a:accent4>
        <a:srgbClr val="FF9900"/>
      </a:accent4>
      <a:accent5>
        <a:srgbClr val="003399"/>
      </a:accent5>
      <a:accent6>
        <a:srgbClr val="000000"/>
      </a:accent6>
      <a:hlink>
        <a:srgbClr val="339933"/>
      </a:hlink>
      <a:folHlink>
        <a:srgbClr val="6600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2296</Words>
  <Application>Microsoft Office PowerPoint</Application>
  <PresentationFormat>Presentación en pantalla (16:9)</PresentationFormat>
  <Paragraphs>107</Paragraphs>
  <Slides>24</Slides>
  <Notes>24</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4COLORS</vt:lpstr>
      <vt:lpstr>Desmotivación del profesorado.</vt:lpstr>
      <vt:lpstr>Incomprensión de las finalidades de los sistemas educativos </vt:lpstr>
      <vt:lpstr>Presentación de PowerPoint</vt:lpstr>
      <vt:lpstr>Formación inicial muy deficitaria</vt:lpstr>
      <vt:lpstr>Presentación de PowerPoint</vt:lpstr>
      <vt:lpstr>Pobreza de las políticas de actualización del profesorado</vt:lpstr>
      <vt:lpstr>Presentación de PowerPoint</vt:lpstr>
      <vt:lpstr>Presentación de PowerPoint</vt:lpstr>
      <vt:lpstr>Presentación de PowerPoint</vt:lpstr>
      <vt:lpstr>Presentación de PowerPoint</vt:lpstr>
      <vt:lpstr>5 - Diseño de currículo sobrecargado de contenidos.</vt:lpstr>
      <vt:lpstr>7. Falta de servicios de apoyo y de una inspección escolar</vt:lpstr>
      <vt:lpstr>8. Ausencia de una cultura democrática en los centros escolares. </vt:lpstr>
      <vt:lpstr>Presentación de PowerPoint</vt:lpstr>
      <vt:lpstr>9 - Problemas de comunicación con el alumnado. </vt:lpstr>
      <vt:lpstr>Presentación de PowerPoint</vt:lpstr>
      <vt:lpstr>10 - Dificultades para relacionarse con las familias.</vt:lpstr>
      <vt:lpstr>Presentación de PowerPoint</vt:lpstr>
      <vt:lpstr>11 - El profesorado como único responsable de la calidad de la educación </vt:lpstr>
      <vt:lpstr>Presentación de PowerPoint</vt:lpstr>
      <vt:lpstr>Políticas de mercantilización y privatización.</vt:lpstr>
      <vt:lpstr>Falta de incentivos al profesorado más innovador.</vt:lpstr>
      <vt:lpstr>Presentación de PowerPoint</vt:lpstr>
      <vt:lpstr>Mayor visibilidad de los efectos del trabajo del profesorado.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Desmotivación del profesorado.</dc:title>
  <dc:creator>Guevara</dc:creator>
  <cp:lastModifiedBy>Guevara</cp:lastModifiedBy>
  <cp:revision>1</cp:revision>
  <dcterms:modified xsi:type="dcterms:W3CDTF">2014-11-14T15:55:44Z</dcterms:modified>
</cp:coreProperties>
</file>