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4399D-4603-45FA-8171-8E63A450CC42}" type="datetimeFigureOut">
              <a:rPr lang="es-MX" smtClean="0"/>
              <a:pPr/>
              <a:t>03/03/2017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69406-857F-4FF6-A7AE-0A332DC7D88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678958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A17E652-4BE9-40AE-A571-F6D375096DB8}" type="datetime1">
              <a:rPr lang="es-MX" smtClean="0"/>
              <a:pPr/>
              <a:t>03/03/2017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0797111-F104-49C7-855C-586A407C843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17567-36C4-4565-A0E2-AB693C7DC05A}" type="datetime1">
              <a:rPr lang="es-MX" smtClean="0"/>
              <a:pPr/>
              <a:t>03/03/2017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7111-F104-49C7-855C-586A407C84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5344-211C-4237-8450-DDE5F675462F}" type="datetime1">
              <a:rPr lang="es-MX" smtClean="0"/>
              <a:pPr/>
              <a:t>03/03/2017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7111-F104-49C7-855C-586A407C84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ACA5-280D-4B06-AB0C-AE9FEF13A365}" type="datetime1">
              <a:rPr lang="es-MX" smtClean="0"/>
              <a:pPr/>
              <a:t>03/03/2017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7111-F104-49C7-855C-586A407C84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D236-7D0F-421C-802D-1A5C563B2672}" type="datetime1">
              <a:rPr lang="es-MX" smtClean="0"/>
              <a:pPr/>
              <a:t>03/03/2017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7111-F104-49C7-855C-586A407C84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FCA5-B29E-4540-970F-ABEA8515105A}" type="datetime1">
              <a:rPr lang="es-MX" smtClean="0"/>
              <a:pPr/>
              <a:t>03/03/2017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7111-F104-49C7-855C-586A407C843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EAC40-CD3D-4B56-AB90-54A2C2A75F41}" type="datetime1">
              <a:rPr lang="es-MX" smtClean="0"/>
              <a:pPr/>
              <a:t>03/03/2017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7111-F104-49C7-855C-586A407C84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E824-9F0C-4636-91C8-6A3A5C34A095}" type="datetime1">
              <a:rPr lang="es-MX" smtClean="0"/>
              <a:pPr/>
              <a:t>03/03/2017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7111-F104-49C7-855C-586A407C84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DD57-331E-4DA4-8B72-1CF549DC9C55}" type="datetime1">
              <a:rPr lang="es-MX" smtClean="0"/>
              <a:pPr/>
              <a:t>03/03/2017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7111-F104-49C7-855C-586A407C84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8FEBC-48FB-46E7-80B4-E20A535783FF}" type="datetime1">
              <a:rPr lang="es-MX" smtClean="0"/>
              <a:pPr/>
              <a:t>03/03/2017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7111-F104-49C7-855C-586A407C843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7CC4-C10E-4A2C-AF27-4F848B58083A}" type="datetime1">
              <a:rPr lang="es-MX" smtClean="0"/>
              <a:pPr/>
              <a:t>03/03/2017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7111-F104-49C7-855C-586A407C84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804AA54-EE9F-494F-8539-BEF8E607CAEE}" type="datetime1">
              <a:rPr lang="es-MX" smtClean="0"/>
              <a:pPr/>
              <a:t>03/03/2017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0797111-F104-49C7-855C-586A407C84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72000" y="1844824"/>
            <a:ext cx="3958208" cy="4464496"/>
          </a:xfrm>
        </p:spPr>
        <p:txBody>
          <a:bodyPr>
            <a:normAutofit fontScale="90000"/>
          </a:bodyPr>
          <a:lstStyle/>
          <a:p>
            <a:r>
              <a:rPr lang="es-MX" sz="4400" dirty="0" smtClean="0"/>
              <a:t>Acuerdo 696</a:t>
            </a:r>
            <a:br>
              <a:rPr lang="es-MX" sz="4400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Establecen </a:t>
            </a:r>
            <a:r>
              <a:rPr lang="es-MX" dirty="0"/>
              <a:t>normas generales para la evaluación, acreditación, promoción y certificación en la educación básica. </a:t>
            </a:r>
            <a:br>
              <a:rPr lang="es-MX" dirty="0"/>
            </a:br>
            <a:endParaRPr lang="es-MX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2771800" y="4797152"/>
            <a:ext cx="5000600" cy="841648"/>
          </a:xfrm>
        </p:spPr>
        <p:txBody>
          <a:bodyPr/>
          <a:lstStyle/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552819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MX" dirty="0"/>
          </a:p>
          <a:p>
            <a:pPr algn="just"/>
            <a:r>
              <a:rPr lang="es-MX" dirty="0"/>
              <a:t>A partir del segundo bimestre de la educación primaria y secundaria, el docente deberá registrar en el Reporte de Evaluación, si existen riesgos de que el alumno no alcance los aprendizajes previstos en el ciclo escolar o de que no sea promovido al siguiente grado o nivel educativo, así como en su caso, </a:t>
            </a:r>
            <a:r>
              <a:rPr lang="es-MX" b="1" dirty="0"/>
              <a:t>la estrategia de intervención </a:t>
            </a:r>
            <a:r>
              <a:rPr lang="es-MX" dirty="0"/>
              <a:t>a seguir en los términos previstos en este Acuerdo y en las normas de control escolar </a:t>
            </a:r>
            <a:r>
              <a:rPr lang="es-MX" dirty="0" smtClean="0"/>
              <a:t>correspondientes.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808884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16632"/>
            <a:ext cx="7024744" cy="1143000"/>
          </a:xfrm>
        </p:spPr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s-MX" dirty="0"/>
          </a:p>
          <a:p>
            <a:pPr algn="just"/>
            <a:r>
              <a:rPr lang="es-MX" dirty="0"/>
              <a:t>A partir del tercer bimestre, el alumno </a:t>
            </a:r>
            <a:r>
              <a:rPr lang="es-MX" dirty="0" smtClean="0"/>
              <a:t>del nivel de secundaria que </a:t>
            </a:r>
            <a:r>
              <a:rPr lang="es-MX" dirty="0"/>
              <a:t>presente evaluaciones bimestrales no acreditadas de una o más asignaturas del </a:t>
            </a:r>
            <a:r>
              <a:rPr lang="es-MX" dirty="0" smtClean="0"/>
              <a:t>grado.  </a:t>
            </a:r>
            <a:r>
              <a:rPr lang="es-MX" dirty="0"/>
              <a:t>podrá recibir el apoyo de un tutor académico designado por el Consejo Técnico, cuando ello sea </a:t>
            </a:r>
            <a:r>
              <a:rPr lang="es-MX" dirty="0" smtClean="0"/>
              <a:t>posible.</a:t>
            </a:r>
          </a:p>
          <a:p>
            <a:endParaRPr lang="es-MX" dirty="0"/>
          </a:p>
          <a:p>
            <a:endParaRPr lang="es-MX" dirty="0"/>
          </a:p>
          <a:p>
            <a:pPr algn="just"/>
            <a:r>
              <a:rPr lang="es-MX" dirty="0"/>
              <a:t>Para gozar de los beneficios de este artículo, el alumno, los padres de familia o tutores, deberán suscribir los compromisos que el Consejo Técnico, director de la escuela o los docentes establezcan, a fin de asegurar que su comportamiento y dedicación a su recuperación académica, sean los adecuados. </a:t>
            </a:r>
            <a:endParaRPr lang="es-MX" dirty="0" smtClean="0"/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/>
              <a:t>De no darse cumplimiento a dichos compromisos, el alumno podrá perder el derecho de presentar exámenes de recuperación. 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58777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1143000"/>
          </a:xfrm>
        </p:spPr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065315"/>
          </a:xfrm>
        </p:spPr>
        <p:txBody>
          <a:bodyPr>
            <a:normAutofit fontScale="92500"/>
          </a:bodyPr>
          <a:lstStyle/>
          <a:p>
            <a:endParaRPr lang="es-MX" dirty="0"/>
          </a:p>
          <a:p>
            <a:pPr algn="just"/>
            <a:r>
              <a:rPr lang="es-MX" dirty="0"/>
              <a:t>El examen o exámenes de recuperación serán elaborados por el docente de la asignatura y contendrán los aprendizajes relevantes del bimestre o bimestres objeto de examen. </a:t>
            </a:r>
            <a:endParaRPr lang="es-MX" dirty="0" smtClean="0"/>
          </a:p>
          <a:p>
            <a:endParaRPr lang="es-MX" dirty="0"/>
          </a:p>
          <a:p>
            <a:pPr algn="just"/>
            <a:r>
              <a:rPr lang="es-MX" dirty="0"/>
              <a:t>Si el resultado obtenido en el examen o exámenes de recuperación es aprobatorio, será éste el que deberá reportarse como calificación en el bimestre o bimestres correspondientes que no fueron acreditados, cancelándose la calificación originalmente obtenida. </a:t>
            </a:r>
          </a:p>
        </p:txBody>
      </p:sp>
    </p:spTree>
    <p:extLst>
      <p:ext uri="{BB962C8B-B14F-4D97-AF65-F5344CB8AC3E}">
        <p14:creationId xmlns:p14="http://schemas.microsoft.com/office/powerpoint/2010/main" xmlns="" val="3874772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Nivel Preescolar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acreditación de cualquier grado de este nivel se obtendrá por el solo hecho de haberlo cursado.</a:t>
            </a:r>
          </a:p>
          <a:p>
            <a:r>
              <a:rPr lang="es-MX" dirty="0" smtClean="0"/>
              <a:t>El alumno que concluya 1° y 2° será promovido al siguiente grado, el que concluya el 3er grado será promovido al nivel de primaria.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133411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Nivel de Primaria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La acreditación o promoción del 1°  grado se obtendrá por el hecho de haberlo cursado.</a:t>
            </a:r>
          </a:p>
          <a:p>
            <a:pPr marL="0" indent="0">
              <a:buNone/>
            </a:pPr>
            <a:endParaRPr lang="es-MX" dirty="0" smtClean="0"/>
          </a:p>
          <a:p>
            <a:r>
              <a:rPr lang="es-MX" dirty="0" smtClean="0"/>
              <a:t>La acreditación del 2° grado se obtendrá cuando tengan una calificación mínima de 6</a:t>
            </a:r>
          </a:p>
          <a:p>
            <a:r>
              <a:rPr lang="es-MX" dirty="0" smtClean="0"/>
              <a:t>4° y 5° grado cuando hallan acreditado el curso con una calificación mínima de 6.</a:t>
            </a:r>
          </a:p>
          <a:p>
            <a:r>
              <a:rPr lang="es-MX" dirty="0" smtClean="0"/>
              <a:t>El alumno será promovido cuando acredite el curso y presente un examen de conocimientos.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672015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Secundaria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El alumno acreditará el primero, segundo o tercero grado de secundaria cuando tenga un promedio final mínimo de 6.0 en cada asignatura del grado.</a:t>
            </a:r>
          </a:p>
          <a:p>
            <a:pPr algn="just"/>
            <a:r>
              <a:rPr lang="es-MX" dirty="0" smtClean="0"/>
              <a:t>Cuando el alumno tenga no más de 4 asignaturas no acreditadas tendrá la oportunidad de presentar exámenes extraordinarios para regularizar.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722843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Secundaria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MX" dirty="0"/>
          </a:p>
          <a:p>
            <a:pPr algn="just"/>
            <a:r>
              <a:rPr lang="es-MX" dirty="0"/>
              <a:t>El Reporte de Evaluación incluirá recomendaciones sobre el apoyo que padres de familia o tutores y docentes deberán proporcionar a los alumnos que, en términos del artículo anterior, sean promovidos de grado sin haber acreditado el total de asignaturas del grado previo, o para los no promovidos que deban cursar nuevamente un grado escolar. (Art. 17) </a:t>
            </a:r>
          </a:p>
        </p:txBody>
      </p:sp>
    </p:spTree>
    <p:extLst>
      <p:ext uri="{BB962C8B-B14F-4D97-AF65-F5344CB8AC3E}">
        <p14:creationId xmlns:p14="http://schemas.microsoft.com/office/powerpoint/2010/main" xmlns="" val="3124777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MX" dirty="0"/>
          </a:p>
          <a:p>
            <a:pPr algn="just"/>
            <a:r>
              <a:rPr lang="es-MX" dirty="0"/>
              <a:t>Los alumnos con aptitudes sobresalientes que cumplan con los requisitos establecidos en la normativa aplicable para la acreditación, promoción y certificación anticipada, podrán ser admitidos a la educación primaria o secundaria a una edad más temprana de la establecida o bien, omitir el grado escolar inmediato que les corresponda, en el mismo nivel educativo. </a:t>
            </a:r>
            <a:r>
              <a:rPr lang="es-MX" dirty="0" smtClean="0"/>
              <a:t>(</a:t>
            </a:r>
            <a:r>
              <a:rPr lang="es-MX" dirty="0"/>
              <a:t>Art. 18) </a:t>
            </a:r>
          </a:p>
        </p:txBody>
      </p:sp>
    </p:spTree>
    <p:extLst>
      <p:ext uri="{BB962C8B-B14F-4D97-AF65-F5344CB8AC3E}">
        <p14:creationId xmlns:p14="http://schemas.microsoft.com/office/powerpoint/2010/main" xmlns="" val="1696067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r>
              <a:rPr lang="es-MX" dirty="0"/>
              <a:t>Al concluir los estudios de educación primaria y secundaria, de conformidad con los requisitos establecidos en el plan y los programas de estudio, la autoridad educativa competente expedirá el Certificado de Educación Primaria y Secundaria, según corresponda. (Arts. 19 y 20) </a:t>
            </a:r>
          </a:p>
        </p:txBody>
      </p:sp>
    </p:spTree>
    <p:extLst>
      <p:ext uri="{BB962C8B-B14F-4D97-AF65-F5344CB8AC3E}">
        <p14:creationId xmlns:p14="http://schemas.microsoft.com/office/powerpoint/2010/main" xmlns="" val="69391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0000"/>
                </a:solidFill>
              </a:rPr>
              <a:t>Disposiciones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s-MX" dirty="0"/>
          </a:p>
          <a:p>
            <a:pPr algn="just"/>
            <a:r>
              <a:rPr lang="es-MX" dirty="0"/>
              <a:t>En los procesos de inscripción, reinscripción, acreditación, promoción, regularización y certificación se aplicarán las disposiciones establecidas en las normas de control escolar que emita, para cada ciclo escolar, la Dirección General de Acreditación, Incorporación y Revalidación de la Secretaría de Educación Pública del Gobierno Federal, unidad administrativa que será responsable de atender los casos de interpretación, duda o no previstos en el presente Acuerdo. (Art. 21) </a:t>
            </a:r>
          </a:p>
        </p:txBody>
      </p:sp>
    </p:spTree>
    <p:extLst>
      <p:ext uri="{BB962C8B-B14F-4D97-AF65-F5344CB8AC3E}">
        <p14:creationId xmlns:p14="http://schemas.microsoft.com/office/powerpoint/2010/main" xmlns="" val="566810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Antecedentes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MX" dirty="0"/>
          </a:p>
          <a:p>
            <a:endParaRPr lang="es-MX" dirty="0"/>
          </a:p>
          <a:p>
            <a:pPr algn="just"/>
            <a:r>
              <a:rPr lang="es-MX" dirty="0" smtClean="0"/>
              <a:t>Fecha en la que se publicó en el Diario Oficial de la Federación. El </a:t>
            </a:r>
            <a:r>
              <a:rPr lang="es-MX" dirty="0"/>
              <a:t>20 de septiembre de 2013 </a:t>
            </a:r>
            <a:endParaRPr lang="es-MX" dirty="0" smtClean="0"/>
          </a:p>
          <a:p>
            <a:endParaRPr lang="es-MX" dirty="0"/>
          </a:p>
          <a:p>
            <a:pPr algn="just"/>
            <a:r>
              <a:rPr lang="es-MX" dirty="0" smtClean="0"/>
              <a:t>A partir de la publicación de este acuerdo quedan invalidas cualquier acuerdo o modificación anterior.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666702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s-MX" dirty="0"/>
          </a:p>
          <a:p>
            <a:pPr algn="just"/>
            <a:r>
              <a:rPr lang="es-MX" dirty="0"/>
              <a:t>Previo registro ante la Dirección General de Acreditación, Incorporación y Revalidación de la Secretaría de Educación Pública del Gobierno Federal, las autoridades educativas locales, podrán adaptar lo previsto en el presente Acuerdo a los contextos locales y desarrollar proyectos de innovación en materia de evaluación, acreditación, promoción y certificación, en tanto ello no afecte el tránsito nacional e internacional de educandos, ni el carácter nacional de la educación básica. </a:t>
            </a:r>
          </a:p>
        </p:txBody>
      </p:sp>
    </p:spTree>
    <p:extLst>
      <p:ext uri="{BB962C8B-B14F-4D97-AF65-F5344CB8AC3E}">
        <p14:creationId xmlns:p14="http://schemas.microsoft.com/office/powerpoint/2010/main" xmlns="" val="923017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dirty="0"/>
          </a:p>
          <a:p>
            <a:pPr algn="just"/>
            <a:r>
              <a:rPr lang="es-MX" dirty="0"/>
              <a:t>Las disposiciones contenidas en el presente Acuerdo </a:t>
            </a:r>
            <a:r>
              <a:rPr lang="es-MX" b="1" dirty="0"/>
              <a:t>son aplicables a todas las instituciones educativas públicas y particulares con autorización, de los ámbitos federal, estatal y municipal </a:t>
            </a:r>
            <a:r>
              <a:rPr lang="es-MX" dirty="0"/>
              <a:t>que imparten educación preescolar, primaria y </a:t>
            </a:r>
            <a:r>
              <a:rPr lang="es-MX" dirty="0" smtClean="0"/>
              <a:t>secundaria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15936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MX" dirty="0"/>
          </a:p>
          <a:p>
            <a:r>
              <a:rPr lang="es-MX" dirty="0"/>
              <a:t>Se establece el Reporte de Evaluación como el documento que avala oficialmente la acreditación parcial o total de cada grado y nivel de la educación </a:t>
            </a:r>
            <a:r>
              <a:rPr lang="es-MX" dirty="0" smtClean="0"/>
              <a:t>básica.</a:t>
            </a:r>
          </a:p>
          <a:p>
            <a:r>
              <a:rPr lang="es-MX" dirty="0" smtClean="0"/>
              <a:t>Este Reporte deberá incluir información </a:t>
            </a:r>
            <a:r>
              <a:rPr lang="es-MX" dirty="0"/>
              <a:t>complementaria establecida en las Normas de Control Escolar 2013-2014 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164316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Nivel Preescolar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La evaluación será </a:t>
            </a:r>
            <a:r>
              <a:rPr lang="es-MX" b="1" dirty="0" smtClean="0"/>
              <a:t>cualitativa </a:t>
            </a:r>
            <a:r>
              <a:rPr lang="es-MX" dirty="0" smtClean="0"/>
              <a:t>y deberá incluir reportes y recomendaciones dirigidos a los padres de familia con evidencias que avalen sus registros.</a:t>
            </a:r>
          </a:p>
          <a:p>
            <a:r>
              <a:rPr lang="es-MX" dirty="0" smtClean="0"/>
              <a:t>Sin utilizar ningún tipo de clasificación o referencia numérica.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697849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nivel Preescolar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43066073"/>
              </p:ext>
            </p:extLst>
          </p:nvPr>
        </p:nvGraphicFramePr>
        <p:xfrm>
          <a:off x="683569" y="1052737"/>
          <a:ext cx="7920879" cy="5083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3647"/>
                <a:gridCol w="2643616"/>
                <a:gridCol w="2643616"/>
              </a:tblGrid>
              <a:tr h="1392345">
                <a:tc>
                  <a:txBody>
                    <a:bodyPr/>
                    <a:lstStyle/>
                    <a:p>
                      <a:endParaRPr lang="es-MX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MOMENTO DE REGISTRO 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		</a:t>
                      </a: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	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PERIODO DE EVALUACIÓN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COMUNICACIÓN DE LOS RESULTADOS DE LA EVALUACIÓN 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  <a:tr h="1045502"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Noviembre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Del inicio del ciclo escolar al mes de noviembre. 	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Antes de que concluya el mes de noviembre. 	</a:t>
                      </a:r>
                    </a:p>
                  </a:txBody>
                  <a:tcPr/>
                </a:tc>
              </a:tr>
              <a:tr h="870216"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Marzo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 diciembre a marzo de cada ciclo escolar.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Antes de que concluya el mes de marzo.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60488"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Julio 	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 abril a julio de cada ciclo escolar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Durante los últimos cinco días hábiles del ciclo escolar correspondiente.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45607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332656"/>
            <a:ext cx="7024744" cy="1143000"/>
          </a:xfrm>
        </p:spPr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endParaRPr lang="es-MX" dirty="0"/>
          </a:p>
          <a:p>
            <a:pPr algn="just"/>
            <a:r>
              <a:rPr lang="es-MX" dirty="0"/>
              <a:t>E</a:t>
            </a:r>
            <a:r>
              <a:rPr lang="es-MX" dirty="0" smtClean="0"/>
              <a:t>l </a:t>
            </a:r>
            <a:r>
              <a:rPr lang="es-MX" dirty="0"/>
              <a:t>docente asignará a cada estudiante una calificación en una escala de 5 a 10. Además, el docente hará un informe de cada uno de sus alumnos que necesiten apoyo fuera del horario escolar, </a:t>
            </a:r>
            <a:r>
              <a:rPr lang="es-MX" dirty="0" smtClean="0"/>
              <a:t> </a:t>
            </a:r>
            <a:r>
              <a:rPr lang="es-MX" dirty="0"/>
              <a:t>para que juntos, la escuela y la familia, realicen las acciones necesarias que le permitan al alumno avanzar al nivel de sus compañeros de grupo. </a:t>
            </a:r>
          </a:p>
          <a:p>
            <a:r>
              <a:rPr lang="es-MX" dirty="0"/>
              <a:t>Las calificaciones y los promedios que de las evaluaciones se generen, por asignatura, grado escolar o nivel educativo, </a:t>
            </a:r>
            <a:r>
              <a:rPr lang="es-MX" b="1" dirty="0"/>
              <a:t>se expresarán con un número truncado a décimos. </a:t>
            </a:r>
            <a:r>
              <a:rPr lang="es-MX" b="1" dirty="0" smtClean="0"/>
              <a:t>( 9.5)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439711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143000"/>
          </a:xfrm>
        </p:spPr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endParaRPr lang="es-MX" dirty="0"/>
          </a:p>
          <a:p>
            <a:pPr algn="just"/>
            <a:r>
              <a:rPr lang="es-MX" dirty="0"/>
              <a:t>El registro de información en el Reporte de Evaluación para comunicar a los padres de familia o tutores sobre los resultados de la evaluación y apoyos que requieren sus hijos o </a:t>
            </a:r>
            <a:r>
              <a:rPr lang="es-MX" dirty="0" smtClean="0"/>
              <a:t>pupilos.</a:t>
            </a:r>
          </a:p>
          <a:p>
            <a:endParaRPr lang="es-MX" dirty="0"/>
          </a:p>
          <a:p>
            <a:pPr algn="just"/>
            <a:r>
              <a:rPr lang="es-MX" dirty="0"/>
              <a:t>El conocimiento de los resultados parciales por parte de los padres de familia o tutores no limita su derecho a informarse sobre el aprovechamiento escolar de sus hijos o pupilos en cualquier momento del ciclo escolar. 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242156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MX" dirty="0"/>
          </a:p>
          <a:p>
            <a:r>
              <a:rPr lang="es-MX" dirty="0"/>
              <a:t>A fin de garantizar </a:t>
            </a:r>
            <a:r>
              <a:rPr lang="es-MX" b="1" dirty="0"/>
              <a:t>el debido cumplimiento del calendario escolar y de evitar que durante los últimos días de cada ciclo </a:t>
            </a:r>
            <a:r>
              <a:rPr lang="es-MX" dirty="0"/>
              <a:t>se presenten situaciones de </a:t>
            </a:r>
            <a:r>
              <a:rPr lang="es-MX" dirty="0" smtClean="0"/>
              <a:t>ausentismo</a:t>
            </a:r>
            <a:r>
              <a:rPr lang="es-MX" dirty="0"/>
              <a:t> </a:t>
            </a:r>
            <a:r>
              <a:rPr lang="es-MX" dirty="0" smtClean="0"/>
              <a:t>se aplicarán exámenes para 3ero de primaria a  3ero de secundaria.</a:t>
            </a:r>
          </a:p>
          <a:p>
            <a:pPr algn="just"/>
            <a:r>
              <a:rPr lang="es-MX" dirty="0" smtClean="0"/>
              <a:t>A más tardar el ultimo día del ciclo escolar los docentes entregarán calificaciones a la dirección de la escuela y comunicarlo a los padres de familia.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361045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220</TotalTime>
  <Words>1233</Words>
  <Application>Microsoft Office PowerPoint</Application>
  <PresentationFormat>Presentación en pantalla (4:3)</PresentationFormat>
  <Paragraphs>89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Austin</vt:lpstr>
      <vt:lpstr>Acuerdo 696  Establecen normas generales para la evaluación, acreditación, promoción y certificación en la educación básica.  </vt:lpstr>
      <vt:lpstr>Antecedentes</vt:lpstr>
      <vt:lpstr>Disposiciones</vt:lpstr>
      <vt:lpstr>Disposiciones</vt:lpstr>
      <vt:lpstr>Nivel Preescolar</vt:lpstr>
      <vt:lpstr>Ejemplo nivel Preescolar</vt:lpstr>
      <vt:lpstr>Disposiciones</vt:lpstr>
      <vt:lpstr>Disposiciones</vt:lpstr>
      <vt:lpstr>Disposiciones</vt:lpstr>
      <vt:lpstr>Disposiciones</vt:lpstr>
      <vt:lpstr>Disposiciones</vt:lpstr>
      <vt:lpstr>Disposiciones</vt:lpstr>
      <vt:lpstr>Nivel Preescolar</vt:lpstr>
      <vt:lpstr>Nivel de Primaria</vt:lpstr>
      <vt:lpstr>Secundaria</vt:lpstr>
      <vt:lpstr>Secundaria</vt:lpstr>
      <vt:lpstr>Disposiciones</vt:lpstr>
      <vt:lpstr>Disposiciones</vt:lpstr>
      <vt:lpstr>Disposiciones</vt:lpstr>
      <vt:lpstr>Disposiciones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Acuerdo 969  Establecen normas generales para la evaluación, acreditación, promoción y certificación en la educación básica.</dc:title>
  <dc:creator>EMACHINES</dc:creator>
  <cp:lastModifiedBy>Edith Araceli</cp:lastModifiedBy>
  <cp:revision>18</cp:revision>
  <dcterms:created xsi:type="dcterms:W3CDTF">2015-03-12T17:24:48Z</dcterms:created>
  <dcterms:modified xsi:type="dcterms:W3CDTF">2017-03-03T14:53:35Z</dcterms:modified>
</cp:coreProperties>
</file>