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56" r:id="rId2"/>
    <p:sldId id="262" r:id="rId3"/>
    <p:sldId id="258" r:id="rId4"/>
    <p:sldId id="259" r:id="rId5"/>
    <p:sldId id="260" r:id="rId6"/>
    <p:sldId id="261" r:id="rId7"/>
    <p:sldId id="265" r:id="rId8"/>
    <p:sldId id="263" r:id="rId9"/>
    <p:sldId id="264" r:id="rId10"/>
    <p:sldId id="267" r:id="rId11"/>
    <p:sldId id="266" r:id="rId12"/>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0" d="100"/>
          <a:sy n="80" d="100"/>
        </p:scale>
        <p:origin x="-216" y="3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44C590F-2382-4068-8AF6-53FF8D381C1E}" type="datetimeFigureOut">
              <a:rPr lang="es-MX" smtClean="0"/>
              <a:pPr/>
              <a:t>19/03/2015</a:t>
            </a:fld>
            <a:endParaRPr lang="es-MX"/>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MX"/>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9BD705D-B52C-4A6A-9288-91CAFEB21ACA}" type="slidenum">
              <a:rPr lang="es-MX" smtClean="0"/>
              <a:pPr/>
              <a:t>‹Nº›</a:t>
            </a:fld>
            <a:endParaRPr lang="es-MX"/>
          </a:p>
        </p:txBody>
      </p:sp>
    </p:spTree>
    <p:extLst>
      <p:ext uri="{BB962C8B-B14F-4D97-AF65-F5344CB8AC3E}">
        <p14:creationId xmlns:p14="http://schemas.microsoft.com/office/powerpoint/2010/main" val="862931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dirty="0"/>
          </a:p>
        </p:txBody>
      </p:sp>
      <p:sp>
        <p:nvSpPr>
          <p:cNvPr id="4" name="3 Marcador de número de diapositiva"/>
          <p:cNvSpPr>
            <a:spLocks noGrp="1"/>
          </p:cNvSpPr>
          <p:nvPr>
            <p:ph type="sldNum" sz="quarter" idx="10"/>
          </p:nvPr>
        </p:nvSpPr>
        <p:spPr/>
        <p:txBody>
          <a:bodyPr/>
          <a:lstStyle/>
          <a:p>
            <a:fld id="{59BD705D-B52C-4A6A-9288-91CAFEB21ACA}" type="slidenum">
              <a:rPr lang="es-MX" smtClean="0"/>
              <a:pPr/>
              <a:t>8</a:t>
            </a:fld>
            <a:endParaRPr lang="es-MX"/>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DFDCEB3A-39A7-4078-A59A-9785B33CA6AC}" type="datetimeFigureOut">
              <a:rPr lang="es-ES" smtClean="0"/>
              <a:pPr/>
              <a:t>19/03/2015</a:t>
            </a:fld>
            <a:endParaRPr lang="es-E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s-ES"/>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B95B87F1-C92D-4634-9AAC-7A2069709AB6}" type="slidenum">
              <a:rPr lang="es-ES" smtClean="0"/>
              <a:pPr/>
              <a:t>‹Nº›</a:t>
            </a:fld>
            <a:endParaRPr lang="es-E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DFDCEB3A-39A7-4078-A59A-9785B33CA6AC}" type="datetimeFigureOut">
              <a:rPr lang="es-ES" smtClean="0"/>
              <a:pPr/>
              <a:t>19/03/2015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B95B87F1-C92D-4634-9AAC-7A2069709AB6}"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DFDCEB3A-39A7-4078-A59A-9785B33CA6AC}" type="datetimeFigureOut">
              <a:rPr lang="es-ES" smtClean="0"/>
              <a:pPr/>
              <a:t>19/03/2015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B95B87F1-C92D-4634-9AAC-7A2069709AB6}"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DFDCEB3A-39A7-4078-A59A-9785B33CA6AC}" type="datetimeFigureOut">
              <a:rPr lang="es-ES" smtClean="0"/>
              <a:pPr/>
              <a:t>19/03/2015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B95B87F1-C92D-4634-9AAC-7A2069709AB6}"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DFDCEB3A-39A7-4078-A59A-9785B33CA6AC}" type="datetimeFigureOut">
              <a:rPr lang="es-ES" smtClean="0"/>
              <a:pPr/>
              <a:t>19/03/2015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B95B87F1-C92D-4634-9AAC-7A2069709AB6}"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5" name="Date Placeholder 4"/>
          <p:cNvSpPr>
            <a:spLocks noGrp="1"/>
          </p:cNvSpPr>
          <p:nvPr>
            <p:ph type="dt" sz="half" idx="10"/>
          </p:nvPr>
        </p:nvSpPr>
        <p:spPr/>
        <p:txBody>
          <a:bodyPr/>
          <a:lstStyle/>
          <a:p>
            <a:fld id="{DFDCEB3A-39A7-4078-A59A-9785B33CA6AC}" type="datetimeFigureOut">
              <a:rPr lang="es-ES" smtClean="0"/>
              <a:pPr/>
              <a:t>19/03/2015</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B95B87F1-C92D-4634-9AAC-7A2069709AB6}" type="slidenum">
              <a:rPr lang="es-ES" smtClean="0"/>
              <a:pPr/>
              <a:t>‹Nº›</a:t>
            </a:fld>
            <a:endParaRPr lang="es-ES"/>
          </a:p>
        </p:txBody>
      </p:sp>
      <p:sp>
        <p:nvSpPr>
          <p:cNvPr id="9" name="Content Placeholder 8"/>
          <p:cNvSpPr>
            <a:spLocks noGrp="1"/>
          </p:cNvSpPr>
          <p:nvPr>
            <p:ph sz="quarter" idx="13"/>
          </p:nvPr>
        </p:nvSpPr>
        <p:spPr>
          <a:xfrm>
            <a:off x="1042416" y="2313432"/>
            <a:ext cx="3419856" cy="349300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DFDCEB3A-39A7-4078-A59A-9785B33CA6AC}" type="datetimeFigureOut">
              <a:rPr lang="es-ES" smtClean="0"/>
              <a:pPr/>
              <a:t>19/03/2015</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B95B87F1-C92D-4634-9AAC-7A2069709AB6}"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fld id="{DFDCEB3A-39A7-4078-A59A-9785B33CA6AC}" type="datetimeFigureOut">
              <a:rPr lang="es-ES" smtClean="0"/>
              <a:pPr/>
              <a:t>19/03/2015</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B95B87F1-C92D-4634-9AAC-7A2069709AB6}"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DCEB3A-39A7-4078-A59A-9785B33CA6AC}" type="datetimeFigureOut">
              <a:rPr lang="es-ES" smtClean="0"/>
              <a:pPr/>
              <a:t>19/03/2015</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B95B87F1-C92D-4634-9AAC-7A2069709AB6}"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DFDCEB3A-39A7-4078-A59A-9785B33CA6AC}" type="datetimeFigureOut">
              <a:rPr lang="es-ES" smtClean="0"/>
              <a:pPr/>
              <a:t>19/03/2015</a:t>
            </a:fld>
            <a:endParaRPr lang="es-ES"/>
          </a:p>
        </p:txBody>
      </p:sp>
      <p:sp>
        <p:nvSpPr>
          <p:cNvPr id="7" name="Slide Number Placeholder 6"/>
          <p:cNvSpPr>
            <a:spLocks noGrp="1"/>
          </p:cNvSpPr>
          <p:nvPr>
            <p:ph type="sldNum" sz="quarter" idx="12"/>
          </p:nvPr>
        </p:nvSpPr>
        <p:spPr/>
        <p:txBody>
          <a:bodyPr/>
          <a:lstStyle/>
          <a:p>
            <a:fld id="{B95B87F1-C92D-4634-9AAC-7A2069709AB6}" type="slidenum">
              <a:rPr lang="es-ES" smtClean="0"/>
              <a:pPr/>
              <a:t>‹Nº›</a:t>
            </a:fld>
            <a:endParaRPr lang="es-E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s-E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s-ES" smtClean="0"/>
              <a:t>Haga clic para modificar el estilo de título del patrón</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s-ES" smtClean="0"/>
              <a:t>Haga clic para modificar el estilo de título del patrón</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DFDCEB3A-39A7-4078-A59A-9785B33CA6AC}" type="datetimeFigureOut">
              <a:rPr lang="es-ES" smtClean="0"/>
              <a:pPr/>
              <a:t>19/03/2015</a:t>
            </a:fld>
            <a:endParaRPr lang="es-E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s-ES"/>
          </a:p>
        </p:txBody>
      </p:sp>
      <p:sp>
        <p:nvSpPr>
          <p:cNvPr id="7" name="Slide Number Placeholder 6"/>
          <p:cNvSpPr>
            <a:spLocks noGrp="1"/>
          </p:cNvSpPr>
          <p:nvPr>
            <p:ph type="sldNum" sz="quarter" idx="12"/>
          </p:nvPr>
        </p:nvSpPr>
        <p:spPr/>
        <p:txBody>
          <a:bodyPr/>
          <a:lstStyle/>
          <a:p>
            <a:fld id="{B95B87F1-C92D-4634-9AAC-7A2069709AB6}"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DFDCEB3A-39A7-4078-A59A-9785B33CA6AC}" type="datetimeFigureOut">
              <a:rPr lang="es-ES" smtClean="0"/>
              <a:pPr/>
              <a:t>19/03/2015</a:t>
            </a:fld>
            <a:endParaRPr lang="es-E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s-ES"/>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B95B87F1-C92D-4634-9AAC-7A2069709AB6}"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normAutofit/>
          </a:bodyPr>
          <a:lstStyle/>
          <a:p>
            <a:r>
              <a:rPr lang="es-ES_tradnl" sz="2400" dirty="0" smtClean="0"/>
              <a:t>Artículos </a:t>
            </a:r>
            <a:r>
              <a:rPr lang="es-ES_tradnl" sz="2400" dirty="0" smtClean="0"/>
              <a:t>3,24,31 y 130 de la </a:t>
            </a:r>
            <a:r>
              <a:rPr lang="es-ES_tradnl" sz="2400" dirty="0" smtClean="0"/>
              <a:t>Constitución Política </a:t>
            </a:r>
            <a:r>
              <a:rPr lang="es-ES_tradnl" sz="2400" dirty="0" smtClean="0"/>
              <a:t>Mexicana</a:t>
            </a:r>
            <a:endParaRPr lang="es-ES" sz="2400" dirty="0"/>
          </a:p>
        </p:txBody>
      </p:sp>
      <p:sp>
        <p:nvSpPr>
          <p:cNvPr id="3" name="2 Subtítulo"/>
          <p:cNvSpPr>
            <a:spLocks noGrp="1"/>
          </p:cNvSpPr>
          <p:nvPr>
            <p:ph type="subTitle" idx="1"/>
          </p:nvPr>
        </p:nvSpPr>
        <p:spPr>
          <a:xfrm>
            <a:off x="4733365" y="4421080"/>
            <a:ext cx="3309803" cy="1456192"/>
          </a:xfrm>
        </p:spPr>
        <p:txBody>
          <a:bodyPr/>
          <a:lstStyle/>
          <a:p>
            <a:endParaRPr lang="es-ES" dirty="0"/>
          </a:p>
        </p:txBody>
      </p:sp>
      <p:pic>
        <p:nvPicPr>
          <p:cNvPr id="1026" name="Picture 2" descr="C:\Users\user\Pictures\CONSTITUCIÓN.jpg"/>
          <p:cNvPicPr>
            <a:picLocks noChangeAspect="1" noChangeArrowheads="1"/>
          </p:cNvPicPr>
          <p:nvPr/>
        </p:nvPicPr>
        <p:blipFill>
          <a:blip r:embed="rId2" cstate="print"/>
          <a:srcRect/>
          <a:stretch>
            <a:fillRect/>
          </a:stretch>
        </p:blipFill>
        <p:spPr bwMode="auto">
          <a:xfrm>
            <a:off x="5436096" y="4509120"/>
            <a:ext cx="1296144" cy="1368152"/>
          </a:xfrm>
          <a:prstGeom prst="rect">
            <a:avLst/>
          </a:prstGeom>
          <a:noFill/>
        </p:spPr>
      </p:pic>
    </p:spTree>
    <p:extLst>
      <p:ext uri="{BB962C8B-B14F-4D97-AF65-F5344CB8AC3E}">
        <p14:creationId xmlns:p14="http://schemas.microsoft.com/office/powerpoint/2010/main" val="215060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43490" y="1027664"/>
            <a:ext cx="7024744" cy="673144"/>
          </a:xfrm>
        </p:spPr>
        <p:txBody>
          <a:bodyPr>
            <a:normAutofit fontScale="90000"/>
          </a:bodyPr>
          <a:lstStyle/>
          <a:p>
            <a:endParaRPr lang="es-MX" dirty="0"/>
          </a:p>
        </p:txBody>
      </p:sp>
      <p:sp>
        <p:nvSpPr>
          <p:cNvPr id="3" name="2 Marcador de contenido"/>
          <p:cNvSpPr>
            <a:spLocks noGrp="1"/>
          </p:cNvSpPr>
          <p:nvPr>
            <p:ph idx="1"/>
          </p:nvPr>
        </p:nvSpPr>
        <p:spPr>
          <a:xfrm>
            <a:off x="1043608" y="1988840"/>
            <a:ext cx="6777317" cy="3725001"/>
          </a:xfrm>
        </p:spPr>
        <p:txBody>
          <a:bodyPr>
            <a:normAutofit/>
          </a:bodyPr>
          <a:lstStyle/>
          <a:p>
            <a:pPr algn="just"/>
            <a:r>
              <a:rPr lang="es-MX" sz="2000" dirty="0" smtClean="0"/>
              <a:t>III.</a:t>
            </a:r>
            <a:r>
              <a:rPr lang="es-MX" dirty="0" smtClean="0"/>
              <a:t> </a:t>
            </a:r>
            <a:r>
              <a:rPr lang="es-MX" sz="1600" dirty="0" smtClean="0">
                <a:latin typeface="Arial" pitchFamily="34" charset="0"/>
                <a:cs typeface="Arial" pitchFamily="34" charset="0"/>
              </a:rPr>
              <a:t>Alistarse y servir en la guardia nacional, conforme a la ley orgánica respectiva, para asegurar y defender la independencia, el territorio, el honor, los derechos e intereses de la patria, </a:t>
            </a:r>
            <a:r>
              <a:rPr lang="es-MX" sz="1600" dirty="0" err="1" smtClean="0">
                <a:latin typeface="Arial" pitchFamily="34" charset="0"/>
                <a:cs typeface="Arial" pitchFamily="34" charset="0"/>
              </a:rPr>
              <a:t>asi</a:t>
            </a:r>
            <a:r>
              <a:rPr lang="es-MX" sz="1600" dirty="0" smtClean="0">
                <a:latin typeface="Arial" pitchFamily="34" charset="0"/>
                <a:cs typeface="Arial" pitchFamily="34" charset="0"/>
              </a:rPr>
              <a:t> como la tranquilidad y el orden interior.</a:t>
            </a:r>
          </a:p>
          <a:p>
            <a:pPr algn="just"/>
            <a:endParaRPr lang="es-MX" sz="1600" dirty="0" smtClean="0">
              <a:latin typeface="Arial" pitchFamily="34" charset="0"/>
              <a:cs typeface="Arial" pitchFamily="34" charset="0"/>
            </a:endParaRPr>
          </a:p>
          <a:p>
            <a:pPr algn="just">
              <a:buNone/>
            </a:pPr>
            <a:endParaRPr lang="es-MX" dirty="0" smtClean="0"/>
          </a:p>
          <a:p>
            <a:pPr algn="just"/>
            <a:endParaRPr lang="es-MX" dirty="0" smtClean="0"/>
          </a:p>
          <a:p>
            <a:pPr algn="just"/>
            <a:r>
              <a:rPr lang="es-MX" sz="2000" dirty="0" smtClean="0"/>
              <a:t>IV</a:t>
            </a:r>
            <a:r>
              <a:rPr lang="es-MX" dirty="0" smtClean="0"/>
              <a:t>. c</a:t>
            </a:r>
            <a:r>
              <a:rPr lang="es-MX" sz="1600" dirty="0" smtClean="0">
                <a:latin typeface="Arial" pitchFamily="34" charset="0"/>
                <a:cs typeface="Arial" pitchFamily="34" charset="0"/>
              </a:rPr>
              <a:t>ontribuir para los gastos públicos, así de la federación, como del distrito federal o del estado y municipio en que residan, de la manera proporcional y equitativa que dispongan las leyes</a:t>
            </a:r>
            <a:endParaRPr lang="es-MX" sz="1600" dirty="0">
              <a:latin typeface="Arial" pitchFamily="34" charset="0"/>
              <a:cs typeface="Arial" pitchFamily="34" charset="0"/>
            </a:endParaRPr>
          </a:p>
        </p:txBody>
      </p:sp>
      <p:pic>
        <p:nvPicPr>
          <p:cNvPr id="24578" name="Picture 2" descr="C:\Users\user\Pictures\SOLDADOS.jpg"/>
          <p:cNvPicPr>
            <a:picLocks noChangeAspect="1" noChangeArrowheads="1"/>
          </p:cNvPicPr>
          <p:nvPr/>
        </p:nvPicPr>
        <p:blipFill>
          <a:blip r:embed="rId2" cstate="print"/>
          <a:srcRect/>
          <a:stretch>
            <a:fillRect/>
          </a:stretch>
        </p:blipFill>
        <p:spPr bwMode="auto">
          <a:xfrm>
            <a:off x="1763688" y="3284984"/>
            <a:ext cx="2047875" cy="1152525"/>
          </a:xfrm>
          <a:prstGeom prst="rect">
            <a:avLst/>
          </a:prstGeom>
          <a:noFill/>
        </p:spPr>
      </p:pic>
      <p:pic>
        <p:nvPicPr>
          <p:cNvPr id="24579" name="Picture 3" descr="C:\Users\user\Pictures\FUERZA ÁREA.jpg"/>
          <p:cNvPicPr>
            <a:picLocks noChangeAspect="1" noChangeArrowheads="1"/>
          </p:cNvPicPr>
          <p:nvPr/>
        </p:nvPicPr>
        <p:blipFill>
          <a:blip r:embed="rId3" cstate="print"/>
          <a:srcRect/>
          <a:stretch>
            <a:fillRect/>
          </a:stretch>
        </p:blipFill>
        <p:spPr bwMode="auto">
          <a:xfrm>
            <a:off x="5580112" y="3212976"/>
            <a:ext cx="1924050" cy="1224533"/>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43490" y="1027664"/>
            <a:ext cx="7024744" cy="385112"/>
          </a:xfrm>
        </p:spPr>
        <p:txBody>
          <a:bodyPr>
            <a:normAutofit fontScale="90000"/>
          </a:bodyPr>
          <a:lstStyle/>
          <a:p>
            <a:endParaRPr lang="es-MX" dirty="0"/>
          </a:p>
        </p:txBody>
      </p:sp>
      <p:sp>
        <p:nvSpPr>
          <p:cNvPr id="3" name="2 Marcador de contenido"/>
          <p:cNvSpPr>
            <a:spLocks noGrp="1"/>
          </p:cNvSpPr>
          <p:nvPr>
            <p:ph idx="1"/>
          </p:nvPr>
        </p:nvSpPr>
        <p:spPr>
          <a:xfrm>
            <a:off x="1043492" y="1772816"/>
            <a:ext cx="6777317" cy="4059813"/>
          </a:xfrm>
        </p:spPr>
        <p:txBody>
          <a:bodyPr>
            <a:normAutofit/>
          </a:bodyPr>
          <a:lstStyle/>
          <a:p>
            <a:pPr algn="just"/>
            <a:r>
              <a:rPr lang="es-ES" sz="1600" dirty="0" smtClean="0">
                <a:latin typeface="Arial" pitchFamily="34" charset="0"/>
                <a:cs typeface="Arial" pitchFamily="34" charset="0"/>
              </a:rPr>
              <a:t>Para gozar de este último beneficio se requiere que hayan dejado de ser ministros del culto con la anticipación señalada por la ley. Pero una muy importante prohibición que contiene este nuevo, que los ministros del culto no podrán realizar actividades políticas de ningún género. Los fines de las iglesias, esencialmente espirituales, son y deben ser totalmente ajenos e incompatibles con el quehacer político, con esto no quiero decir que no puedan convivir el Estado y la Iglesia, pero son quehaceres diferentes, los cuales deben dedicarse a su fin determinado</a:t>
            </a:r>
            <a:r>
              <a:rPr lang="es-ES" sz="1600" dirty="0" smtClean="0"/>
              <a:t>.</a:t>
            </a:r>
            <a:endParaRPr lang="es-MX" sz="1600" dirty="0"/>
          </a:p>
        </p:txBody>
      </p:sp>
      <p:pic>
        <p:nvPicPr>
          <p:cNvPr id="5" name="Picture 2" descr="C:\Users\user\Pictures\PROSELITISMO.jpg"/>
          <p:cNvPicPr>
            <a:picLocks noChangeAspect="1" noChangeArrowheads="1"/>
          </p:cNvPicPr>
          <p:nvPr/>
        </p:nvPicPr>
        <p:blipFill>
          <a:blip r:embed="rId2" cstate="print"/>
          <a:srcRect/>
          <a:stretch>
            <a:fillRect/>
          </a:stretch>
        </p:blipFill>
        <p:spPr bwMode="auto">
          <a:xfrm>
            <a:off x="4572000" y="4005064"/>
            <a:ext cx="3024336" cy="2343150"/>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Artículo 3</a:t>
            </a:r>
            <a:endParaRPr lang="es-MX" dirty="0"/>
          </a:p>
        </p:txBody>
      </p:sp>
      <p:pic>
        <p:nvPicPr>
          <p:cNvPr id="2050" name="Picture 2" descr="C:\Users\user\Documents\educaión pública laica y gratuita.jpg"/>
          <p:cNvPicPr>
            <a:picLocks noChangeAspect="1" noChangeArrowheads="1"/>
          </p:cNvPicPr>
          <p:nvPr/>
        </p:nvPicPr>
        <p:blipFill>
          <a:blip r:embed="rId2" cstate="print"/>
          <a:srcRect/>
          <a:stretch>
            <a:fillRect/>
          </a:stretch>
        </p:blipFill>
        <p:spPr bwMode="auto">
          <a:xfrm>
            <a:off x="1475656" y="2492897"/>
            <a:ext cx="2248272" cy="2088232"/>
          </a:xfrm>
          <a:prstGeom prst="rect">
            <a:avLst/>
          </a:prstGeom>
          <a:noFill/>
        </p:spPr>
      </p:pic>
      <p:pic>
        <p:nvPicPr>
          <p:cNvPr id="2051" name="Picture 3" descr="C:\Users\user\Documents\educacion para todos.jpg"/>
          <p:cNvPicPr>
            <a:picLocks noGrp="1" noChangeAspect="1" noChangeArrowheads="1"/>
          </p:cNvPicPr>
          <p:nvPr>
            <p:ph idx="1"/>
          </p:nvPr>
        </p:nvPicPr>
        <p:blipFill>
          <a:blip r:embed="rId3" cstate="print"/>
          <a:srcRect/>
          <a:stretch>
            <a:fillRect/>
          </a:stretch>
        </p:blipFill>
        <p:spPr bwMode="auto">
          <a:xfrm>
            <a:off x="4572000" y="2492897"/>
            <a:ext cx="3091742" cy="2088232"/>
          </a:xfrm>
          <a:prstGeom prst="rect">
            <a:avLst/>
          </a:prstGeom>
          <a:noFill/>
        </p:spPr>
      </p:pic>
      <p:pic>
        <p:nvPicPr>
          <p:cNvPr id="4" name="Picture 3" descr="C:\Users\user\Pictures\BANDERA.jpg"/>
          <p:cNvPicPr>
            <a:picLocks noChangeAspect="1" noChangeArrowheads="1"/>
          </p:cNvPicPr>
          <p:nvPr/>
        </p:nvPicPr>
        <p:blipFill>
          <a:blip r:embed="rId4" cstate="print"/>
          <a:srcRect/>
          <a:stretch>
            <a:fillRect/>
          </a:stretch>
        </p:blipFill>
        <p:spPr bwMode="auto">
          <a:xfrm>
            <a:off x="3131840" y="4653136"/>
            <a:ext cx="1872208" cy="1656184"/>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43490" y="1027664"/>
            <a:ext cx="7024744" cy="673144"/>
          </a:xfrm>
        </p:spPr>
        <p:txBody>
          <a:bodyPr>
            <a:normAutofit fontScale="90000"/>
          </a:bodyPr>
          <a:lstStyle/>
          <a:p>
            <a:r>
              <a:rPr lang="es-ES_tradnl" dirty="0" smtClean="0"/>
              <a:t>ARTÌCULO 3</a:t>
            </a:r>
            <a:endParaRPr lang="es-ES" dirty="0"/>
          </a:p>
        </p:txBody>
      </p:sp>
      <p:sp>
        <p:nvSpPr>
          <p:cNvPr id="3" name="2 Marcador de contenido"/>
          <p:cNvSpPr>
            <a:spLocks noGrp="1"/>
          </p:cNvSpPr>
          <p:nvPr>
            <p:ph idx="1"/>
          </p:nvPr>
        </p:nvSpPr>
        <p:spPr/>
        <p:txBody>
          <a:bodyPr>
            <a:normAutofit/>
          </a:bodyPr>
          <a:lstStyle/>
          <a:p>
            <a:r>
              <a:rPr lang="es-ES" dirty="0"/>
              <a:t>ARTÍCULO ÚNICO.­ Se reforman los artículos 3o., fracciones III, VII y VIII, y 73, fracción XXV; y se adiciona un párrafo</a:t>
            </a:r>
          </a:p>
          <a:p>
            <a:r>
              <a:rPr lang="es-ES" dirty="0"/>
              <a:t>tercero, un inciso d) al párrafo segundo de la fracción II y una fracción IX, al artículo 3o., de la Constitución Política de los</a:t>
            </a:r>
          </a:p>
          <a:p>
            <a:pPr marL="68580" indent="0">
              <a:buNone/>
            </a:pPr>
            <a:endParaRPr lang="es-ES" dirty="0"/>
          </a:p>
        </p:txBody>
      </p:sp>
    </p:spTree>
    <p:extLst>
      <p:ext uri="{BB962C8B-B14F-4D97-AF65-F5344CB8AC3E}">
        <p14:creationId xmlns:p14="http://schemas.microsoft.com/office/powerpoint/2010/main" val="2112485874"/>
      </p:ext>
    </p:extLst>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43490" y="1027664"/>
            <a:ext cx="7024744" cy="529128"/>
          </a:xfrm>
        </p:spPr>
        <p:txBody>
          <a:bodyPr>
            <a:normAutofit fontScale="90000"/>
          </a:bodyPr>
          <a:lstStyle/>
          <a:p>
            <a:endParaRPr lang="es-ES" dirty="0"/>
          </a:p>
        </p:txBody>
      </p:sp>
      <p:sp>
        <p:nvSpPr>
          <p:cNvPr id="3" name="2 Marcador de contenido"/>
          <p:cNvSpPr>
            <a:spLocks noGrp="1"/>
          </p:cNvSpPr>
          <p:nvPr>
            <p:ph idx="1"/>
          </p:nvPr>
        </p:nvSpPr>
        <p:spPr>
          <a:xfrm>
            <a:off x="1043492" y="1484785"/>
            <a:ext cx="6777317" cy="3456384"/>
          </a:xfrm>
        </p:spPr>
        <p:txBody>
          <a:bodyPr>
            <a:normAutofit fontScale="62500" lnSpcReduction="20000"/>
          </a:bodyPr>
          <a:lstStyle/>
          <a:p>
            <a:pPr>
              <a:buNone/>
            </a:pPr>
            <a:endParaRPr lang="es-ES" dirty="0" smtClean="0"/>
          </a:p>
          <a:p>
            <a:pPr>
              <a:buNone/>
            </a:pPr>
            <a:r>
              <a:rPr lang="es-ES" sz="2500" b="1" dirty="0" smtClean="0">
                <a:latin typeface="Arial" pitchFamily="34" charset="0"/>
                <a:cs typeface="Arial" pitchFamily="34" charset="0"/>
              </a:rPr>
              <a:t>d</a:t>
            </a:r>
            <a:r>
              <a:rPr lang="es-ES" sz="2500" dirty="0">
                <a:latin typeface="Arial" pitchFamily="34" charset="0"/>
                <a:cs typeface="Arial" pitchFamily="34" charset="0"/>
              </a:rPr>
              <a:t>) Será de calidad, con base en el mejoramiento constante y el máximo logro académico de los </a:t>
            </a:r>
            <a:r>
              <a:rPr lang="es-ES" sz="2500" dirty="0" smtClean="0">
                <a:latin typeface="Arial" pitchFamily="34" charset="0"/>
                <a:cs typeface="Arial" pitchFamily="34" charset="0"/>
              </a:rPr>
              <a:t>educandos.</a:t>
            </a:r>
            <a:endParaRPr lang="es-ES" sz="2500" dirty="0">
              <a:latin typeface="Arial" pitchFamily="34" charset="0"/>
              <a:cs typeface="Arial" pitchFamily="34" charset="0"/>
            </a:endParaRPr>
          </a:p>
          <a:p>
            <a:r>
              <a:rPr lang="es-ES" sz="2500" b="1" dirty="0">
                <a:latin typeface="Arial" pitchFamily="34" charset="0"/>
                <a:cs typeface="Arial" pitchFamily="34" charset="0"/>
              </a:rPr>
              <a:t>III</a:t>
            </a:r>
            <a:r>
              <a:rPr lang="es-ES" sz="2500" dirty="0">
                <a:latin typeface="Arial" pitchFamily="34" charset="0"/>
                <a:cs typeface="Arial" pitchFamily="34" charset="0"/>
              </a:rPr>
              <a:t>. </a:t>
            </a:r>
            <a:r>
              <a:rPr lang="es-ES" sz="2500" dirty="0" smtClean="0">
                <a:latin typeface="Arial" pitchFamily="34" charset="0"/>
                <a:cs typeface="Arial" pitchFamily="34" charset="0"/>
              </a:rPr>
              <a:t>determinará los planes </a:t>
            </a:r>
            <a:r>
              <a:rPr lang="es-ES" sz="2500" dirty="0">
                <a:latin typeface="Arial" pitchFamily="34" charset="0"/>
                <a:cs typeface="Arial" pitchFamily="34" charset="0"/>
              </a:rPr>
              <a:t>y programas de estudio de la educación preescolar, primaria, secundaria y normal para toda la República. </a:t>
            </a:r>
            <a:endParaRPr lang="es-ES" sz="2500" dirty="0" smtClean="0">
              <a:latin typeface="Arial" pitchFamily="34" charset="0"/>
              <a:cs typeface="Arial" pitchFamily="34" charset="0"/>
            </a:endParaRPr>
          </a:p>
          <a:p>
            <a:r>
              <a:rPr lang="es-ES" sz="2500" dirty="0" smtClean="0">
                <a:latin typeface="Arial" pitchFamily="34" charset="0"/>
                <a:cs typeface="Arial" pitchFamily="34" charset="0"/>
              </a:rPr>
              <a:t>Adicionalmente</a:t>
            </a:r>
            <a:r>
              <a:rPr lang="es-ES" sz="2500" dirty="0">
                <a:latin typeface="Arial" pitchFamily="34" charset="0"/>
                <a:cs typeface="Arial" pitchFamily="34" charset="0"/>
              </a:rPr>
              <a:t>, el ingreso al servicio docente y la promoción a cargos con funciones de dirección o de supervisión en </a:t>
            </a:r>
            <a:r>
              <a:rPr lang="es-ES" sz="2500" dirty="0" smtClean="0">
                <a:latin typeface="Arial" pitchFamily="34" charset="0"/>
                <a:cs typeface="Arial" pitchFamily="34" charset="0"/>
              </a:rPr>
              <a:t>la educación </a:t>
            </a:r>
            <a:r>
              <a:rPr lang="es-ES" sz="2500" dirty="0">
                <a:latin typeface="Arial" pitchFamily="34" charset="0"/>
                <a:cs typeface="Arial" pitchFamily="34" charset="0"/>
              </a:rPr>
              <a:t>básica y media superior que imparta el Estado, se llevarán a cabo mediante concursos de oposición que </a:t>
            </a:r>
            <a:r>
              <a:rPr lang="es-ES" sz="2500" dirty="0" smtClean="0">
                <a:latin typeface="Arial" pitchFamily="34" charset="0"/>
                <a:cs typeface="Arial" pitchFamily="34" charset="0"/>
              </a:rPr>
              <a:t>garanticen la </a:t>
            </a:r>
            <a:r>
              <a:rPr lang="es-ES" sz="2500" dirty="0">
                <a:latin typeface="Arial" pitchFamily="34" charset="0"/>
                <a:cs typeface="Arial" pitchFamily="34" charset="0"/>
              </a:rPr>
              <a:t>idoneidad de los conocimientos y capacidades que correspondan. La ley reglamentaria fijará los criterios, los términos </a:t>
            </a:r>
            <a:r>
              <a:rPr lang="es-ES" sz="2500" dirty="0" smtClean="0">
                <a:latin typeface="Arial" pitchFamily="34" charset="0"/>
                <a:cs typeface="Arial" pitchFamily="34" charset="0"/>
              </a:rPr>
              <a:t>y condiciones </a:t>
            </a:r>
            <a:r>
              <a:rPr lang="es-ES" sz="2500" dirty="0">
                <a:latin typeface="Arial" pitchFamily="34" charset="0"/>
                <a:cs typeface="Arial" pitchFamily="34" charset="0"/>
              </a:rPr>
              <a:t>de la evaluación obligatoria para el ingreso, la promoción, el reconocimiento y la permanencia en el </a:t>
            </a:r>
            <a:r>
              <a:rPr lang="es-ES" sz="2500" dirty="0" smtClean="0">
                <a:latin typeface="Arial" pitchFamily="34" charset="0"/>
                <a:cs typeface="Arial" pitchFamily="34" charset="0"/>
              </a:rPr>
              <a:t>servicio profesional </a:t>
            </a:r>
            <a:r>
              <a:rPr lang="es-ES" sz="2500" dirty="0">
                <a:latin typeface="Arial" pitchFamily="34" charset="0"/>
                <a:cs typeface="Arial" pitchFamily="34" charset="0"/>
              </a:rPr>
              <a:t>con pleno respeto a los derechos constitucionales de los trabajadores de la educación. Serán nulos todos lo ingresos y promociones que no sean otorgados conforme a la </a:t>
            </a:r>
            <a:r>
              <a:rPr lang="es-ES" sz="2500" dirty="0" smtClean="0">
                <a:latin typeface="Arial" pitchFamily="34" charset="0"/>
                <a:cs typeface="Arial" pitchFamily="34" charset="0"/>
              </a:rPr>
              <a:t>ley.</a:t>
            </a:r>
            <a:endParaRPr lang="es-ES" sz="2500" dirty="0">
              <a:latin typeface="Arial" pitchFamily="34" charset="0"/>
              <a:cs typeface="Arial" pitchFamily="34" charset="0"/>
            </a:endParaRPr>
          </a:p>
        </p:txBody>
      </p:sp>
      <p:pic>
        <p:nvPicPr>
          <p:cNvPr id="4" name="3 Imagen" descr="C:\Users\user\Pictures\concurso opoisicion.jpg"/>
          <p:cNvPicPr/>
          <p:nvPr/>
        </p:nvPicPr>
        <p:blipFill>
          <a:blip r:embed="rId2" cstate="print"/>
          <a:srcRect/>
          <a:stretch>
            <a:fillRect/>
          </a:stretch>
        </p:blipFill>
        <p:spPr bwMode="auto">
          <a:xfrm>
            <a:off x="4932040" y="4653136"/>
            <a:ext cx="2226075" cy="1701195"/>
          </a:xfrm>
          <a:prstGeom prst="rect">
            <a:avLst/>
          </a:prstGeom>
          <a:noFill/>
          <a:ln w="9525">
            <a:noFill/>
            <a:miter lim="800000"/>
            <a:headEnd/>
            <a:tailEnd/>
          </a:ln>
        </p:spPr>
      </p:pic>
    </p:spTree>
    <p:extLst>
      <p:ext uri="{BB962C8B-B14F-4D97-AF65-F5344CB8AC3E}">
        <p14:creationId xmlns:p14="http://schemas.microsoft.com/office/powerpoint/2010/main" val="1282440795"/>
      </p:ext>
    </p:extLst>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43608" y="692696"/>
            <a:ext cx="7024744" cy="1143000"/>
          </a:xfrm>
        </p:spPr>
        <p:txBody>
          <a:bodyPr/>
          <a:lstStyle/>
          <a:p>
            <a:endParaRPr lang="es-ES"/>
          </a:p>
        </p:txBody>
      </p:sp>
      <p:sp>
        <p:nvSpPr>
          <p:cNvPr id="3" name="2 Marcador de contenido"/>
          <p:cNvSpPr>
            <a:spLocks noGrp="1"/>
          </p:cNvSpPr>
          <p:nvPr>
            <p:ph idx="1"/>
          </p:nvPr>
        </p:nvSpPr>
        <p:spPr>
          <a:xfrm>
            <a:off x="1043492" y="1844824"/>
            <a:ext cx="6777317" cy="3987805"/>
          </a:xfrm>
        </p:spPr>
        <p:txBody>
          <a:bodyPr>
            <a:normAutofit fontScale="92500" lnSpcReduction="10000"/>
          </a:bodyPr>
          <a:lstStyle/>
          <a:p>
            <a:pPr algn="just"/>
            <a:r>
              <a:rPr lang="es-ES" sz="2900" dirty="0">
                <a:latin typeface="Arial" pitchFamily="34" charset="0"/>
                <a:cs typeface="Arial" pitchFamily="34" charset="0"/>
              </a:rPr>
              <a:t>Art. 3°: Proporcionar educación de calidad en educación básica y media superior que son los niveles obligatorios para el estado y centra la atención para que los materiales y métodos educativos, la organización escolar, la infraestructura educativa y la idoneidad de los docentes y los directivos garanticen el máximo logro de aprendizaje de los educandos</a:t>
            </a:r>
            <a:r>
              <a:rPr lang="es-ES" sz="2900" dirty="0" smtClean="0">
                <a:latin typeface="Arial" pitchFamily="34" charset="0"/>
                <a:cs typeface="Arial" pitchFamily="34" charset="0"/>
              </a:rPr>
              <a:t>.</a:t>
            </a:r>
            <a:endParaRPr lang="es-ES" dirty="0"/>
          </a:p>
        </p:txBody>
      </p:sp>
    </p:spTree>
    <p:extLst>
      <p:ext uri="{BB962C8B-B14F-4D97-AF65-F5344CB8AC3E}">
        <p14:creationId xmlns:p14="http://schemas.microsoft.com/office/powerpoint/2010/main" val="10385944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43490" y="1027664"/>
            <a:ext cx="7024744" cy="673144"/>
          </a:xfrm>
        </p:spPr>
        <p:txBody>
          <a:bodyPr>
            <a:normAutofit fontScale="90000"/>
          </a:bodyPr>
          <a:lstStyle/>
          <a:p>
            <a:r>
              <a:rPr lang="es-ES" dirty="0" smtClean="0">
                <a:latin typeface="Arial" pitchFamily="34" charset="0"/>
                <a:cs typeface="Arial" pitchFamily="34" charset="0"/>
              </a:rPr>
              <a:t>Art. 24</a:t>
            </a:r>
            <a:endParaRPr lang="es-ES" dirty="0"/>
          </a:p>
        </p:txBody>
      </p:sp>
      <p:sp>
        <p:nvSpPr>
          <p:cNvPr id="3" name="2 Marcador de contenido"/>
          <p:cNvSpPr>
            <a:spLocks noGrp="1"/>
          </p:cNvSpPr>
          <p:nvPr>
            <p:ph idx="1"/>
          </p:nvPr>
        </p:nvSpPr>
        <p:spPr>
          <a:xfrm>
            <a:off x="1043492" y="1844824"/>
            <a:ext cx="6777317" cy="3987805"/>
          </a:xfrm>
        </p:spPr>
        <p:txBody>
          <a:bodyPr>
            <a:normAutofit/>
          </a:bodyPr>
          <a:lstStyle/>
          <a:p>
            <a:pPr algn="just"/>
            <a:r>
              <a:rPr lang="es-ES" dirty="0" smtClean="0">
                <a:latin typeface="Arial" pitchFamily="34" charset="0"/>
                <a:cs typeface="Arial" pitchFamily="34" charset="0"/>
              </a:rPr>
              <a:t>primera: libertad de “convicciones éticas, de conciencia y de religión”, en vigor: libertad de creencias. Toda persona tiene derecho a la libertad de convicciones éticas, de conciencia y de religión, y a tener o adoptar, en su caso, la de su agrado. </a:t>
            </a:r>
          </a:p>
          <a:p>
            <a:pPr algn="just"/>
            <a:endParaRPr lang="es-ES" dirty="0" smtClean="0">
              <a:latin typeface="Arial" pitchFamily="34" charset="0"/>
              <a:cs typeface="Arial" pitchFamily="34" charset="0"/>
            </a:endParaRPr>
          </a:p>
          <a:p>
            <a:endParaRPr lang="es-ES" dirty="0" smtClean="0">
              <a:latin typeface="Arial" pitchFamily="34" charset="0"/>
              <a:cs typeface="Arial" pitchFamily="34" charset="0"/>
            </a:endParaRPr>
          </a:p>
          <a:p>
            <a:endParaRPr lang="es-ES" dirty="0" smtClean="0">
              <a:latin typeface="Arial" pitchFamily="34" charset="0"/>
              <a:cs typeface="Arial" pitchFamily="34" charset="0"/>
            </a:endParaRPr>
          </a:p>
        </p:txBody>
      </p:sp>
      <p:pic>
        <p:nvPicPr>
          <p:cNvPr id="3077" name="Picture 5" descr="C:\Users\user\Pictures\religiones 2.jpg"/>
          <p:cNvPicPr>
            <a:picLocks noChangeAspect="1" noChangeArrowheads="1"/>
          </p:cNvPicPr>
          <p:nvPr/>
        </p:nvPicPr>
        <p:blipFill>
          <a:blip r:embed="rId2" cstate="print"/>
          <a:srcRect/>
          <a:stretch>
            <a:fillRect/>
          </a:stretch>
        </p:blipFill>
        <p:spPr bwMode="auto">
          <a:xfrm>
            <a:off x="3779911" y="3952254"/>
            <a:ext cx="3898039" cy="2285057"/>
          </a:xfrm>
          <a:prstGeom prst="rect">
            <a:avLst/>
          </a:prstGeom>
          <a:noFill/>
        </p:spPr>
      </p:pic>
    </p:spTree>
    <p:extLst>
      <p:ext uri="{BB962C8B-B14F-4D97-AF65-F5344CB8AC3E}">
        <p14:creationId xmlns:p14="http://schemas.microsoft.com/office/powerpoint/2010/main" val="22905539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43490" y="1027664"/>
            <a:ext cx="7024744" cy="673144"/>
          </a:xfrm>
        </p:spPr>
        <p:txBody>
          <a:bodyPr>
            <a:normAutofit fontScale="90000"/>
          </a:bodyPr>
          <a:lstStyle/>
          <a:p>
            <a:endParaRPr lang="es-MX" dirty="0"/>
          </a:p>
        </p:txBody>
      </p:sp>
      <p:pic>
        <p:nvPicPr>
          <p:cNvPr id="4098" name="Picture 2" descr="C:\Users\user\Pictures\images religion y política.jpg"/>
          <p:cNvPicPr>
            <a:picLocks noGrp="1" noChangeAspect="1" noChangeArrowheads="1"/>
          </p:cNvPicPr>
          <p:nvPr>
            <p:ph idx="1"/>
          </p:nvPr>
        </p:nvPicPr>
        <p:blipFill>
          <a:blip r:embed="rId2" cstate="print"/>
          <a:srcRect/>
          <a:stretch>
            <a:fillRect/>
          </a:stretch>
        </p:blipFill>
        <p:spPr bwMode="auto">
          <a:xfrm>
            <a:off x="4716016" y="4365104"/>
            <a:ext cx="2976331" cy="1656184"/>
          </a:xfrm>
          <a:prstGeom prst="rect">
            <a:avLst/>
          </a:prstGeom>
          <a:noFill/>
        </p:spPr>
      </p:pic>
      <p:sp>
        <p:nvSpPr>
          <p:cNvPr id="5" name="4 Rectángulo"/>
          <p:cNvSpPr/>
          <p:nvPr/>
        </p:nvSpPr>
        <p:spPr>
          <a:xfrm>
            <a:off x="1115616" y="2132856"/>
            <a:ext cx="7056784" cy="1938992"/>
          </a:xfrm>
          <a:prstGeom prst="rect">
            <a:avLst/>
          </a:prstGeom>
        </p:spPr>
        <p:txBody>
          <a:bodyPr wrap="square">
            <a:spAutoFit/>
          </a:bodyPr>
          <a:lstStyle/>
          <a:p>
            <a:pPr algn="just">
              <a:buFont typeface="Arial" pitchFamily="34" charset="0"/>
              <a:buChar char="•"/>
            </a:pPr>
            <a:r>
              <a:rPr lang="es-ES" dirty="0" smtClean="0">
                <a:latin typeface="Arial" pitchFamily="34" charset="0"/>
                <a:cs typeface="Arial" pitchFamily="34" charset="0"/>
              </a:rPr>
              <a:t> </a:t>
            </a:r>
            <a:r>
              <a:rPr lang="es-ES" sz="2000" dirty="0" smtClean="0">
                <a:latin typeface="Arial" pitchFamily="34" charset="0"/>
                <a:cs typeface="Arial" pitchFamily="34" charset="0"/>
              </a:rPr>
              <a:t>Esta libertad incluye el derecho de participar, individual o colectivamente, tanto en público como en privado, en las ceremonias, devociones o actos de culto respectivo, siempre que no constituyan un delito o falta penados por la ley. Nadie podrá utilizar los actos públicos de expresión de esta libertad con fines políticos, de proselitismo o de propaganda política  </a:t>
            </a:r>
            <a:endParaRPr lang="es-ES" sz="20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43490" y="1027664"/>
            <a:ext cx="7024744" cy="601136"/>
          </a:xfrm>
        </p:spPr>
        <p:txBody>
          <a:bodyPr>
            <a:normAutofit fontScale="90000"/>
          </a:bodyPr>
          <a:lstStyle/>
          <a:p>
            <a:r>
              <a:rPr lang="es-ES" dirty="0" smtClean="0">
                <a:latin typeface="Arial" pitchFamily="34" charset="0"/>
                <a:cs typeface="Arial" pitchFamily="34" charset="0"/>
              </a:rPr>
              <a:t> Artículo 31</a:t>
            </a:r>
            <a:endParaRPr lang="es-MX" dirty="0"/>
          </a:p>
        </p:txBody>
      </p:sp>
      <p:sp>
        <p:nvSpPr>
          <p:cNvPr id="3" name="2 Marcador de contenido"/>
          <p:cNvSpPr>
            <a:spLocks noGrp="1"/>
          </p:cNvSpPr>
          <p:nvPr>
            <p:ph idx="1"/>
          </p:nvPr>
        </p:nvSpPr>
        <p:spPr>
          <a:xfrm>
            <a:off x="1043492" y="1700808"/>
            <a:ext cx="6777317" cy="4131821"/>
          </a:xfrm>
        </p:spPr>
        <p:txBody>
          <a:bodyPr>
            <a:normAutofit/>
          </a:bodyPr>
          <a:lstStyle/>
          <a:p>
            <a:pPr algn="just"/>
            <a:r>
              <a:rPr lang="es-MX" sz="1600" dirty="0" smtClean="0">
                <a:latin typeface="Arial" pitchFamily="34" charset="0"/>
                <a:cs typeface="Arial" pitchFamily="34" charset="0"/>
              </a:rPr>
              <a:t>Hacer que sus hijos o pupilos concurran a las escuelas publicas o privadas, para obtener la educación preescolar, primaria, secundaria, media superior y reciban la militar, en los términos que establezca la ley.</a:t>
            </a:r>
            <a:r>
              <a:rPr lang="es-ES" sz="1600" dirty="0" smtClean="0">
                <a:latin typeface="Arial" pitchFamily="34" charset="0"/>
                <a:cs typeface="Arial" pitchFamily="34" charset="0"/>
              </a:rPr>
              <a:t> </a:t>
            </a:r>
          </a:p>
          <a:p>
            <a:pPr algn="just"/>
            <a:endParaRPr lang="es-ES" sz="1600" dirty="0" smtClean="0">
              <a:latin typeface="Arial" pitchFamily="34" charset="0"/>
              <a:cs typeface="Arial" pitchFamily="34" charset="0"/>
            </a:endParaRPr>
          </a:p>
          <a:p>
            <a:pPr algn="just"/>
            <a:endParaRPr lang="es-ES" sz="1600" dirty="0" smtClean="0">
              <a:latin typeface="Arial" pitchFamily="34" charset="0"/>
              <a:cs typeface="Arial" pitchFamily="34" charset="0"/>
            </a:endParaRPr>
          </a:p>
          <a:p>
            <a:pPr algn="just"/>
            <a:endParaRPr lang="es-ES" sz="1600" dirty="0" smtClean="0">
              <a:latin typeface="Arial" pitchFamily="34" charset="0"/>
              <a:cs typeface="Arial" pitchFamily="34" charset="0"/>
            </a:endParaRPr>
          </a:p>
          <a:p>
            <a:pPr algn="just"/>
            <a:endParaRPr lang="es-MX" sz="1600" dirty="0" smtClean="0"/>
          </a:p>
          <a:p>
            <a:pPr algn="just"/>
            <a:r>
              <a:rPr lang="es-MX" sz="1600" dirty="0" smtClean="0"/>
              <a:t>II. </a:t>
            </a:r>
            <a:r>
              <a:rPr lang="es-MX" sz="1600" dirty="0" smtClean="0">
                <a:latin typeface="Arial" pitchFamily="34" charset="0"/>
                <a:cs typeface="Arial" pitchFamily="34" charset="0"/>
              </a:rPr>
              <a:t>Asistir en los días y horas designados por el ayuntamiento del lugar en que residan, para recibir instrucción cívica y militar que los mantenga aptos en el ejercicio de los derechos de ciudadano, diestros en el manejo de las armas y conocedores de la disciplina militar.</a:t>
            </a:r>
            <a:endParaRPr lang="es-MX" sz="1600" dirty="0">
              <a:latin typeface="Arial" pitchFamily="34" charset="0"/>
              <a:cs typeface="Arial" pitchFamily="34" charset="0"/>
            </a:endParaRPr>
          </a:p>
        </p:txBody>
      </p:sp>
      <p:pic>
        <p:nvPicPr>
          <p:cNvPr id="7169" name="Picture 1" descr="C:\Users\user\Pictures\enlistarse.jpg"/>
          <p:cNvPicPr>
            <a:picLocks noChangeAspect="1" noChangeArrowheads="1"/>
          </p:cNvPicPr>
          <p:nvPr/>
        </p:nvPicPr>
        <p:blipFill>
          <a:blip r:embed="rId3" cstate="print"/>
          <a:srcRect/>
          <a:stretch>
            <a:fillRect/>
          </a:stretch>
        </p:blipFill>
        <p:spPr bwMode="auto">
          <a:xfrm>
            <a:off x="5364088" y="5157192"/>
            <a:ext cx="2088232" cy="1152128"/>
          </a:xfrm>
          <a:prstGeom prst="rect">
            <a:avLst/>
          </a:prstGeom>
          <a:noFill/>
        </p:spPr>
      </p:pic>
      <p:pic>
        <p:nvPicPr>
          <p:cNvPr id="3074" name="Picture 2" descr="C:\Users\user\Pictures\PADRES.jpg"/>
          <p:cNvPicPr>
            <a:picLocks noChangeAspect="1" noChangeArrowheads="1"/>
          </p:cNvPicPr>
          <p:nvPr/>
        </p:nvPicPr>
        <p:blipFill>
          <a:blip r:embed="rId4" cstate="print"/>
          <a:srcRect/>
          <a:stretch>
            <a:fillRect/>
          </a:stretch>
        </p:blipFill>
        <p:spPr bwMode="auto">
          <a:xfrm>
            <a:off x="5652120" y="2564904"/>
            <a:ext cx="1368152" cy="1224136"/>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43490" y="1027664"/>
            <a:ext cx="7024744" cy="529128"/>
          </a:xfrm>
        </p:spPr>
        <p:txBody>
          <a:bodyPr>
            <a:normAutofit fontScale="90000"/>
          </a:bodyPr>
          <a:lstStyle/>
          <a:p>
            <a:r>
              <a:rPr lang="es-ES" dirty="0" smtClean="0">
                <a:latin typeface="Arial" pitchFamily="34" charset="0"/>
                <a:cs typeface="Arial" pitchFamily="34" charset="0"/>
              </a:rPr>
              <a:t>Art. 130</a:t>
            </a:r>
            <a:endParaRPr lang="es-MX" dirty="0"/>
          </a:p>
        </p:txBody>
      </p:sp>
      <p:sp>
        <p:nvSpPr>
          <p:cNvPr id="3" name="2 Marcador de contenido"/>
          <p:cNvSpPr>
            <a:spLocks noGrp="1"/>
          </p:cNvSpPr>
          <p:nvPr>
            <p:ph idx="1"/>
          </p:nvPr>
        </p:nvSpPr>
        <p:spPr>
          <a:xfrm>
            <a:off x="1043492" y="1628800"/>
            <a:ext cx="6777317" cy="4203829"/>
          </a:xfrm>
        </p:spPr>
        <p:txBody>
          <a:bodyPr/>
          <a:lstStyle/>
          <a:p>
            <a:endParaRPr lang="es-MX" dirty="0"/>
          </a:p>
        </p:txBody>
      </p:sp>
      <p:sp>
        <p:nvSpPr>
          <p:cNvPr id="4" name="3 Rectángulo"/>
          <p:cNvSpPr/>
          <p:nvPr/>
        </p:nvSpPr>
        <p:spPr>
          <a:xfrm>
            <a:off x="1043608" y="2060848"/>
            <a:ext cx="6552728" cy="2893100"/>
          </a:xfrm>
          <a:prstGeom prst="rect">
            <a:avLst/>
          </a:prstGeom>
        </p:spPr>
        <p:txBody>
          <a:bodyPr wrap="square">
            <a:spAutoFit/>
          </a:bodyPr>
          <a:lstStyle/>
          <a:p>
            <a:pPr algn="just"/>
            <a:r>
              <a:rPr lang="es-ES" sz="1400" dirty="0" smtClean="0">
                <a:latin typeface="Arial" pitchFamily="34" charset="0"/>
                <a:cs typeface="Arial" pitchFamily="34" charset="0"/>
              </a:rPr>
              <a:t>originalmente establecía que: correspondían a los poderes federales todo lo concerniente al culto religioso, la Constitución no reconocía a las iglesias personalidad jurídica alguna y se fijaba que los ministros de los cultos carecían totalmente de derechos políticos y parcialmente de algunos de derechos civiles. ahora concede la prerrogativa de votar (voto activo) y no de ser votados (voto pasivo). </a:t>
            </a:r>
          </a:p>
          <a:p>
            <a:endParaRPr lang="es-ES" sz="1400" dirty="0" smtClean="0">
              <a:latin typeface="Arial" pitchFamily="34" charset="0"/>
              <a:cs typeface="Arial" pitchFamily="34" charset="0"/>
            </a:endParaRPr>
          </a:p>
          <a:p>
            <a:endParaRPr lang="es-ES" sz="1400" dirty="0" smtClean="0">
              <a:latin typeface="Arial" pitchFamily="34" charset="0"/>
              <a:cs typeface="Arial" pitchFamily="34" charset="0"/>
            </a:endParaRPr>
          </a:p>
          <a:p>
            <a:endParaRPr lang="es-ES" sz="1400" dirty="0" smtClean="0">
              <a:latin typeface="Arial" pitchFamily="34" charset="0"/>
              <a:cs typeface="Arial" pitchFamily="34" charset="0"/>
            </a:endParaRPr>
          </a:p>
          <a:p>
            <a:endParaRPr lang="es-ES" sz="1400" dirty="0" smtClean="0">
              <a:latin typeface="Arial" pitchFamily="34" charset="0"/>
              <a:cs typeface="Arial" pitchFamily="34" charset="0"/>
            </a:endParaRPr>
          </a:p>
          <a:p>
            <a:endParaRPr lang="es-ES" sz="1400" dirty="0" smtClean="0">
              <a:latin typeface="Arial" pitchFamily="34" charset="0"/>
              <a:cs typeface="Arial" pitchFamily="34" charset="0"/>
            </a:endParaRPr>
          </a:p>
          <a:p>
            <a:endParaRPr lang="es-ES" sz="1400" dirty="0" smtClean="0">
              <a:latin typeface="Arial" pitchFamily="34" charset="0"/>
              <a:cs typeface="Arial" pitchFamily="34" charset="0"/>
            </a:endParaRPr>
          </a:p>
          <a:p>
            <a:endParaRPr lang="es-ES" sz="1400" dirty="0" smtClean="0">
              <a:latin typeface="Arial" pitchFamily="34" charset="0"/>
              <a:cs typeface="Arial" pitchFamily="34" charset="0"/>
            </a:endParaRPr>
          </a:p>
        </p:txBody>
      </p:sp>
      <p:pic>
        <p:nvPicPr>
          <p:cNvPr id="4098" name="Picture 2" descr="C:\Users\user\Pictures\VOTAR.jpg"/>
          <p:cNvPicPr>
            <a:picLocks noChangeAspect="1" noChangeArrowheads="1"/>
          </p:cNvPicPr>
          <p:nvPr/>
        </p:nvPicPr>
        <p:blipFill>
          <a:blip r:embed="rId2" cstate="print"/>
          <a:srcRect/>
          <a:stretch>
            <a:fillRect/>
          </a:stretch>
        </p:blipFill>
        <p:spPr bwMode="auto">
          <a:xfrm>
            <a:off x="3419872" y="3284984"/>
            <a:ext cx="2016224" cy="2160240"/>
          </a:xfrm>
          <a:prstGeom prst="rect">
            <a:avLst/>
          </a:prstGeom>
          <a:noFill/>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336</TotalTime>
  <Words>752</Words>
  <Application>Microsoft Office PowerPoint</Application>
  <PresentationFormat>Presentación en pantalla (4:3)</PresentationFormat>
  <Paragraphs>35</Paragraphs>
  <Slides>11</Slides>
  <Notes>1</Notes>
  <HiddenSlides>0</HiddenSlides>
  <MMClips>0</MMClips>
  <ScaleCrop>false</ScaleCrop>
  <HeadingPairs>
    <vt:vector size="4" baseType="variant">
      <vt:variant>
        <vt:lpstr>Tema</vt:lpstr>
      </vt:variant>
      <vt:variant>
        <vt:i4>1</vt:i4>
      </vt:variant>
      <vt:variant>
        <vt:lpstr>Títulos de diapositiva</vt:lpstr>
      </vt:variant>
      <vt:variant>
        <vt:i4>11</vt:i4>
      </vt:variant>
    </vt:vector>
  </HeadingPairs>
  <TitlesOfParts>
    <vt:vector size="12" baseType="lpstr">
      <vt:lpstr>Austin</vt:lpstr>
      <vt:lpstr>Artículos 3,24,31 y 130 de la Constitución Política Mexicana</vt:lpstr>
      <vt:lpstr>Artículo 3</vt:lpstr>
      <vt:lpstr>ARTÌCULO 3</vt:lpstr>
      <vt:lpstr>Presentación de PowerPoint</vt:lpstr>
      <vt:lpstr>Presentación de PowerPoint</vt:lpstr>
      <vt:lpstr>Art. 24</vt:lpstr>
      <vt:lpstr>Presentación de PowerPoint</vt:lpstr>
      <vt:lpstr> Artículo 31</vt:lpstr>
      <vt:lpstr>Art. 130</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Artìculos 3,24,31 y 130 de la Constituciòn Polìtica Mexicana</dc:title>
  <dc:creator>MQ</dc:creator>
  <cp:lastModifiedBy>Usuario</cp:lastModifiedBy>
  <cp:revision>38</cp:revision>
  <dcterms:created xsi:type="dcterms:W3CDTF">2015-03-13T18:33:51Z</dcterms:created>
  <dcterms:modified xsi:type="dcterms:W3CDTF">2015-03-19T16:24:00Z</dcterms:modified>
</cp:coreProperties>
</file>