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4" r:id="rId2"/>
    <p:sldId id="273" r:id="rId3"/>
    <p:sldId id="272" r:id="rId4"/>
    <p:sldId id="271" r:id="rId5"/>
    <p:sldId id="257" r:id="rId6"/>
    <p:sldId id="261" r:id="rId7"/>
    <p:sldId id="269" r:id="rId8"/>
    <p:sldId id="268" r:id="rId9"/>
    <p:sldId id="267" r:id="rId10"/>
    <p:sldId id="266" r:id="rId11"/>
    <p:sldId id="281" r:id="rId12"/>
    <p:sldId id="279" r:id="rId13"/>
    <p:sldId id="282" r:id="rId14"/>
    <p:sldId id="283" r:id="rId15"/>
    <p:sldId id="263" r:id="rId16"/>
    <p:sldId id="280"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94660"/>
  </p:normalViewPr>
  <p:slideViewPr>
    <p:cSldViewPr snapToGrid="0">
      <p:cViewPr>
        <p:scale>
          <a:sx n="80" d="100"/>
          <a:sy n="80" d="100"/>
        </p:scale>
        <p:origin x="6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2/13/2022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2/13/2022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2/13/2022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2/13/2022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2/13/2022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2/13/2022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2/13/2022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6526" y="1169895"/>
            <a:ext cx="9023873"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1516828"/>
            <a:ext cx="12192000" cy="4249271"/>
          </a:xfrm>
        </p:spPr>
        <p:txBody>
          <a:bodyPr>
            <a:normAutofit/>
          </a:bodyPr>
          <a:lstStyle/>
          <a:p>
            <a:pPr algn="ctr"/>
            <a:r>
              <a:rPr lang="es-MX" sz="2400" b="1" dirty="0" smtClean="0">
                <a:latin typeface="Arial" panose="020B0604020202020204" pitchFamily="34" charset="0"/>
                <a:cs typeface="Arial" panose="020B0604020202020204" pitchFamily="34" charset="0"/>
              </a:rPr>
              <a:t>ESTRATEGIAS DE TRABAJO DOCENTE </a:t>
            </a:r>
          </a:p>
          <a:p>
            <a:pPr algn="ctr"/>
            <a:r>
              <a:rPr lang="es-MX" sz="2400" dirty="0"/>
              <a:t>Cuarto </a:t>
            </a:r>
            <a:r>
              <a:rPr lang="es-MX" sz="2400" dirty="0" smtClean="0"/>
              <a:t>Semestre</a:t>
            </a:r>
          </a:p>
          <a:p>
            <a:pPr algn="ctr"/>
            <a:r>
              <a:rPr lang="es-MX" sz="2400" dirty="0"/>
              <a:t>Trayecto formativo: Práctica </a:t>
            </a:r>
            <a:r>
              <a:rPr lang="es-MX" sz="2400" dirty="0" smtClean="0"/>
              <a:t>Profesional</a:t>
            </a:r>
          </a:p>
          <a:p>
            <a:pPr algn="ctr"/>
            <a:r>
              <a:rPr lang="es-MX" sz="2400" dirty="0" smtClean="0"/>
              <a:t> </a:t>
            </a:r>
            <a:r>
              <a:rPr lang="es-MX" sz="2400" dirty="0"/>
              <a:t>Carácter del curso: </a:t>
            </a:r>
            <a:r>
              <a:rPr lang="es-MX" sz="2400" dirty="0" smtClean="0"/>
              <a:t>Obligatorio</a:t>
            </a:r>
          </a:p>
          <a:p>
            <a:pPr algn="ctr"/>
            <a:r>
              <a:rPr lang="es-MX" sz="2400" dirty="0" smtClean="0"/>
              <a:t>-</a:t>
            </a:r>
            <a:r>
              <a:rPr lang="es-MX" sz="2400" dirty="0"/>
              <a:t>Horas: 6 Créditos: </a:t>
            </a:r>
            <a:r>
              <a:rPr lang="es-MX" sz="2400" dirty="0" smtClean="0"/>
              <a:t>6.75</a:t>
            </a:r>
          </a:p>
          <a:p>
            <a:pPr algn="ctr"/>
            <a:endParaRPr lang="es-MX" sz="2400" b="1" dirty="0">
              <a:latin typeface="Arial" panose="020B0604020202020204" pitchFamily="34" charset="0"/>
              <a:cs typeface="Arial" panose="020B0604020202020204" pitchFamily="34" charset="0"/>
            </a:endParaRPr>
          </a:p>
          <a:p>
            <a:pPr algn="ctr"/>
            <a:endParaRPr lang="es-MX" sz="2400" b="1" dirty="0" smtClean="0">
              <a:latin typeface="Arial" panose="020B0604020202020204" pitchFamily="34" charset="0"/>
              <a:cs typeface="Arial" panose="020B0604020202020204" pitchFamily="34" charset="0"/>
            </a:endParaRPr>
          </a:p>
          <a:p>
            <a:pPr algn="ctr"/>
            <a:r>
              <a:rPr lang="es-MX" sz="1800" b="1" dirty="0" smtClean="0">
                <a:latin typeface="Arial" panose="020B0604020202020204" pitchFamily="34" charset="0"/>
                <a:cs typeface="Arial" panose="020B0604020202020204" pitchFamily="34" charset="0"/>
              </a:rPr>
              <a:t>DOCENTE: ANGÉLICAMARÍA ROCCA VALDÉS.</a:t>
            </a:r>
            <a:endParaRPr lang="es-MX" sz="1800" b="1" dirty="0">
              <a:latin typeface="Arial" panose="020B0604020202020204" pitchFamily="34" charset="0"/>
              <a:cs typeface="Arial" panose="020B0604020202020204" pitchFamily="34" charset="0"/>
            </a:endParaRP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305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6526" y="1169895"/>
            <a:ext cx="9023873"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279699"/>
            <a:ext cx="12192000" cy="6375699"/>
          </a:xfrm>
        </p:spPr>
        <p:txBody>
          <a:bodyPr>
            <a:normAutofit/>
          </a:bodyPr>
          <a:lstStyle/>
          <a:p>
            <a:pPr algn="ctr"/>
            <a:r>
              <a:rPr lang="es-MX" sz="2400" b="1" dirty="0" smtClean="0">
                <a:latin typeface="Arial" panose="020B0604020202020204" pitchFamily="34" charset="0"/>
                <a:cs typeface="Arial" panose="020B0604020202020204" pitchFamily="34" charset="0"/>
              </a:rPr>
              <a:t>PROPÓSITO DE LA UNIDAD DE APRENDIZAJE</a:t>
            </a:r>
          </a:p>
          <a:p>
            <a:pPr algn="just"/>
            <a:r>
              <a:rPr lang="es-MX" dirty="0" smtClean="0">
                <a:latin typeface="Arial" panose="020B0604020202020204" pitchFamily="34" charset="0"/>
                <a:cs typeface="Arial" panose="020B0604020202020204" pitchFamily="34" charset="0"/>
              </a:rPr>
              <a:t>Al </a:t>
            </a:r>
            <a:r>
              <a:rPr lang="es-MX" dirty="0">
                <a:latin typeface="Arial" panose="020B0604020202020204" pitchFamily="34" charset="0"/>
                <a:cs typeface="Arial" panose="020B0604020202020204" pitchFamily="34" charset="0"/>
              </a:rPr>
              <a:t>concluir la unidad, la estudiante diseñará planeaciones y </a:t>
            </a:r>
            <a:r>
              <a:rPr lang="es-MX" dirty="0" smtClean="0">
                <a:latin typeface="Arial" panose="020B0604020202020204" pitchFamily="34" charset="0"/>
                <a:cs typeface="Arial" panose="020B0604020202020204" pitchFamily="34" charset="0"/>
              </a:rPr>
              <a:t>secuencias didácticas </a:t>
            </a:r>
            <a:r>
              <a:rPr lang="es-MX" dirty="0">
                <a:latin typeface="Arial" panose="020B0604020202020204" pitchFamily="34" charset="0"/>
                <a:cs typeface="Arial" panose="020B0604020202020204" pitchFamily="34" charset="0"/>
              </a:rPr>
              <a:t>de asignaturas de los campos de formación académica en </a:t>
            </a:r>
            <a:r>
              <a:rPr lang="es-MX" dirty="0" smtClean="0">
                <a:latin typeface="Arial" panose="020B0604020202020204" pitchFamily="34" charset="0"/>
                <a:cs typeface="Arial" panose="020B0604020202020204" pitchFamily="34" charset="0"/>
              </a:rPr>
              <a:t>educación preescolar</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Aplicará críticamente </a:t>
            </a:r>
            <a:r>
              <a:rPr lang="es-MX" dirty="0">
                <a:latin typeface="Arial" panose="020B0604020202020204" pitchFamily="34" charset="0"/>
                <a:cs typeface="Arial" panose="020B0604020202020204" pitchFamily="34" charset="0"/>
              </a:rPr>
              <a:t>los enfoques del plan y programas de </a:t>
            </a:r>
            <a:r>
              <a:rPr lang="es-MX" dirty="0" smtClean="0">
                <a:latin typeface="Arial" panose="020B0604020202020204" pitchFamily="34" charset="0"/>
                <a:cs typeface="Arial" panose="020B0604020202020204" pitchFamily="34" charset="0"/>
              </a:rPr>
              <a:t>estudio en </a:t>
            </a:r>
            <a:r>
              <a:rPr lang="es-MX" dirty="0">
                <a:latin typeface="Arial" panose="020B0604020202020204" pitchFamily="34" charset="0"/>
                <a:cs typeface="Arial" panose="020B0604020202020204" pitchFamily="34" charset="0"/>
              </a:rPr>
              <a:t>función del nivel, </a:t>
            </a:r>
            <a:r>
              <a:rPr lang="es-MX" dirty="0" smtClean="0">
                <a:latin typeface="Arial" panose="020B0604020202020204" pitchFamily="34" charset="0"/>
                <a:cs typeface="Arial" panose="020B0604020202020204" pitchFamily="34" charset="0"/>
              </a:rPr>
              <a:t>grado, modalidad </a:t>
            </a:r>
            <a:r>
              <a:rPr lang="es-MX" dirty="0">
                <a:latin typeface="Arial" panose="020B0604020202020204" pitchFamily="34" charset="0"/>
                <a:cs typeface="Arial" panose="020B0604020202020204" pitchFamily="34" charset="0"/>
              </a:rPr>
              <a:t>educativa –escuela de </a:t>
            </a:r>
            <a:r>
              <a:rPr lang="es-MX" dirty="0" smtClean="0">
                <a:latin typeface="Arial" panose="020B0604020202020204" pitchFamily="34" charset="0"/>
                <a:cs typeface="Arial" panose="020B0604020202020204" pitchFamily="34" charset="0"/>
              </a:rPr>
              <a:t>organización completa</a:t>
            </a:r>
            <a:r>
              <a:rPr lang="es-MX" dirty="0">
                <a:latin typeface="Arial" panose="020B0604020202020204" pitchFamily="34" charset="0"/>
                <a:cs typeface="Arial" panose="020B0604020202020204" pitchFamily="34" charset="0"/>
              </a:rPr>
              <a:t>, multigrado e indígena-, los contextos socioculturales, ideológicos </a:t>
            </a:r>
            <a:r>
              <a:rPr lang="es-MX" dirty="0" smtClean="0">
                <a:latin typeface="Arial" panose="020B0604020202020204" pitchFamily="34" charset="0"/>
                <a:cs typeface="Arial" panose="020B0604020202020204" pitchFamily="34" charset="0"/>
              </a:rPr>
              <a:t>y lingüísticos</a:t>
            </a:r>
            <a:r>
              <a:rPr lang="es-MX" dirty="0">
                <a:latin typeface="Arial" panose="020B0604020202020204" pitchFamily="34" charset="0"/>
                <a:cs typeface="Arial" panose="020B0604020202020204" pitchFamily="34" charset="0"/>
              </a:rPr>
              <a:t>, así como las características particulares de los alumnos y </a:t>
            </a:r>
            <a:r>
              <a:rPr lang="es-MX" dirty="0" smtClean="0">
                <a:latin typeface="Arial" panose="020B0604020202020204" pitchFamily="34" charset="0"/>
                <a:cs typeface="Arial" panose="020B0604020202020204" pitchFamily="34" charset="0"/>
              </a:rPr>
              <a:t>sus condiciones </a:t>
            </a:r>
            <a:r>
              <a:rPr lang="es-MX" dirty="0">
                <a:latin typeface="Arial" panose="020B0604020202020204" pitchFamily="34" charset="0"/>
                <a:cs typeface="Arial" panose="020B0604020202020204" pitchFamily="34" charset="0"/>
              </a:rPr>
              <a:t>de aprendizaje. Además, analizará, reflexionará, evaluará y </a:t>
            </a:r>
            <a:r>
              <a:rPr lang="es-MX" dirty="0" smtClean="0">
                <a:latin typeface="Arial" panose="020B0604020202020204" pitchFamily="34" charset="0"/>
                <a:cs typeface="Arial" panose="020B0604020202020204" pitchFamily="34" charset="0"/>
              </a:rPr>
              <a:t>dará seguimiento </a:t>
            </a:r>
            <a:r>
              <a:rPr lang="es-MX" dirty="0">
                <a:latin typeface="Arial" panose="020B0604020202020204" pitchFamily="34" charset="0"/>
                <a:cs typeface="Arial" panose="020B0604020202020204" pitchFamily="34" charset="0"/>
              </a:rPr>
              <a:t>a los procesos de intervención en el aula poniendo en juego </a:t>
            </a:r>
            <a:r>
              <a:rPr lang="es-MX" dirty="0" smtClean="0">
                <a:latin typeface="Arial" panose="020B0604020202020204" pitchFamily="34" charset="0"/>
                <a:cs typeface="Arial" panose="020B0604020202020204" pitchFamily="34" charset="0"/>
              </a:rPr>
              <a:t>sus conocimientos </a:t>
            </a:r>
            <a:r>
              <a:rPr lang="es-MX" dirty="0">
                <a:latin typeface="Arial" panose="020B0604020202020204" pitchFamily="34" charset="0"/>
                <a:cs typeface="Arial" panose="020B0604020202020204" pitchFamily="34" charset="0"/>
              </a:rPr>
              <a:t>teórico-pedagógicos, metodológicos y </a:t>
            </a:r>
            <a:r>
              <a:rPr lang="es-MX" dirty="0" smtClean="0">
                <a:latin typeface="Arial" panose="020B0604020202020204" pitchFamily="34" charset="0"/>
                <a:cs typeface="Arial" panose="020B0604020202020204" pitchFamily="34" charset="0"/>
              </a:rPr>
              <a:t>experienciales.</a:t>
            </a:r>
            <a:endParaRPr lang="es-MX" sz="2400" b="1" dirty="0">
              <a:latin typeface="Arial" panose="020B0604020202020204" pitchFamily="34" charset="0"/>
              <a:cs typeface="Arial" panose="020B0604020202020204" pitchFamily="34" charset="0"/>
            </a:endParaRPr>
          </a:p>
          <a:p>
            <a:pPr algn="ctr"/>
            <a:r>
              <a:rPr lang="es-MX" sz="2400" b="1" dirty="0" smtClean="0">
                <a:latin typeface="Arial" panose="020B0604020202020204" pitchFamily="34" charset="0"/>
                <a:cs typeface="Arial" panose="020B0604020202020204" pitchFamily="34" charset="0"/>
              </a:rPr>
              <a:t>CONTENIDOS</a:t>
            </a:r>
          </a:p>
          <a:p>
            <a:pPr algn="just"/>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Replantear la docencia: reflexiones derivadas de la experiencia.</a:t>
            </a:r>
          </a:p>
          <a:p>
            <a:pPr algn="just"/>
            <a:r>
              <a:rPr lang="es-MX" dirty="0">
                <a:latin typeface="Arial" panose="020B0604020202020204" pitchFamily="34" charset="0"/>
                <a:cs typeface="Arial" panose="020B0604020202020204" pitchFamily="34" charset="0"/>
              </a:rPr>
              <a:t>• Desafíos en torno a la enseñanza y el aprendizaje.</a:t>
            </a:r>
          </a:p>
          <a:p>
            <a:pPr algn="just"/>
            <a:r>
              <a:rPr lang="es-MX" dirty="0">
                <a:latin typeface="Arial" panose="020B0604020202020204" pitchFamily="34" charset="0"/>
                <a:cs typeface="Arial" panose="020B0604020202020204" pitchFamily="34" charset="0"/>
              </a:rPr>
              <a:t>• Seguimiento y evaluación: ¿Cómo asegurarse de que </a:t>
            </a:r>
            <a:r>
              <a:rPr lang="es-MX" dirty="0" smtClean="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lograron </a:t>
            </a:r>
            <a:r>
              <a:rPr lang="es-MX" dirty="0" smtClean="0">
                <a:latin typeface="Arial" panose="020B0604020202020204" pitchFamily="34" charset="0"/>
                <a:cs typeface="Arial" panose="020B0604020202020204" pitchFamily="34" charset="0"/>
              </a:rPr>
              <a:t>los aprendizajes</a:t>
            </a:r>
            <a:r>
              <a:rPr lang="es-MX" dirty="0">
                <a:latin typeface="Arial" panose="020B0604020202020204" pitchFamily="34" charset="0"/>
                <a:cs typeface="Arial" panose="020B0604020202020204" pitchFamily="34" charset="0"/>
              </a:rPr>
              <a:t>?</a:t>
            </a:r>
          </a:p>
          <a:p>
            <a:pPr algn="just"/>
            <a:r>
              <a:rPr lang="es-MX" dirty="0">
                <a:latin typeface="Arial" panose="020B0604020202020204" pitchFamily="34" charset="0"/>
                <a:cs typeface="Arial" panose="020B0604020202020204" pitchFamily="34" charset="0"/>
              </a:rPr>
              <a:t>• Mejorar la práctica y transformar la docencia</a:t>
            </a:r>
            <a:r>
              <a:rPr lang="es-MX" dirty="0" smtClean="0">
                <a:latin typeface="Arial" panose="020B0604020202020204" pitchFamily="34" charset="0"/>
                <a:cs typeface="Arial" panose="020B0604020202020204" pitchFamily="34" charset="0"/>
              </a:rPr>
              <a:t>.</a:t>
            </a:r>
          </a:p>
          <a:p>
            <a:pPr algn="ctr"/>
            <a:r>
              <a:rPr lang="es-MX" sz="2400" b="1" dirty="0">
                <a:latin typeface="Arial" panose="020B0604020202020204" pitchFamily="34" charset="0"/>
                <a:cs typeface="Arial" panose="020B0604020202020204" pitchFamily="34" charset="0"/>
              </a:rPr>
              <a:t>EVIDENCIAS</a:t>
            </a:r>
            <a:r>
              <a:rPr lang="es-MX" sz="2400" b="1" dirty="0" smtClean="0">
                <a:latin typeface="Arial" panose="020B0604020202020204" pitchFamily="34" charset="0"/>
                <a:cs typeface="Arial" panose="020B0604020202020204" pitchFamily="34" charset="0"/>
              </a:rPr>
              <a:t>:</a:t>
            </a:r>
            <a:endParaRPr lang="es-MX" sz="2400" b="1"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Planes de </a:t>
            </a:r>
            <a:r>
              <a:rPr lang="es-MX" dirty="0" smtClean="0">
                <a:latin typeface="Arial" panose="020B0604020202020204" pitchFamily="34" charset="0"/>
                <a:cs typeface="Arial" panose="020B0604020202020204" pitchFamily="34" charset="0"/>
              </a:rPr>
              <a:t>clase.</a:t>
            </a:r>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 Informe de </a:t>
            </a:r>
            <a:r>
              <a:rPr lang="es-MX" dirty="0" smtClean="0">
                <a:latin typeface="Arial" panose="020B0604020202020204" pitchFamily="34" charset="0"/>
                <a:cs typeface="Arial" panose="020B0604020202020204" pitchFamily="34" charset="0"/>
              </a:rPr>
              <a:t>prácticas.</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6959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742950" y="6327110"/>
            <a:ext cx="1261026"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313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Evidencia integradora</a:t>
            </a:r>
            <a:endParaRPr lang="es-MX" dirty="0"/>
          </a:p>
        </p:txBody>
      </p:sp>
      <p:sp>
        <p:nvSpPr>
          <p:cNvPr id="3" name="Marcador de contenido 2"/>
          <p:cNvSpPr>
            <a:spLocks noGrp="1"/>
          </p:cNvSpPr>
          <p:nvPr>
            <p:ph idx="1"/>
          </p:nvPr>
        </p:nvSpPr>
        <p:spPr/>
        <p:txBody>
          <a:bodyPr>
            <a:normAutofit/>
          </a:bodyPr>
          <a:lstStyle/>
          <a:p>
            <a:pPr algn="ctr"/>
            <a:r>
              <a:rPr lang="es-MX" sz="4400" dirty="0" smtClean="0"/>
              <a:t>Escrito reflexivo de informe de practica</a:t>
            </a:r>
            <a:endParaRPr lang="es-MX" sz="4400" dirty="0"/>
          </a:p>
        </p:txBody>
      </p:sp>
    </p:spTree>
    <p:extLst>
      <p:ext uri="{BB962C8B-B14F-4D97-AF65-F5344CB8AC3E}">
        <p14:creationId xmlns:p14="http://schemas.microsoft.com/office/powerpoint/2010/main" val="326364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EVALUACIONES Y JORNADAS DE PRACTICA</a:t>
            </a:r>
          </a:p>
        </p:txBody>
      </p:sp>
      <p:sp>
        <p:nvSpPr>
          <p:cNvPr id="5" name="Marcador de contenido 4"/>
          <p:cNvSpPr>
            <a:spLocks noGrp="1"/>
          </p:cNvSpPr>
          <p:nvPr>
            <p:ph sz="half" idx="1"/>
          </p:nvPr>
        </p:nvSpPr>
        <p:spPr>
          <a:xfrm>
            <a:off x="685800" y="2194559"/>
            <a:ext cx="5061857" cy="4024125"/>
          </a:xfrm>
        </p:spPr>
        <p:txBody>
          <a:bodyPr/>
          <a:lstStyle/>
          <a:p>
            <a:pPr marL="0" indent="0" algn="ctr">
              <a:buNone/>
            </a:pPr>
            <a:r>
              <a:rPr lang="es-ES" dirty="0" smtClean="0"/>
              <a:t>Evaluación Unidad I</a:t>
            </a:r>
            <a:endParaRPr lang="es-MX" dirty="0"/>
          </a:p>
          <a:p>
            <a:pPr marL="114300" indent="0">
              <a:buNone/>
            </a:pPr>
            <a:r>
              <a:rPr lang="es-MX" b="1" u="sng" dirty="0" smtClean="0"/>
              <a:t>27 de abril del 2022</a:t>
            </a:r>
            <a:endParaRPr lang="es-MX" b="1" u="sng" dirty="0"/>
          </a:p>
          <a:p>
            <a:pPr marL="114300" indent="0">
              <a:buNone/>
            </a:pPr>
            <a:endParaRPr lang="es-MX" b="1" u="sng" dirty="0"/>
          </a:p>
          <a:p>
            <a:r>
              <a:rPr lang="es-MX" dirty="0" smtClean="0"/>
              <a:t>1ra. Jornada </a:t>
            </a:r>
            <a:r>
              <a:rPr lang="es-MX" dirty="0"/>
              <a:t>de observación y Práctica</a:t>
            </a:r>
          </a:p>
          <a:p>
            <a:pPr marL="114300" indent="0">
              <a:buNone/>
            </a:pPr>
            <a:r>
              <a:rPr lang="es-ES" b="1" u="sng" dirty="0" smtClean="0"/>
              <a:t>14 </a:t>
            </a:r>
            <a:r>
              <a:rPr lang="es-ES" b="1" u="sng" dirty="0"/>
              <a:t>al </a:t>
            </a:r>
            <a:r>
              <a:rPr lang="es-ES" b="1" u="sng" dirty="0" smtClean="0"/>
              <a:t>25 </a:t>
            </a:r>
            <a:r>
              <a:rPr lang="es-ES" b="1" u="sng" dirty="0"/>
              <a:t>de </a:t>
            </a:r>
            <a:r>
              <a:rPr lang="es-ES" b="1" u="sng" dirty="0" smtClean="0"/>
              <a:t>Marzo-2022</a:t>
            </a:r>
            <a:endParaRPr lang="es-MX" dirty="0"/>
          </a:p>
          <a:p>
            <a:endParaRPr lang="es-MX" dirty="0"/>
          </a:p>
        </p:txBody>
      </p:sp>
      <p:sp>
        <p:nvSpPr>
          <p:cNvPr id="6" name="Marcador de contenido 5"/>
          <p:cNvSpPr>
            <a:spLocks noGrp="1"/>
          </p:cNvSpPr>
          <p:nvPr>
            <p:ph sz="half" idx="2"/>
          </p:nvPr>
        </p:nvSpPr>
        <p:spPr/>
        <p:txBody>
          <a:bodyPr/>
          <a:lstStyle/>
          <a:p>
            <a:pPr marL="0" indent="0" algn="ctr">
              <a:buNone/>
            </a:pPr>
            <a:r>
              <a:rPr lang="es-ES" dirty="0" smtClean="0"/>
              <a:t>Evaluación Unidad II</a:t>
            </a:r>
          </a:p>
          <a:p>
            <a:r>
              <a:rPr lang="es-MX" b="1" u="sng" dirty="0" smtClean="0"/>
              <a:t>27 de junio del 2022</a:t>
            </a:r>
            <a:endParaRPr lang="es-MX" b="1" u="sng" dirty="0"/>
          </a:p>
          <a:p>
            <a:r>
              <a:rPr lang="es-MX" dirty="0" smtClean="0"/>
              <a:t>2da. Jornada </a:t>
            </a:r>
            <a:r>
              <a:rPr lang="es-MX" dirty="0"/>
              <a:t>de observación y Práctica</a:t>
            </a:r>
          </a:p>
          <a:p>
            <a:pPr marL="114300" indent="0">
              <a:buNone/>
            </a:pPr>
            <a:r>
              <a:rPr lang="es-ES" b="1" u="sng" dirty="0" smtClean="0"/>
              <a:t>16 </a:t>
            </a:r>
            <a:r>
              <a:rPr lang="es-ES" b="1" u="sng" dirty="0"/>
              <a:t>al </a:t>
            </a:r>
            <a:r>
              <a:rPr lang="es-ES" b="1" u="sng" dirty="0" smtClean="0"/>
              <a:t>27 </a:t>
            </a:r>
            <a:r>
              <a:rPr lang="es-ES" b="1" u="sng" dirty="0"/>
              <a:t>de </a:t>
            </a:r>
            <a:r>
              <a:rPr lang="es-ES" b="1" u="sng" dirty="0" smtClean="0"/>
              <a:t>mayo-2022</a:t>
            </a:r>
          </a:p>
          <a:p>
            <a:pPr marL="114300" indent="0">
              <a:buNone/>
            </a:pPr>
            <a:r>
              <a:rPr lang="es-ES" b="1" i="1" u="sng" dirty="0" smtClean="0"/>
              <a:t>EVIDENCIA INTEGRADORA:</a:t>
            </a:r>
          </a:p>
          <a:p>
            <a:pPr marL="114300" indent="0">
              <a:buNone/>
            </a:pPr>
            <a:r>
              <a:rPr lang="es-ES" b="1" i="1" u="sng" dirty="0" smtClean="0"/>
              <a:t>27 JUNIOAL 1º JULIO.</a:t>
            </a:r>
          </a:p>
          <a:p>
            <a:pPr marL="114300" indent="0">
              <a:buNone/>
            </a:pPr>
            <a:endParaRPr lang="es-ES" b="1" u="sng" dirty="0"/>
          </a:p>
        </p:txBody>
      </p:sp>
    </p:spTree>
    <p:extLst>
      <p:ext uri="{BB962C8B-B14F-4D97-AF65-F5344CB8AC3E}">
        <p14:creationId xmlns:p14="http://schemas.microsoft.com/office/powerpoint/2010/main" val="405906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16107" y="371254"/>
            <a:ext cx="289407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2049" name="Imagen 1" descr="logo B"/>
          <p:cNvPicPr>
            <a:picLocks noChangeAspect="1" noChangeArrowheads="1"/>
          </p:cNvPicPr>
          <p:nvPr/>
        </p:nvPicPr>
        <p:blipFill>
          <a:blip r:embed="rId2">
            <a:extLst>
              <a:ext uri="{28A0092B-C50C-407E-A947-70E740481C1C}">
                <a14:useLocalDpi xmlns:a14="http://schemas.microsoft.com/office/drawing/2010/main" val="0"/>
              </a:ext>
            </a:extLst>
          </a:blip>
          <a:srcRect l="8571" t="17809" r="68571" b="16438"/>
          <a:stretch>
            <a:fillRect/>
          </a:stretch>
        </p:blipFill>
        <p:spPr bwMode="auto">
          <a:xfrm>
            <a:off x="-379996" y="537403"/>
            <a:ext cx="1496103" cy="10361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116107" y="466266"/>
            <a:ext cx="2894072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ESCUELA NORMAL DE EDUCACION PRESCOLAR</a:t>
            </a:r>
            <a:endParaRPr kumimoji="0" lang="es-MX" altLang="es-MX" sz="11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COLEGIADO  DE MAESTROS </a:t>
            </a:r>
            <a:endParaRPr kumimoji="0" lang="es-MX" altLang="es-MX" sz="1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Acuerdos de evaluación del colegiado de: </a:t>
            </a:r>
            <a:r>
              <a:rPr kumimoji="0" lang="es-MX" altLang="es-MX" sz="800" b="0"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2º año 4to Semestre</a:t>
            </a:r>
            <a:endParaRPr kumimoji="0" lang="es-MX" altLang="es-MX"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Ciclo Escolar </a:t>
            </a:r>
            <a:r>
              <a:rPr kumimoji="0" lang="es-MX" altLang="es-MX" sz="800" b="0"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2020-2021</a:t>
            </a:r>
            <a:endParaRPr kumimoji="0" lang="es-MX" altLang="es-MX"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Cursos que lo integran: </a:t>
            </a:r>
            <a:endParaRPr kumimoji="0" lang="es-MX" altLang="es-MX"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Atención a la Diversidad, Modelos Pedagógicos, Desarrollo de la Competencia Lectora,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Estrategias para el Desarrollo Socioemocional, Estrategias para el Mundo Social, Estrategias del Trabajo Docente, Optativa y Tutoría Grupal.</a:t>
            </a:r>
            <a:endParaRPr kumimoji="0" lang="es-MX" altLang="es-MX"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Fecha: </a:t>
            </a:r>
            <a:r>
              <a:rPr lang="es-MX" altLang="es-MX" sz="800" u="sng" dirty="0" smtClean="0">
                <a:latin typeface="Arial" panose="020B0604020202020204" pitchFamily="34" charset="0"/>
                <a:ea typeface="Calibri" panose="020F0502020204030204" pitchFamily="34" charset="0"/>
                <a:cs typeface="Arial" panose="020B0604020202020204" pitchFamily="34" charset="0"/>
              </a:rPr>
              <a:t>14</a:t>
            </a:r>
            <a:r>
              <a:rPr kumimoji="0" lang="es-MX" altLang="es-MX" sz="800" b="0"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 </a:t>
            </a:r>
            <a:r>
              <a:rPr lang="es-MX" altLang="es-MX" sz="800" u="sng" dirty="0" smtClean="0">
                <a:latin typeface="Arial" panose="020B0604020202020204" pitchFamily="34" charset="0"/>
                <a:ea typeface="Calibri" panose="020F0502020204030204" pitchFamily="34" charset="0"/>
                <a:cs typeface="Arial" panose="020B0604020202020204" pitchFamily="34" charset="0"/>
              </a:rPr>
              <a:t>Febrero</a:t>
            </a:r>
            <a:r>
              <a:rPr kumimoji="0" lang="es-MX" altLang="es-MX" sz="800" b="0"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del 2022</a:t>
            </a: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MX" altLang="es-MX"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Propósitos:</a:t>
            </a:r>
            <a:endParaRPr kumimoji="0" lang="es-MX" altLang="es-MX"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Docentes:</a:t>
            </a: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Establecer los acuerdos de evaluación para unificar criterios en cada uno de los aspectos mencionados que se consideran para otorgar la calificación por unidad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y por el curso de acuerdo a las normas de control escolar vigentes.</a:t>
            </a:r>
            <a:endParaRPr kumimoji="0" lang="es-MX" altLang="es-MX"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s-MX" altLang="es-MX"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Alumnos:</a:t>
            </a: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Dar a conocer a los alumnos los acuerdos establecidos de evaluación que se considerarán para otorgar la calificación por unidad y por el curso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 acuerdo a las normas de control escolar vigentes</a:t>
            </a:r>
            <a:r>
              <a:rPr kumimoji="0" lang="es-MX" altLang="es-MX" sz="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es-MX" altLang="es-MX" sz="800" dirty="0" smtClean="0">
                <a:latin typeface="Arial" panose="020B0604020202020204" pitchFamily="34" charset="0"/>
                <a:cs typeface="Arial" panose="020B0604020202020204" pitchFamily="34" charset="0"/>
              </a:rPr>
              <a:t>*SON EJERCICIOS NECESARIOS PARA PODER PROMEDIAR, EN CASO DE NO CUMPLIR CON ELLO SE BAJARÁ 10 PUNTOS.EN EL PROMEDIO DE UNIDAD Y/O EVIDENACIA INTEGRADORA.</a:t>
            </a:r>
            <a:endParaRPr kumimoji="0" lang="es-MX" altLang="es-MX" sz="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86892186"/>
              </p:ext>
            </p:extLst>
          </p:nvPr>
        </p:nvGraphicFramePr>
        <p:xfrm>
          <a:off x="1116108" y="2925798"/>
          <a:ext cx="10542493" cy="2267276"/>
        </p:xfrm>
        <a:graphic>
          <a:graphicData uri="http://schemas.openxmlformats.org/drawingml/2006/table">
            <a:tbl>
              <a:tblPr firstRow="1" firstCol="1" bandRow="1">
                <a:tableStyleId>{5C22544A-7EE6-4342-B048-85BDC9FD1C3A}</a:tableStyleId>
              </a:tblPr>
              <a:tblGrid>
                <a:gridCol w="3913761">
                  <a:extLst>
                    <a:ext uri="{9D8B030D-6E8A-4147-A177-3AD203B41FA5}">
                      <a16:colId xmlns:a16="http://schemas.microsoft.com/office/drawing/2014/main" val="3642858301"/>
                    </a:ext>
                  </a:extLst>
                </a:gridCol>
                <a:gridCol w="3314366">
                  <a:extLst>
                    <a:ext uri="{9D8B030D-6E8A-4147-A177-3AD203B41FA5}">
                      <a16:colId xmlns:a16="http://schemas.microsoft.com/office/drawing/2014/main" val="1497535768"/>
                    </a:ext>
                  </a:extLst>
                </a:gridCol>
                <a:gridCol w="3314366">
                  <a:extLst>
                    <a:ext uri="{9D8B030D-6E8A-4147-A177-3AD203B41FA5}">
                      <a16:colId xmlns:a16="http://schemas.microsoft.com/office/drawing/2014/main" val="294103655"/>
                    </a:ext>
                  </a:extLst>
                </a:gridCol>
              </a:tblGrid>
              <a:tr h="262176">
                <a:tc rowSpan="2">
                  <a:txBody>
                    <a:bodyPr/>
                    <a:lstStyle/>
                    <a:p>
                      <a:pPr algn="ctr">
                        <a:lnSpc>
                          <a:spcPct val="115000"/>
                        </a:lnSpc>
                        <a:spcAft>
                          <a:spcPts val="0"/>
                        </a:spcAft>
                      </a:pPr>
                      <a:r>
                        <a:rPr lang="es-MX" sz="1100" dirty="0">
                          <a:effectLst/>
                        </a:rPr>
                        <a:t>Criterios de evaluación  por Unidad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MX" sz="1100" dirty="0">
                          <a:effectLst/>
                        </a:rPr>
                        <a:t>Porcentajes de </a:t>
                      </a:r>
                      <a:r>
                        <a:rPr lang="es-MX" sz="1100" dirty="0" err="1">
                          <a:effectLst/>
                        </a:rPr>
                        <a:t>Evaluacón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3076618894"/>
                  </a:ext>
                </a:extLst>
              </a:tr>
              <a:tr h="280575">
                <a:tc vMerge="1">
                  <a:txBody>
                    <a:bodyPr/>
                    <a:lstStyle/>
                    <a:p>
                      <a:endParaRPr lang="es-MX"/>
                    </a:p>
                  </a:txBody>
                  <a:tcPr/>
                </a:tc>
                <a:tc>
                  <a:txBody>
                    <a:bodyPr/>
                    <a:lstStyle/>
                    <a:p>
                      <a:pPr algn="ctr">
                        <a:lnSpc>
                          <a:spcPct val="115000"/>
                        </a:lnSpc>
                        <a:spcAft>
                          <a:spcPts val="0"/>
                        </a:spcAft>
                      </a:pPr>
                      <a:r>
                        <a:rPr lang="es-MX" sz="1100" dirty="0">
                          <a:effectLst/>
                        </a:rPr>
                        <a:t>Formativa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Sumativa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520013"/>
                  </a:ext>
                </a:extLst>
              </a:tr>
              <a:tr h="651322">
                <a:tc>
                  <a:txBody>
                    <a:bodyPr/>
                    <a:lstStyle/>
                    <a:p>
                      <a:pPr algn="just">
                        <a:lnSpc>
                          <a:spcPct val="115000"/>
                        </a:lnSpc>
                        <a:spcAft>
                          <a:spcPts val="0"/>
                        </a:spcAft>
                      </a:pPr>
                      <a:r>
                        <a:rPr lang="es-MX" sz="1100">
                          <a:effectLst/>
                        </a:rPr>
                        <a:t>Actividades y trabajos escritos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 </a:t>
                      </a:r>
                      <a:r>
                        <a:rPr lang="es-MX" sz="1100" dirty="0" smtClean="0">
                          <a:effectLst/>
                        </a:rPr>
                        <a:t>60%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7826593"/>
                  </a:ext>
                </a:extLst>
              </a:tr>
              <a:tr h="314632">
                <a:tc>
                  <a:txBody>
                    <a:bodyPr/>
                    <a:lstStyle/>
                    <a:p>
                      <a:pPr algn="just">
                        <a:lnSpc>
                          <a:spcPct val="115000"/>
                        </a:lnSpc>
                        <a:spcAft>
                          <a:spcPts val="0"/>
                        </a:spcAft>
                      </a:pPr>
                      <a:r>
                        <a:rPr lang="es-MX" sz="1100">
                          <a:effectLst/>
                        </a:rPr>
                        <a:t>Evidencia de unidad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1494991"/>
                  </a:ext>
                </a:extLst>
              </a:tr>
              <a:tr h="314632">
                <a:tc>
                  <a:txBody>
                    <a:bodyPr/>
                    <a:lstStyle/>
                    <a:p>
                      <a:pPr algn="just">
                        <a:lnSpc>
                          <a:spcPct val="115000"/>
                        </a:lnSpc>
                        <a:spcAft>
                          <a:spcPts val="0"/>
                        </a:spcAft>
                      </a:pPr>
                      <a:r>
                        <a:rPr lang="es-MX" sz="1100">
                          <a:effectLst/>
                        </a:rPr>
                        <a:t>Portafolio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smtClean="0">
                          <a:effectLst/>
                        </a:rPr>
                        <a:t>Heteroevaluación: 40%</a:t>
                      </a:r>
                    </a:p>
                    <a:p>
                      <a:pPr algn="ctr">
                        <a:lnSpc>
                          <a:spcPct val="115000"/>
                        </a:lnSpc>
                        <a:spcAft>
                          <a:spcPts val="0"/>
                        </a:spcAft>
                      </a:pPr>
                      <a:r>
                        <a:rPr lang="es-MX" sz="1100" dirty="0" smtClean="0">
                          <a:effectLst/>
                        </a:rPr>
                        <a:t>coevaluación*</a:t>
                      </a:r>
                    </a:p>
                    <a:p>
                      <a:pPr algn="ctr">
                        <a:lnSpc>
                          <a:spcPct val="115000"/>
                        </a:lnSpc>
                        <a:spcAft>
                          <a:spcPts val="0"/>
                        </a:spcAft>
                      </a:pPr>
                      <a:r>
                        <a:rPr lang="es-MX" sz="1100" dirty="0" smtClean="0">
                          <a:effectLst/>
                        </a:rPr>
                        <a:t>Autoevaluación</a:t>
                      </a:r>
                      <a:r>
                        <a:rPr lang="es-MX" sz="1100" baseline="0" dirty="0" smtClean="0">
                          <a:effectLst/>
                        </a:rPr>
                        <a:t> *</a:t>
                      </a:r>
                    </a:p>
                    <a:p>
                      <a:pPr algn="ctr">
                        <a:lnSpc>
                          <a:spcPct val="115000"/>
                        </a:lnSpc>
                        <a:spcAft>
                          <a:spcPts val="0"/>
                        </a:spcAft>
                      </a:pPr>
                      <a:r>
                        <a:rPr lang="es-MX" sz="1100" baseline="0" dirty="0" smtClean="0">
                          <a:effectLst/>
                        </a:rPr>
                        <a:t>Total: 40%</a:t>
                      </a: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2662221"/>
                  </a:ext>
                </a:extLst>
              </a:tr>
            </a:tbl>
          </a:graphicData>
        </a:graphic>
      </p:graphicFrame>
      <p:sp>
        <p:nvSpPr>
          <p:cNvPr id="5" name="Rectángulo 4"/>
          <p:cNvSpPr/>
          <p:nvPr/>
        </p:nvSpPr>
        <p:spPr>
          <a:xfrm>
            <a:off x="1129553" y="4749134"/>
            <a:ext cx="10529047" cy="469167"/>
          </a:xfrm>
          <a:prstGeom prst="rect">
            <a:avLst/>
          </a:prstGeom>
        </p:spPr>
        <p:txBody>
          <a:bodyPr wrap="square">
            <a:spAutoFit/>
          </a:bodyPr>
          <a:lstStyle/>
          <a:p>
            <a:pPr algn="just">
              <a:lnSpc>
                <a:spcPct val="115000"/>
              </a:lnSpc>
              <a:spcAft>
                <a:spcPts val="0"/>
              </a:spcAft>
            </a:pPr>
            <a:r>
              <a:rPr lang="es-MX" sz="1100" b="1" dirty="0">
                <a:latin typeface="Arial" panose="020B0604020202020204" pitchFamily="34" charset="0"/>
                <a:ea typeface="Calibri" panose="020F0502020204030204" pitchFamily="34" charset="0"/>
                <a:cs typeface="Times New Roman" panose="02020603050405020304" pitchFamily="18" charset="0"/>
              </a:rPr>
              <a:t>Observación:</a:t>
            </a:r>
            <a:r>
              <a:rPr lang="es-MX" sz="1100" dirty="0">
                <a:latin typeface="Arial" panose="020B0604020202020204" pitchFamily="34" charset="0"/>
                <a:ea typeface="Calibri" panose="020F0502020204030204" pitchFamily="34" charset="0"/>
                <a:cs typeface="Times New Roman" panose="02020603050405020304" pitchFamily="18" charset="0"/>
              </a:rPr>
              <a:t> </a:t>
            </a: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MX" sz="1100" dirty="0">
                <a:latin typeface="Arial" panose="020B0604020202020204" pitchFamily="34" charset="0"/>
                <a:ea typeface="Calibri" panose="020F0502020204030204" pitchFamily="34" charset="0"/>
                <a:cs typeface="Times New Roman" panose="02020603050405020304" pitchFamily="18" charset="0"/>
              </a:rPr>
              <a:t>Todas las unidades deben ser acreditadas con el mínimo de 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266973714"/>
              </p:ext>
            </p:extLst>
          </p:nvPr>
        </p:nvGraphicFramePr>
        <p:xfrm>
          <a:off x="1129552" y="5325035"/>
          <a:ext cx="10529049" cy="1822693"/>
        </p:xfrm>
        <a:graphic>
          <a:graphicData uri="http://schemas.openxmlformats.org/drawingml/2006/table">
            <a:tbl>
              <a:tblPr firstRow="1" firstCol="1" bandRow="1">
                <a:tableStyleId>{5C22544A-7EE6-4342-B048-85BDC9FD1C3A}</a:tableStyleId>
              </a:tblPr>
              <a:tblGrid>
                <a:gridCol w="4106424">
                  <a:extLst>
                    <a:ext uri="{9D8B030D-6E8A-4147-A177-3AD203B41FA5}">
                      <a16:colId xmlns:a16="http://schemas.microsoft.com/office/drawing/2014/main" val="3134578085"/>
                    </a:ext>
                  </a:extLst>
                </a:gridCol>
                <a:gridCol w="2967408">
                  <a:extLst>
                    <a:ext uri="{9D8B030D-6E8A-4147-A177-3AD203B41FA5}">
                      <a16:colId xmlns:a16="http://schemas.microsoft.com/office/drawing/2014/main" val="4094405873"/>
                    </a:ext>
                  </a:extLst>
                </a:gridCol>
                <a:gridCol w="3455217">
                  <a:extLst>
                    <a:ext uri="{9D8B030D-6E8A-4147-A177-3AD203B41FA5}">
                      <a16:colId xmlns:a16="http://schemas.microsoft.com/office/drawing/2014/main" val="2123686369"/>
                    </a:ext>
                  </a:extLst>
                </a:gridCol>
              </a:tblGrid>
              <a:tr h="395478">
                <a:tc>
                  <a:txBody>
                    <a:bodyPr/>
                    <a:lstStyle/>
                    <a:p>
                      <a:pPr algn="ctr">
                        <a:lnSpc>
                          <a:spcPct val="115000"/>
                        </a:lnSpc>
                        <a:spcAft>
                          <a:spcPts val="0"/>
                        </a:spcAft>
                      </a:pPr>
                      <a:r>
                        <a:rPr lang="es-MX" sz="1000">
                          <a:effectLst/>
                        </a:rPr>
                        <a:t>Criterios de evaluación  Semestral por curso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s-MX" sz="1000">
                          <a:effectLst/>
                        </a:rPr>
                        <a:t>Porcentajes de Evaluación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2343999219"/>
                  </a:ext>
                </a:extLst>
              </a:tr>
              <a:tr h="474588">
                <a:tc>
                  <a:txBody>
                    <a:bodyPr/>
                    <a:lstStyle/>
                    <a:p>
                      <a:pPr algn="just">
                        <a:lnSpc>
                          <a:spcPct val="115000"/>
                        </a:lnSpc>
                        <a:spcAft>
                          <a:spcPts val="0"/>
                        </a:spcAft>
                      </a:pPr>
                      <a:r>
                        <a:rPr lang="es-MX" sz="1200" dirty="0" smtClean="0">
                          <a:effectLst/>
                          <a:latin typeface="+mn-lt"/>
                          <a:ea typeface="+mn-ea"/>
                          <a:cs typeface="+mn-cs"/>
                        </a:rPr>
                        <a:t>Acreditación</a:t>
                      </a:r>
                      <a:r>
                        <a:rPr lang="es-MX" sz="1200" baseline="0" dirty="0" smtClean="0">
                          <a:effectLst/>
                          <a:latin typeface="+mn-lt"/>
                          <a:ea typeface="+mn-ea"/>
                          <a:cs typeface="+mn-cs"/>
                        </a:rPr>
                        <a:t> de Unidades por curso</a:t>
                      </a:r>
                    </a:p>
                  </a:txBody>
                  <a:tcPr marL="68580" marR="68580" marT="0" marB="0" anchor="ctr"/>
                </a:tc>
                <a:tc>
                  <a:txBody>
                    <a:bodyPr/>
                    <a:lstStyle/>
                    <a:p>
                      <a:pPr algn="ctr">
                        <a:lnSpc>
                          <a:spcPct val="115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a:effectLst/>
                        </a:rPr>
                        <a:t>50%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8170795"/>
                  </a:ext>
                </a:extLst>
              </a:tr>
              <a:tr h="407404">
                <a:tc>
                  <a:txBody>
                    <a:bodyPr/>
                    <a:lstStyle/>
                    <a:p>
                      <a:pPr algn="just">
                        <a:lnSpc>
                          <a:spcPct val="115000"/>
                        </a:lnSpc>
                        <a:spcAft>
                          <a:spcPts val="0"/>
                        </a:spcAft>
                      </a:pPr>
                      <a:r>
                        <a:rPr lang="es-MX" sz="1200" dirty="0" smtClean="0">
                          <a:effectLst/>
                        </a:rPr>
                        <a:t>Evaluación final del Curso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smtClean="0">
                          <a:effectLst/>
                        </a:rPr>
                        <a:t>Heteroevaluación</a:t>
                      </a:r>
                      <a:r>
                        <a:rPr lang="es-MX" sz="1100" baseline="0" dirty="0" smtClean="0">
                          <a:effectLst/>
                        </a:rPr>
                        <a:t> </a:t>
                      </a:r>
                      <a:r>
                        <a:rPr lang="es-MX" sz="1100" dirty="0" smtClean="0">
                          <a:effectLst/>
                        </a:rPr>
                        <a:t>50%</a:t>
                      </a:r>
                    </a:p>
                    <a:p>
                      <a:pPr algn="ctr">
                        <a:lnSpc>
                          <a:spcPct val="115000"/>
                        </a:lnSpc>
                        <a:spcAft>
                          <a:spcPts val="0"/>
                        </a:spcAft>
                      </a:pPr>
                      <a:r>
                        <a:rPr lang="es-MX" sz="1100" dirty="0" smtClean="0">
                          <a:effectLst/>
                        </a:rPr>
                        <a:t>Coevaluación*</a:t>
                      </a:r>
                    </a:p>
                    <a:p>
                      <a:pPr algn="ctr">
                        <a:lnSpc>
                          <a:spcPct val="115000"/>
                        </a:lnSpc>
                        <a:spcAft>
                          <a:spcPts val="0"/>
                        </a:spcAft>
                      </a:pPr>
                      <a:r>
                        <a:rPr lang="es-MX" sz="1100" dirty="0" smtClean="0">
                          <a:effectLst/>
                        </a:rPr>
                        <a:t>Autoevaluación</a:t>
                      </a:r>
                      <a:r>
                        <a:rPr lang="es-MX" sz="1100" baseline="0" dirty="0" smtClean="0">
                          <a:effectLst/>
                        </a:rPr>
                        <a:t> *</a:t>
                      </a:r>
                    </a:p>
                    <a:p>
                      <a:pPr algn="ctr">
                        <a:lnSpc>
                          <a:spcPct val="115000"/>
                        </a:lnSpc>
                        <a:spcAft>
                          <a:spcPts val="0"/>
                        </a:spcAft>
                      </a:pPr>
                      <a:r>
                        <a:rPr lang="es-MX" sz="1100" baseline="0" dirty="0" smtClean="0">
                          <a:effectLst/>
                        </a:rPr>
                        <a:t>Total: 50%</a:t>
                      </a:r>
                      <a:r>
                        <a:rPr lang="es-MX" sz="1100" dirty="0" smtClean="0">
                          <a:effectLst/>
                        </a:rPr>
                        <a:t> </a:t>
                      </a:r>
                      <a:endParaRPr lang="es-MX"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9884731"/>
                  </a:ext>
                </a:extLst>
              </a:tr>
            </a:tbl>
          </a:graphicData>
        </a:graphic>
      </p:graphicFrame>
    </p:spTree>
    <p:extLst>
      <p:ext uri="{BB962C8B-B14F-4D97-AF65-F5344CB8AC3E}">
        <p14:creationId xmlns:p14="http://schemas.microsoft.com/office/powerpoint/2010/main" val="106750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19348" y="1084217"/>
            <a:ext cx="10084525" cy="2959272"/>
          </a:xfrm>
          <a:prstGeom prst="rect">
            <a:avLst/>
          </a:prstGeom>
        </p:spPr>
        <p:txBody>
          <a:bodyPr wrap="square">
            <a:spAutoFit/>
          </a:bodyPr>
          <a:lstStyle/>
          <a:p>
            <a:pPr algn="just">
              <a:lnSpc>
                <a:spcPct val="115000"/>
              </a:lnSpc>
              <a:spcAft>
                <a:spcPts val="0"/>
              </a:spcAft>
            </a:pPr>
            <a:r>
              <a:rPr lang="es-MX" b="1" dirty="0">
                <a:latin typeface="Arial" panose="020B0604020202020204" pitchFamily="34" charset="0"/>
                <a:ea typeface="Calibri" panose="020F0502020204030204" pitchFamily="34" charset="0"/>
                <a:cs typeface="Times New Roman" panose="02020603050405020304" pitchFamily="18" charset="0"/>
              </a:rPr>
              <a:t>Observación:</a:t>
            </a:r>
            <a:r>
              <a:rPr lang="es-MX" dirty="0">
                <a:latin typeface="Arial" panose="020B060402020202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MX" dirty="0">
                <a:latin typeface="Arial" panose="020B0604020202020204" pitchFamily="34" charset="0"/>
                <a:ea typeface="Calibri" panose="020F0502020204030204" pitchFamily="34" charset="0"/>
                <a:cs typeface="Times New Roman" panose="02020603050405020304" pitchFamily="18" charset="0"/>
              </a:rPr>
              <a:t>La buena actitud y disposición, respeto y atención será factor determinante para la aprobación de los cursos.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es-MX" dirty="0">
                <a:latin typeface="Arial" panose="020B0604020202020204" pitchFamily="34" charset="0"/>
                <a:ea typeface="Calibri" panose="020F0502020204030204" pitchFamily="34" charset="0"/>
                <a:cs typeface="Times New Roman" panose="02020603050405020304" pitchFamily="18" charset="0"/>
              </a:rPr>
              <a:t>Todas las evidencias (desempeño, conocimiento y de producto) que muestre el alumno a través del portafolio, serán acompañadas de Rúbricas, Listas de cotejo y /o Escalas de estimación que previamente dio a conocer el docente.</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s-MX" dirty="0">
                <a:latin typeface="Arial" panose="020B0604020202020204" pitchFamily="34" charset="0"/>
                <a:ea typeface="Calibri" panose="020F0502020204030204" pitchFamily="34" charset="0"/>
                <a:cs typeface="Times New Roman" panose="02020603050405020304" pitchFamily="18" charset="0"/>
              </a:rPr>
              <a:t>Todas las unidades deben ser acreditadas con el mínimo de 6 y con una asistencia del 85 % por unidad evaluada.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16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6526" y="1169895"/>
            <a:ext cx="9023873"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609600"/>
            <a:ext cx="12192000" cy="6045799"/>
          </a:xfrm>
        </p:spPr>
        <p:txBody>
          <a:bodyPr>
            <a:normAutofit fontScale="85000" lnSpcReduction="20000"/>
          </a:bodyPr>
          <a:lstStyle/>
          <a:p>
            <a:pPr algn="ctr"/>
            <a:r>
              <a:rPr lang="es-MX" b="1" dirty="0" smtClean="0"/>
              <a:t>REGLAMENTO INTERNO:</a:t>
            </a:r>
          </a:p>
          <a:p>
            <a:pPr algn="just"/>
            <a:r>
              <a:rPr lang="es-MX" b="1" dirty="0" smtClean="0"/>
              <a:t>Asistir  </a:t>
            </a:r>
            <a:r>
              <a:rPr lang="es-MX" b="1" dirty="0"/>
              <a:t>y  permanecer en clase</a:t>
            </a:r>
          </a:p>
          <a:p>
            <a:pPr algn="just"/>
            <a:r>
              <a:rPr lang="es-MX" b="1" dirty="0"/>
              <a:t>Ser puntual</a:t>
            </a:r>
          </a:p>
          <a:p>
            <a:pPr algn="just"/>
            <a:r>
              <a:rPr lang="es-MX" b="1" dirty="0"/>
              <a:t>Traer los  materiales, tareas, equipo para trabajar</a:t>
            </a:r>
          </a:p>
          <a:p>
            <a:pPr algn="just"/>
            <a:r>
              <a:rPr lang="es-MX" b="1" dirty="0"/>
              <a:t>Participación  </a:t>
            </a:r>
            <a:r>
              <a:rPr lang="es-MX" b="1" dirty="0" smtClean="0"/>
              <a:t>activa, tanto en clase como en sus jornadas de práctica (respetar el reglamento de práctica)</a:t>
            </a:r>
            <a:endParaRPr lang="es-MX" b="1" dirty="0"/>
          </a:p>
          <a:p>
            <a:pPr algn="just"/>
            <a:r>
              <a:rPr lang="es-MX" b="1" dirty="0"/>
              <a:t>Entregar evidencias a tiempo  y completas (no se aceptarán fuera de tiempo).</a:t>
            </a:r>
          </a:p>
          <a:p>
            <a:pPr algn="just"/>
            <a:r>
              <a:rPr lang="es-MX" b="1" dirty="0"/>
              <a:t>Trabajar individual, binas y /o  por  equipo</a:t>
            </a:r>
          </a:p>
          <a:p>
            <a:pPr algn="just"/>
            <a:r>
              <a:rPr lang="es-MX" b="1" dirty="0" smtClean="0"/>
              <a:t>No consumir alimentos en clase</a:t>
            </a:r>
            <a:endParaRPr lang="es-MX" b="1" dirty="0"/>
          </a:p>
          <a:p>
            <a:pPr algn="just"/>
            <a:r>
              <a:rPr lang="es-MX" b="1" dirty="0"/>
              <a:t>Respeto  y  actitud de </a:t>
            </a:r>
            <a:r>
              <a:rPr lang="es-MX" b="1" dirty="0" smtClean="0"/>
              <a:t>servicio</a:t>
            </a:r>
            <a:endParaRPr lang="es-MX" b="1" dirty="0"/>
          </a:p>
          <a:p>
            <a:pPr algn="just"/>
            <a:r>
              <a:rPr lang="es-MX" b="1" dirty="0"/>
              <a:t>Aseo personal  y  </a:t>
            </a:r>
            <a:r>
              <a:rPr lang="es-MX" b="1" dirty="0" smtClean="0"/>
              <a:t>uniforme, en caso de estar virtual mantener la cámara prendida, de lo contrario contara como inasistencia.</a:t>
            </a:r>
            <a:endParaRPr lang="es-MX" b="1" dirty="0"/>
          </a:p>
          <a:p>
            <a:pPr algn="just"/>
            <a:r>
              <a:rPr lang="es-MX" b="1" dirty="0"/>
              <a:t>Tener la  información en el cuaderno, encuadre, trabajos, evidencias consultas, cuadros, esquemas, diagramas, o según lo requerido del </a:t>
            </a:r>
            <a:r>
              <a:rPr lang="es-MX" b="1" dirty="0" smtClean="0"/>
              <a:t>curso, o en plataforma ENEP digital. </a:t>
            </a:r>
            <a:endParaRPr lang="es-MX" b="1" dirty="0"/>
          </a:p>
          <a:p>
            <a:pPr algn="just"/>
            <a:r>
              <a:rPr lang="es-MX" b="1" dirty="0"/>
              <a:t>Revisar  plataforma de escuela en  red</a:t>
            </a:r>
          </a:p>
          <a:p>
            <a:pPr algn="just"/>
            <a:r>
              <a:rPr lang="es-MX" b="1" dirty="0"/>
              <a:t>Crear un ambiente, sano, pacífico y de </a:t>
            </a:r>
            <a:r>
              <a:rPr lang="es-MX" b="1" dirty="0" smtClean="0"/>
              <a:t>convivencia</a:t>
            </a:r>
            <a:endParaRPr lang="es-MX" b="1" dirty="0"/>
          </a:p>
          <a:p>
            <a:pPr algn="just"/>
            <a:r>
              <a:rPr lang="es-MX" b="1" dirty="0"/>
              <a:t>Contar con el 85% de asistencia para acreditar el curso</a:t>
            </a:r>
          </a:p>
          <a:p>
            <a:pPr algn="just"/>
            <a:r>
              <a:rPr lang="es-MX" b="1" dirty="0"/>
              <a:t>Tener buena actitud en clase, de lo contrario aunque tenga acreditado el curso la maestra titular podrá </a:t>
            </a:r>
            <a:r>
              <a:rPr lang="es-MX" b="1" dirty="0" smtClean="0"/>
              <a:t>asignar calificación </a:t>
            </a:r>
            <a:r>
              <a:rPr lang="es-MX" b="1" dirty="0"/>
              <a:t>reprobatoria </a:t>
            </a:r>
          </a:p>
          <a:p>
            <a:pPr algn="just"/>
            <a:r>
              <a:rPr lang="es-MX" b="1" dirty="0"/>
              <a:t>Cumplir en tiempo y forma con el portafolio, realizar su coevaluación, y autoevaluación según los criterios estipulados en los criterios de evaluación.</a:t>
            </a:r>
          </a:p>
          <a:p>
            <a:pPr algn="just"/>
            <a:endParaRPr lang="es-MX" b="1" dirty="0" smtClean="0"/>
          </a:p>
          <a:p>
            <a:pPr algn="just"/>
            <a:endParaRPr lang="es-MX" b="1" dirty="0"/>
          </a:p>
          <a:p>
            <a:pPr lvl="0" algn="just" eaLnBrk="0" fontAlgn="base" hangingPunct="0">
              <a:spcBef>
                <a:spcPct val="0"/>
              </a:spcBef>
              <a:spcAft>
                <a:spcPct val="0"/>
              </a:spcAft>
            </a:pPr>
            <a:endParaRPr lang="es-MX" altLang="es-ES" b="1" dirty="0">
              <a:ea typeface="Calibri" panose="020F0502020204030204" pitchFamily="34" charset="0"/>
              <a:cs typeface="Arial" pitchFamily="34" charset="0"/>
            </a:endParaRPr>
          </a:p>
          <a:p>
            <a:endParaRPr lang="es-MX" dirty="0"/>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8115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51471121"/>
              </p:ext>
            </p:extLst>
          </p:nvPr>
        </p:nvGraphicFramePr>
        <p:xfrm>
          <a:off x="287383" y="457202"/>
          <a:ext cx="11377747" cy="3084576"/>
        </p:xfrm>
        <a:graphic>
          <a:graphicData uri="http://schemas.openxmlformats.org/drawingml/2006/table">
            <a:tbl>
              <a:tblPr firstRow="1" firstCol="1" bandRow="1">
                <a:tableStyleId>{5C22544A-7EE6-4342-B048-85BDC9FD1C3A}</a:tableStyleId>
              </a:tblPr>
              <a:tblGrid>
                <a:gridCol w="1732897">
                  <a:extLst>
                    <a:ext uri="{9D8B030D-6E8A-4147-A177-3AD203B41FA5}">
                      <a16:colId xmlns:a16="http://schemas.microsoft.com/office/drawing/2014/main" val="2688849179"/>
                    </a:ext>
                  </a:extLst>
                </a:gridCol>
                <a:gridCol w="1977334">
                  <a:extLst>
                    <a:ext uri="{9D8B030D-6E8A-4147-A177-3AD203B41FA5}">
                      <a16:colId xmlns:a16="http://schemas.microsoft.com/office/drawing/2014/main" val="900022961"/>
                    </a:ext>
                  </a:extLst>
                </a:gridCol>
                <a:gridCol w="1977334">
                  <a:extLst>
                    <a:ext uri="{9D8B030D-6E8A-4147-A177-3AD203B41FA5}">
                      <a16:colId xmlns:a16="http://schemas.microsoft.com/office/drawing/2014/main" val="4068254516"/>
                    </a:ext>
                  </a:extLst>
                </a:gridCol>
                <a:gridCol w="1856860">
                  <a:extLst>
                    <a:ext uri="{9D8B030D-6E8A-4147-A177-3AD203B41FA5}">
                      <a16:colId xmlns:a16="http://schemas.microsoft.com/office/drawing/2014/main" val="3593681805"/>
                    </a:ext>
                  </a:extLst>
                </a:gridCol>
                <a:gridCol w="1855988">
                  <a:extLst>
                    <a:ext uri="{9D8B030D-6E8A-4147-A177-3AD203B41FA5}">
                      <a16:colId xmlns:a16="http://schemas.microsoft.com/office/drawing/2014/main" val="3551961606"/>
                    </a:ext>
                  </a:extLst>
                </a:gridCol>
                <a:gridCol w="1977334">
                  <a:extLst>
                    <a:ext uri="{9D8B030D-6E8A-4147-A177-3AD203B41FA5}">
                      <a16:colId xmlns:a16="http://schemas.microsoft.com/office/drawing/2014/main" val="4040848575"/>
                    </a:ext>
                  </a:extLst>
                </a:gridCol>
              </a:tblGrid>
              <a:tr h="115476">
                <a:tc>
                  <a:txBody>
                    <a:bodyPr/>
                    <a:lstStyle/>
                    <a:p>
                      <a:pPr algn="ctr">
                        <a:lnSpc>
                          <a:spcPct val="115000"/>
                        </a:lnSpc>
                        <a:spcAft>
                          <a:spcPts val="0"/>
                        </a:spcAft>
                      </a:pPr>
                      <a:r>
                        <a:rPr lang="es-MX" sz="1100" dirty="0">
                          <a:effectLst/>
                        </a:rPr>
                        <a:t>REFERENTES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tc>
                  <a:txBody>
                    <a:bodyPr/>
                    <a:lstStyle/>
                    <a:p>
                      <a:pPr algn="ctr">
                        <a:lnSpc>
                          <a:spcPct val="115000"/>
                        </a:lnSpc>
                        <a:spcAft>
                          <a:spcPts val="0"/>
                        </a:spcAft>
                      </a:pPr>
                      <a:r>
                        <a:rPr lang="es-MX" sz="1100" dirty="0">
                          <a:effectLst/>
                        </a:rPr>
                        <a:t>PRE-FORMAL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tc>
                  <a:txBody>
                    <a:bodyPr/>
                    <a:lstStyle/>
                    <a:p>
                      <a:pPr algn="ctr">
                        <a:lnSpc>
                          <a:spcPct val="115000"/>
                        </a:lnSpc>
                        <a:spcAft>
                          <a:spcPts val="0"/>
                        </a:spcAft>
                      </a:pPr>
                      <a:r>
                        <a:rPr lang="es-MX" sz="1100" dirty="0">
                          <a:effectLst/>
                        </a:rPr>
                        <a:t>RECEPTIVO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tc>
                  <a:txBody>
                    <a:bodyPr/>
                    <a:lstStyle/>
                    <a:p>
                      <a:pPr algn="ctr">
                        <a:lnSpc>
                          <a:spcPct val="115000"/>
                        </a:lnSpc>
                        <a:spcAft>
                          <a:spcPts val="0"/>
                        </a:spcAft>
                      </a:pPr>
                      <a:r>
                        <a:rPr lang="es-MX" sz="1100">
                          <a:effectLst/>
                        </a:rPr>
                        <a:t>RESOLUTIVO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tc>
                  <a:txBody>
                    <a:bodyPr/>
                    <a:lstStyle/>
                    <a:p>
                      <a:pPr algn="ctr">
                        <a:lnSpc>
                          <a:spcPct val="115000"/>
                        </a:lnSpc>
                        <a:spcAft>
                          <a:spcPts val="0"/>
                        </a:spcAft>
                      </a:pPr>
                      <a:r>
                        <a:rPr lang="es-MX" sz="1100" dirty="0">
                          <a:effectLst/>
                        </a:rPr>
                        <a:t>AUTÓNOMO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tc>
                  <a:txBody>
                    <a:bodyPr/>
                    <a:lstStyle/>
                    <a:p>
                      <a:pPr algn="ctr">
                        <a:lnSpc>
                          <a:spcPct val="115000"/>
                        </a:lnSpc>
                        <a:spcAft>
                          <a:spcPts val="0"/>
                        </a:spcAft>
                      </a:pPr>
                      <a:r>
                        <a:rPr lang="es-MX" sz="1100" dirty="0">
                          <a:effectLst/>
                        </a:rPr>
                        <a:t>ESTRATEGICO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extLst>
                  <a:ext uri="{0D108BD9-81ED-4DB2-BD59-A6C34878D82A}">
                    <a16:rowId xmlns:a16="http://schemas.microsoft.com/office/drawing/2014/main" val="484950270"/>
                  </a:ext>
                </a:extLst>
              </a:tr>
              <a:tr h="2771413">
                <a:tc>
                  <a:txBody>
                    <a:bodyPr/>
                    <a:lstStyle/>
                    <a:p>
                      <a:pPr>
                        <a:lnSpc>
                          <a:spcPct val="115000"/>
                        </a:lnSpc>
                        <a:spcAft>
                          <a:spcPts val="0"/>
                        </a:spcAft>
                      </a:pPr>
                      <a:r>
                        <a:rPr lang="es-MX" sz="1100" dirty="0">
                          <a:effectLst/>
                        </a:rPr>
                        <a:t>EVIDENCIA:</a:t>
                      </a:r>
                    </a:p>
                    <a:p>
                      <a:pPr>
                        <a:lnSpc>
                          <a:spcPct val="115000"/>
                        </a:lnSpc>
                        <a:spcAft>
                          <a:spcPts val="0"/>
                        </a:spcAft>
                      </a:pPr>
                      <a:r>
                        <a:rPr lang="es-MX" sz="1100" dirty="0">
                          <a:effectLst/>
                        </a:rPr>
                        <a:t>Planeación.</a:t>
                      </a:r>
                    </a:p>
                    <a:p>
                      <a:pPr>
                        <a:lnSpc>
                          <a:spcPct val="115000"/>
                        </a:lnSpc>
                        <a:spcAft>
                          <a:spcPts val="0"/>
                        </a:spcAft>
                      </a:pPr>
                      <a:r>
                        <a:rPr lang="es-MX" sz="1100" dirty="0">
                          <a:effectLst/>
                        </a:rPr>
                        <a:t> </a:t>
                      </a:r>
                    </a:p>
                    <a:p>
                      <a:pPr>
                        <a:lnSpc>
                          <a:spcPct val="115000"/>
                        </a:lnSpc>
                        <a:spcAft>
                          <a:spcPts val="0"/>
                        </a:spcAft>
                      </a:pPr>
                      <a:r>
                        <a:rPr lang="es-MX" sz="1100" dirty="0">
                          <a:effectLst/>
                        </a:rPr>
                        <a:t>CRITERIO</a:t>
                      </a:r>
                      <a:r>
                        <a:rPr lang="es-MX" sz="1100" dirty="0" smtClean="0">
                          <a:effectLst/>
                        </a:rPr>
                        <a:t>:</a:t>
                      </a:r>
                    </a:p>
                    <a:p>
                      <a:r>
                        <a:rPr lang="es-MX" sz="1100" dirty="0" smtClean="0"/>
                        <a:t>-Diseñar situaciones didácticas   interdisciplinarias de acuerdo con los planes de estudio de educación básica.</a:t>
                      </a:r>
                    </a:p>
                    <a:p>
                      <a:endParaRPr lang="es-ES" sz="1100" dirty="0" smtClean="0"/>
                    </a:p>
                  </a:txBody>
                  <a:tcPr marL="55611" marR="55611" marT="0" marB="0"/>
                </a:tc>
                <a:tc>
                  <a:txBody>
                    <a:bodyPr/>
                    <a:lstStyle/>
                    <a:p>
                      <a:pPr>
                        <a:lnSpc>
                          <a:spcPct val="115000"/>
                        </a:lnSpc>
                        <a:spcAft>
                          <a:spcPts val="0"/>
                        </a:spcAft>
                      </a:pPr>
                      <a:r>
                        <a:rPr lang="es-MX" sz="1100" dirty="0">
                          <a:effectLst/>
                        </a:rPr>
                        <a:t>-Registra y describe en la planeación contenidos sin establecer una relación curricular con los enfoques interdisciplinarios y seguimiento y evaluación</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endParaRPr lang="es-MX" sz="1100" dirty="0">
                        <a:effectLst/>
                      </a:endParaRPr>
                    </a:p>
                    <a:p>
                      <a:pPr>
                        <a:lnSpc>
                          <a:spcPct val="115000"/>
                        </a:lnSpc>
                        <a:spcAft>
                          <a:spcPts val="0"/>
                        </a:spcAft>
                      </a:pPr>
                      <a:r>
                        <a:rPr lang="es-MX" sz="1100" dirty="0" smtClean="0">
                          <a:effectLst/>
                        </a:rPr>
                        <a:t>50</a:t>
                      </a:r>
                      <a:r>
                        <a:rPr lang="es-MX" sz="1100" dirty="0">
                          <a:effectLst/>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tc>
                  <a:txBody>
                    <a:bodyPr/>
                    <a:lstStyle/>
                    <a:p>
                      <a:pPr>
                        <a:lnSpc>
                          <a:spcPct val="115000"/>
                        </a:lnSpc>
                        <a:spcAft>
                          <a:spcPts val="0"/>
                        </a:spcAft>
                      </a:pPr>
                      <a:r>
                        <a:rPr lang="es-MX" sz="1100" dirty="0">
                          <a:effectLst/>
                        </a:rPr>
                        <a:t>-Realiza la planeación con contenidos disciplinarios de manera básica pero no  cumplen con los procesos de aprendizajes esperaros, por lo cual carecen de seguimiento y evaluación.</a:t>
                      </a:r>
                    </a:p>
                    <a:p>
                      <a:pPr>
                        <a:lnSpc>
                          <a:spcPct val="115000"/>
                        </a:lnSpc>
                        <a:spcAft>
                          <a:spcPts val="0"/>
                        </a:spcAft>
                      </a:pPr>
                      <a:r>
                        <a:rPr lang="es-MX" sz="1100" dirty="0">
                          <a:effectLst/>
                          <a:highlight>
                            <a:srgbClr val="FFFF00"/>
                          </a:highlight>
                        </a:rPr>
                        <a:t> </a:t>
                      </a:r>
                      <a:endParaRPr lang="es-MX" sz="1100" dirty="0">
                        <a:effectLst/>
                      </a:endParaRPr>
                    </a:p>
                    <a:p>
                      <a:pPr>
                        <a:lnSpc>
                          <a:spcPct val="115000"/>
                        </a:lnSpc>
                        <a:spcAft>
                          <a:spcPts val="0"/>
                        </a:spcAft>
                      </a:pPr>
                      <a:r>
                        <a:rPr lang="es-MX" sz="1100" dirty="0">
                          <a:effectLst/>
                          <a:highlight>
                            <a:srgbClr val="FFFF00"/>
                          </a:highlight>
                        </a:rPr>
                        <a:t> </a:t>
                      </a:r>
                      <a:endParaRPr lang="es-MX" sz="1100" dirty="0">
                        <a:effectLst/>
                      </a:endParaRPr>
                    </a:p>
                    <a:p>
                      <a:pPr>
                        <a:lnSpc>
                          <a:spcPct val="115000"/>
                        </a:lnSpc>
                        <a:spcAft>
                          <a:spcPts val="0"/>
                        </a:spcAft>
                      </a:pPr>
                      <a:r>
                        <a:rPr lang="es-MX" sz="1100" dirty="0">
                          <a:effectLst/>
                          <a:highlight>
                            <a:srgbClr val="FFFF00"/>
                          </a:highlight>
                        </a:rPr>
                        <a:t> </a:t>
                      </a:r>
                      <a:endParaRPr lang="es-MX" sz="1100" dirty="0">
                        <a:effectLst/>
                      </a:endParaRPr>
                    </a:p>
                    <a:p>
                      <a:pPr>
                        <a:lnSpc>
                          <a:spcPct val="115000"/>
                        </a:lnSpc>
                        <a:spcAft>
                          <a:spcPts val="0"/>
                        </a:spcAft>
                      </a:pPr>
                      <a:r>
                        <a:rPr lang="es-MX" sz="1100" dirty="0">
                          <a:effectLst/>
                          <a:highlight>
                            <a:srgbClr val="FFFF00"/>
                          </a:highlight>
                        </a:rPr>
                        <a:t> </a:t>
                      </a:r>
                      <a:endParaRPr lang="es-MX" sz="1100" dirty="0">
                        <a:effectLst/>
                      </a:endParaRPr>
                    </a:p>
                    <a:p>
                      <a:pPr>
                        <a:lnSpc>
                          <a:spcPct val="115000"/>
                        </a:lnSpc>
                        <a:spcAft>
                          <a:spcPts val="0"/>
                        </a:spcAft>
                      </a:pPr>
                      <a:r>
                        <a:rPr lang="es-MX" sz="1100" dirty="0">
                          <a:effectLst/>
                          <a:highlight>
                            <a:srgbClr val="FFFF00"/>
                          </a:highlight>
                        </a:rPr>
                        <a:t> </a:t>
                      </a:r>
                      <a:endParaRPr lang="es-MX" sz="1100" dirty="0">
                        <a:effectLst/>
                      </a:endParaRPr>
                    </a:p>
                    <a:p>
                      <a:pPr>
                        <a:lnSpc>
                          <a:spcPct val="115000"/>
                        </a:lnSpc>
                        <a:spcAft>
                          <a:spcPts val="0"/>
                        </a:spcAft>
                      </a:pPr>
                      <a:r>
                        <a:rPr lang="es-MX" sz="1100" dirty="0" smtClean="0">
                          <a:effectLst/>
                        </a:rPr>
                        <a:t>60</a:t>
                      </a:r>
                      <a:r>
                        <a:rPr lang="es-MX" sz="1100" dirty="0">
                          <a:effectLst/>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tc>
                  <a:txBody>
                    <a:bodyPr/>
                    <a:lstStyle/>
                    <a:p>
                      <a:pPr>
                        <a:lnSpc>
                          <a:spcPct val="115000"/>
                        </a:lnSpc>
                        <a:spcAft>
                          <a:spcPts val="0"/>
                        </a:spcAft>
                      </a:pPr>
                      <a:r>
                        <a:rPr lang="es-MX" sz="1100" dirty="0">
                          <a:effectLst/>
                        </a:rPr>
                        <a:t>- Analiza y articula en su planeación</a:t>
                      </a:r>
                    </a:p>
                    <a:p>
                      <a:pPr>
                        <a:lnSpc>
                          <a:spcPct val="115000"/>
                        </a:lnSpc>
                        <a:spcAft>
                          <a:spcPts val="0"/>
                        </a:spcAft>
                      </a:pPr>
                      <a:r>
                        <a:rPr lang="es-MX" sz="1100" dirty="0">
                          <a:effectLst/>
                        </a:rPr>
                        <a:t>Contenidos disciplinarios sin reto educativo por lo cual no tienen relación con las necesidades contextuales educativas, ausente el proceso de seguimiento y evaluación</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smtClean="0">
                          <a:effectLst/>
                        </a:rPr>
                        <a:t>70</a:t>
                      </a:r>
                      <a:r>
                        <a:rPr lang="es-MX" sz="1100" dirty="0">
                          <a:effectLst/>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tc>
                  <a:txBody>
                    <a:bodyPr/>
                    <a:lstStyle/>
                    <a:p>
                      <a:pPr>
                        <a:lnSpc>
                          <a:spcPct val="115000"/>
                        </a:lnSpc>
                        <a:spcAft>
                          <a:spcPts val="0"/>
                        </a:spcAft>
                      </a:pPr>
                      <a:r>
                        <a:rPr lang="es-MX" sz="1100" dirty="0">
                          <a:effectLst/>
                        </a:rPr>
                        <a:t>-Vincula, en su planeación contenidos disciplinares acordes a retos educativos identificados en los alumnos apoyada de procesos de evaluación</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smtClean="0">
                          <a:effectLst/>
                        </a:rPr>
                        <a:t>80</a:t>
                      </a:r>
                      <a:r>
                        <a:rPr lang="es-MX" sz="1100" dirty="0">
                          <a:effectLst/>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tc>
                  <a:txBody>
                    <a:bodyPr/>
                    <a:lstStyle/>
                    <a:p>
                      <a:pPr>
                        <a:lnSpc>
                          <a:spcPct val="115000"/>
                        </a:lnSpc>
                        <a:spcAft>
                          <a:spcPts val="0"/>
                        </a:spcAft>
                      </a:pPr>
                      <a:r>
                        <a:rPr lang="es-MX" sz="1100" dirty="0" smtClean="0">
                          <a:effectLst/>
                        </a:rPr>
                        <a:t>-Plantea </a:t>
                      </a:r>
                      <a:r>
                        <a:rPr lang="es-MX" sz="1100" dirty="0">
                          <a:effectLst/>
                        </a:rPr>
                        <a:t>en la planeación propuesta significativa de mejora a las necesidades detectadas estableciendo una relación entre los contenidos disciplinares, enfoques y el seguimiento de evaluación.</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smtClean="0">
                          <a:effectLst/>
                        </a:rPr>
                        <a:t>100</a:t>
                      </a:r>
                      <a:r>
                        <a:rPr lang="es-MX" sz="1100" dirty="0">
                          <a:effectLst/>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1" marR="55611" marT="0" marB="0"/>
                </a:tc>
                <a:extLst>
                  <a:ext uri="{0D108BD9-81ED-4DB2-BD59-A6C34878D82A}">
                    <a16:rowId xmlns:a16="http://schemas.microsoft.com/office/drawing/2014/main" val="2964212389"/>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376345872"/>
              </p:ext>
            </p:extLst>
          </p:nvPr>
        </p:nvGraphicFramePr>
        <p:xfrm>
          <a:off x="287383" y="3467083"/>
          <a:ext cx="11377747" cy="3084576"/>
        </p:xfrm>
        <a:graphic>
          <a:graphicData uri="http://schemas.openxmlformats.org/drawingml/2006/table">
            <a:tbl>
              <a:tblPr firstRow="1" firstCol="1" bandRow="1">
                <a:tableStyleId>{5C22544A-7EE6-4342-B048-85BDC9FD1C3A}</a:tableStyleId>
              </a:tblPr>
              <a:tblGrid>
                <a:gridCol w="3118804">
                  <a:extLst>
                    <a:ext uri="{9D8B030D-6E8A-4147-A177-3AD203B41FA5}">
                      <a16:colId xmlns:a16="http://schemas.microsoft.com/office/drawing/2014/main" val="1405264270"/>
                    </a:ext>
                  </a:extLst>
                </a:gridCol>
                <a:gridCol w="4002537">
                  <a:extLst>
                    <a:ext uri="{9D8B030D-6E8A-4147-A177-3AD203B41FA5}">
                      <a16:colId xmlns:a16="http://schemas.microsoft.com/office/drawing/2014/main" val="954628474"/>
                    </a:ext>
                  </a:extLst>
                </a:gridCol>
                <a:gridCol w="644700">
                  <a:extLst>
                    <a:ext uri="{9D8B030D-6E8A-4147-A177-3AD203B41FA5}">
                      <a16:colId xmlns:a16="http://schemas.microsoft.com/office/drawing/2014/main" val="487129005"/>
                    </a:ext>
                  </a:extLst>
                </a:gridCol>
                <a:gridCol w="3611706">
                  <a:extLst>
                    <a:ext uri="{9D8B030D-6E8A-4147-A177-3AD203B41FA5}">
                      <a16:colId xmlns:a16="http://schemas.microsoft.com/office/drawing/2014/main" val="2218388055"/>
                    </a:ext>
                  </a:extLst>
                </a:gridCol>
              </a:tblGrid>
              <a:tr h="181085">
                <a:tc>
                  <a:txBody>
                    <a:bodyPr/>
                    <a:lstStyle/>
                    <a:p>
                      <a:pPr algn="ctr">
                        <a:lnSpc>
                          <a:spcPct val="115000"/>
                        </a:lnSpc>
                        <a:spcAft>
                          <a:spcPts val="0"/>
                        </a:spcAft>
                      </a:pPr>
                      <a:r>
                        <a:rPr lang="es-MX" sz="1100" dirty="0">
                          <a:effectLst/>
                        </a:rPr>
                        <a:t>EVALUACIÓN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gn="ctr">
                        <a:lnSpc>
                          <a:spcPct val="115000"/>
                        </a:lnSpc>
                        <a:spcAft>
                          <a:spcPts val="0"/>
                        </a:spcAft>
                      </a:pPr>
                      <a:r>
                        <a:rPr lang="es-MX" sz="1100" dirty="0">
                          <a:effectLst/>
                        </a:rPr>
                        <a:t>LOGROS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gn="ctr">
                        <a:lnSpc>
                          <a:spcPct val="115000"/>
                        </a:lnSpc>
                        <a:spcAft>
                          <a:spcPts val="0"/>
                        </a:spcAft>
                      </a:pPr>
                      <a:r>
                        <a:rPr lang="es-MX" sz="1100">
                          <a:effectLst/>
                        </a:rPr>
                        <a:t>NOTA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gn="ctr">
                        <a:lnSpc>
                          <a:spcPct val="115000"/>
                        </a:lnSpc>
                        <a:spcAft>
                          <a:spcPts val="0"/>
                        </a:spcAft>
                      </a:pPr>
                      <a:r>
                        <a:rPr lang="es-MX" sz="1100">
                          <a:effectLst/>
                        </a:rPr>
                        <a:t>ACCIONES A MEJORAR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extLst>
                  <a:ext uri="{0D108BD9-81ED-4DB2-BD59-A6C34878D82A}">
                    <a16:rowId xmlns:a16="http://schemas.microsoft.com/office/drawing/2014/main" val="1123355653"/>
                  </a:ext>
                </a:extLst>
              </a:tr>
              <a:tr h="951356">
                <a:tc>
                  <a:txBody>
                    <a:bodyPr/>
                    <a:lstStyle/>
                    <a:p>
                      <a:pPr algn="just">
                        <a:lnSpc>
                          <a:spcPct val="115000"/>
                        </a:lnSpc>
                        <a:spcAft>
                          <a:spcPts val="0"/>
                        </a:spcAft>
                      </a:pPr>
                      <a:r>
                        <a:rPr lang="es-MX" sz="1100" dirty="0">
                          <a:effectLst/>
                        </a:rPr>
                        <a:t>AUTOEVALUACIÓN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extLst>
                  <a:ext uri="{0D108BD9-81ED-4DB2-BD59-A6C34878D82A}">
                    <a16:rowId xmlns:a16="http://schemas.microsoft.com/office/drawing/2014/main" val="643204465"/>
                  </a:ext>
                </a:extLst>
              </a:tr>
              <a:tr h="951356">
                <a:tc>
                  <a:txBody>
                    <a:bodyPr/>
                    <a:lstStyle/>
                    <a:p>
                      <a:pPr algn="just">
                        <a:lnSpc>
                          <a:spcPct val="115000"/>
                        </a:lnSpc>
                        <a:spcAft>
                          <a:spcPts val="0"/>
                        </a:spcAft>
                      </a:pPr>
                      <a:r>
                        <a:rPr lang="es-MX" sz="1100" dirty="0">
                          <a:effectLst/>
                        </a:rPr>
                        <a:t>COEVALUACIÓN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extLst>
                  <a:ext uri="{0D108BD9-81ED-4DB2-BD59-A6C34878D82A}">
                    <a16:rowId xmlns:a16="http://schemas.microsoft.com/office/drawing/2014/main" val="2229094656"/>
                  </a:ext>
                </a:extLst>
              </a:tr>
              <a:tr h="951356">
                <a:tc>
                  <a:txBody>
                    <a:bodyPr/>
                    <a:lstStyle/>
                    <a:p>
                      <a:pPr algn="just">
                        <a:lnSpc>
                          <a:spcPct val="115000"/>
                        </a:lnSpc>
                        <a:spcAft>
                          <a:spcPts val="0"/>
                        </a:spcAft>
                      </a:pPr>
                      <a:r>
                        <a:rPr lang="es-MX" sz="1100">
                          <a:effectLst/>
                        </a:rPr>
                        <a:t>HETEROEVALUACIÓN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p>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nSpc>
                          <a:spcPct val="115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tc>
                  <a:txBody>
                    <a:bodyPr/>
                    <a:lstStyle/>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581" marR="55581" marT="0" marB="0"/>
                </a:tc>
                <a:extLst>
                  <a:ext uri="{0D108BD9-81ED-4DB2-BD59-A6C34878D82A}">
                    <a16:rowId xmlns:a16="http://schemas.microsoft.com/office/drawing/2014/main" val="2808174796"/>
                  </a:ext>
                </a:extLst>
              </a:tr>
            </a:tbl>
          </a:graphicData>
        </a:graphic>
      </p:graphicFrame>
    </p:spTree>
    <p:extLst>
      <p:ext uri="{BB962C8B-B14F-4D97-AF65-F5344CB8AC3E}">
        <p14:creationId xmlns:p14="http://schemas.microsoft.com/office/powerpoint/2010/main" val="29101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856919047"/>
              </p:ext>
            </p:extLst>
          </p:nvPr>
        </p:nvGraphicFramePr>
        <p:xfrm>
          <a:off x="548640" y="444137"/>
          <a:ext cx="11103429" cy="6126480"/>
        </p:xfrm>
        <a:graphic>
          <a:graphicData uri="http://schemas.openxmlformats.org/drawingml/2006/table">
            <a:tbl>
              <a:tblPr firstRow="1" bandRow="1">
                <a:tableStyleId>{5C22544A-7EE6-4342-B048-85BDC9FD1C3A}</a:tableStyleId>
              </a:tblPr>
              <a:tblGrid>
                <a:gridCol w="1445730">
                  <a:extLst>
                    <a:ext uri="{9D8B030D-6E8A-4147-A177-3AD203B41FA5}">
                      <a16:colId xmlns:a16="http://schemas.microsoft.com/office/drawing/2014/main" val="1145615321"/>
                    </a:ext>
                  </a:extLst>
                </a:gridCol>
                <a:gridCol w="1831344">
                  <a:extLst>
                    <a:ext uri="{9D8B030D-6E8A-4147-A177-3AD203B41FA5}">
                      <a16:colId xmlns:a16="http://schemas.microsoft.com/office/drawing/2014/main" val="162352002"/>
                    </a:ext>
                  </a:extLst>
                </a:gridCol>
                <a:gridCol w="2024077">
                  <a:extLst>
                    <a:ext uri="{9D8B030D-6E8A-4147-A177-3AD203B41FA5}">
                      <a16:colId xmlns:a16="http://schemas.microsoft.com/office/drawing/2014/main" val="1187019501"/>
                    </a:ext>
                  </a:extLst>
                </a:gridCol>
                <a:gridCol w="1927693">
                  <a:extLst>
                    <a:ext uri="{9D8B030D-6E8A-4147-A177-3AD203B41FA5}">
                      <a16:colId xmlns:a16="http://schemas.microsoft.com/office/drawing/2014/main" val="3104710674"/>
                    </a:ext>
                  </a:extLst>
                </a:gridCol>
                <a:gridCol w="2216847">
                  <a:extLst>
                    <a:ext uri="{9D8B030D-6E8A-4147-A177-3AD203B41FA5}">
                      <a16:colId xmlns:a16="http://schemas.microsoft.com/office/drawing/2014/main" val="2664211651"/>
                    </a:ext>
                  </a:extLst>
                </a:gridCol>
                <a:gridCol w="1657738">
                  <a:extLst>
                    <a:ext uri="{9D8B030D-6E8A-4147-A177-3AD203B41FA5}">
                      <a16:colId xmlns:a16="http://schemas.microsoft.com/office/drawing/2014/main" val="141635090"/>
                    </a:ext>
                  </a:extLst>
                </a:gridCol>
              </a:tblGrid>
              <a:tr h="180724">
                <a:tc rowSpan="2">
                  <a:txBody>
                    <a:bodyPr/>
                    <a:lstStyle/>
                    <a:p>
                      <a:pPr algn="ctr">
                        <a:spcAft>
                          <a:spcPts val="0"/>
                        </a:spcAft>
                      </a:pPr>
                      <a:r>
                        <a:rPr lang="es-ES" sz="1100" b="1" dirty="0" smtClean="0">
                          <a:latin typeface="Arial"/>
                          <a:ea typeface="Times New Roman"/>
                        </a:rPr>
                        <a:t>Rúbrica</a:t>
                      </a:r>
                    </a:p>
                    <a:p>
                      <a:pPr algn="ctr">
                        <a:spcAft>
                          <a:spcPts val="0"/>
                        </a:spcAft>
                      </a:pPr>
                      <a:r>
                        <a:rPr lang="es-ES" sz="1100" b="1" dirty="0" smtClean="0">
                          <a:latin typeface="Arial"/>
                          <a:ea typeface="Times New Roman"/>
                        </a:rPr>
                        <a:t>Texto</a:t>
                      </a:r>
                      <a:r>
                        <a:rPr lang="es-ES" sz="1100" b="1" baseline="0" dirty="0" smtClean="0">
                          <a:latin typeface="Arial"/>
                          <a:ea typeface="Times New Roman"/>
                        </a:rPr>
                        <a:t> Reflexivo</a:t>
                      </a:r>
                      <a:endParaRPr lang="es-ES" sz="1100" b="1" dirty="0" smtClean="0">
                        <a:latin typeface="Arial"/>
                        <a:ea typeface="Times New Roman"/>
                      </a:endParaRPr>
                    </a:p>
                    <a:p>
                      <a:pPr algn="ctr">
                        <a:spcAft>
                          <a:spcPts val="0"/>
                        </a:spcAft>
                      </a:pPr>
                      <a:r>
                        <a:rPr lang="es-ES" sz="1100" b="1" dirty="0" smtClean="0">
                          <a:latin typeface="Arial"/>
                          <a:ea typeface="Times New Roman"/>
                        </a:rPr>
                        <a:t>Criterios</a:t>
                      </a:r>
                      <a:endParaRPr lang="es-ES" sz="1100" dirty="0">
                        <a:latin typeface="Times New Roman"/>
                        <a:ea typeface="Times New Roman"/>
                      </a:endParaRPr>
                    </a:p>
                  </a:txBody>
                  <a:tcPr marL="68580" marR="68580" marT="0" marB="0" anchor="ctr"/>
                </a:tc>
                <a:tc gridSpan="5">
                  <a:txBody>
                    <a:bodyPr/>
                    <a:lstStyle/>
                    <a:p>
                      <a:pPr algn="ctr">
                        <a:spcAft>
                          <a:spcPts val="0"/>
                        </a:spcAft>
                      </a:pPr>
                      <a:r>
                        <a:rPr lang="es-ES" sz="1100" b="1" dirty="0" smtClean="0">
                          <a:latin typeface="Arial"/>
                          <a:ea typeface="Times New Roman"/>
                        </a:rPr>
                        <a:t>EVALUACIÓN</a:t>
                      </a:r>
                      <a:endParaRPr lang="es-ES" sz="1100" dirty="0">
                        <a:latin typeface="Times New Roman"/>
                        <a:ea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algn="ctr">
                        <a:spcAft>
                          <a:spcPts val="0"/>
                        </a:spcAft>
                      </a:pPr>
                      <a:endParaRPr lang="es-ES" sz="1200">
                        <a:latin typeface="Times New Roman"/>
                        <a:ea typeface="Times New Roman"/>
                      </a:endParaRPr>
                    </a:p>
                  </a:txBody>
                  <a:tcPr marL="68580" marR="68580" marT="0" marB="0"/>
                </a:tc>
                <a:extLst>
                  <a:ext uri="{0D108BD9-81ED-4DB2-BD59-A6C34878D82A}">
                    <a16:rowId xmlns:a16="http://schemas.microsoft.com/office/drawing/2014/main" val="3204296705"/>
                  </a:ext>
                </a:extLst>
              </a:tr>
              <a:tr h="449095">
                <a:tc vMerge="1">
                  <a:txBody>
                    <a:bodyPr/>
                    <a:lstStyle/>
                    <a:p>
                      <a:endParaRPr lang="es-ES"/>
                    </a:p>
                  </a:txBody>
                  <a:tcPr/>
                </a:tc>
                <a:tc>
                  <a:txBody>
                    <a:bodyPr/>
                    <a:lstStyle/>
                    <a:p>
                      <a:pPr algn="ctr">
                        <a:spcAft>
                          <a:spcPts val="0"/>
                        </a:spcAft>
                      </a:pPr>
                      <a:r>
                        <a:rPr lang="es-ES" sz="1100" dirty="0" smtClean="0">
                          <a:latin typeface="Times New Roman"/>
                          <a:ea typeface="Times New Roman"/>
                        </a:rPr>
                        <a:t>10</a:t>
                      </a:r>
                      <a:endParaRPr lang="es-ES" sz="1100" dirty="0">
                        <a:latin typeface="Times New Roman"/>
                        <a:ea typeface="Times New Roman"/>
                      </a:endParaRPr>
                    </a:p>
                  </a:txBody>
                  <a:tcPr marL="68580" marR="68580" marT="0" marB="0" anchor="ctr"/>
                </a:tc>
                <a:tc>
                  <a:txBody>
                    <a:bodyPr/>
                    <a:lstStyle/>
                    <a:p>
                      <a:pPr algn="ctr">
                        <a:spcAft>
                          <a:spcPts val="0"/>
                        </a:spcAft>
                      </a:pPr>
                      <a:r>
                        <a:rPr lang="es-ES" sz="1100" dirty="0" smtClean="0">
                          <a:latin typeface="Times New Roman"/>
                          <a:ea typeface="Times New Roman"/>
                        </a:rPr>
                        <a:t>9</a:t>
                      </a:r>
                      <a:endParaRPr lang="es-ES" sz="1100" dirty="0">
                        <a:latin typeface="Times New Roman"/>
                        <a:ea typeface="Times New Roman"/>
                      </a:endParaRPr>
                    </a:p>
                  </a:txBody>
                  <a:tcPr marL="68580" marR="68580" marT="0" marB="0"/>
                </a:tc>
                <a:tc>
                  <a:txBody>
                    <a:bodyPr/>
                    <a:lstStyle/>
                    <a:p>
                      <a:pPr algn="ctr">
                        <a:spcAft>
                          <a:spcPts val="0"/>
                        </a:spcAft>
                      </a:pPr>
                      <a:r>
                        <a:rPr lang="es-ES" sz="1100" dirty="0" smtClean="0">
                          <a:latin typeface="Times New Roman"/>
                          <a:ea typeface="Times New Roman"/>
                        </a:rPr>
                        <a:t>8</a:t>
                      </a:r>
                      <a:endParaRPr lang="es-ES" sz="1100" dirty="0">
                        <a:latin typeface="Times New Roman"/>
                        <a:ea typeface="Times New Roman"/>
                      </a:endParaRPr>
                    </a:p>
                  </a:txBody>
                  <a:tcPr marL="68580" marR="68580" marT="0" marB="0" anchor="ctr"/>
                </a:tc>
                <a:tc>
                  <a:txBody>
                    <a:bodyPr/>
                    <a:lstStyle/>
                    <a:p>
                      <a:pPr algn="ctr">
                        <a:spcAft>
                          <a:spcPts val="0"/>
                        </a:spcAft>
                      </a:pPr>
                      <a:r>
                        <a:rPr lang="es-ES" sz="1100" dirty="0" smtClean="0">
                          <a:latin typeface="Times New Roman"/>
                          <a:ea typeface="Times New Roman"/>
                        </a:rPr>
                        <a:t>7</a:t>
                      </a:r>
                      <a:endParaRPr lang="es-ES" sz="1100" dirty="0">
                        <a:latin typeface="Times New Roman"/>
                        <a:ea typeface="Times New Roman"/>
                      </a:endParaRPr>
                    </a:p>
                  </a:txBody>
                  <a:tcPr marL="68580" marR="68580" marT="0" marB="0" anchor="ctr"/>
                </a:tc>
                <a:tc>
                  <a:txBody>
                    <a:bodyPr/>
                    <a:lstStyle/>
                    <a:p>
                      <a:pPr algn="ctr">
                        <a:spcAft>
                          <a:spcPts val="0"/>
                        </a:spcAft>
                      </a:pPr>
                      <a:r>
                        <a:rPr lang="es-ES" sz="1100" dirty="0" smtClean="0">
                          <a:latin typeface="Times New Roman"/>
                          <a:ea typeface="Times New Roman"/>
                        </a:rPr>
                        <a:t>6-5</a:t>
                      </a:r>
                      <a:endParaRPr lang="es-ES" sz="1100" dirty="0">
                        <a:latin typeface="Times New Roman"/>
                        <a:ea typeface="Times New Roman"/>
                      </a:endParaRPr>
                    </a:p>
                  </a:txBody>
                  <a:tcPr marL="68580" marR="68580" marT="0" marB="0" anchor="ctr"/>
                </a:tc>
                <a:extLst>
                  <a:ext uri="{0D108BD9-81ED-4DB2-BD59-A6C34878D82A}">
                    <a16:rowId xmlns:a16="http://schemas.microsoft.com/office/drawing/2014/main" val="1204271490"/>
                  </a:ext>
                </a:extLst>
              </a:tr>
              <a:tr h="815954">
                <a:tc>
                  <a:txBody>
                    <a:bodyPr/>
                    <a:lstStyle/>
                    <a:p>
                      <a:pPr algn="ctr">
                        <a:spcAft>
                          <a:spcPts val="0"/>
                        </a:spcAft>
                      </a:pPr>
                      <a:r>
                        <a:rPr lang="es-ES" sz="1100" b="1">
                          <a:latin typeface="Arial"/>
                          <a:ea typeface="Times New Roman"/>
                        </a:rPr>
                        <a:t>Introducción</a:t>
                      </a:r>
                      <a:endParaRPr lang="es-ES" sz="1100">
                        <a:latin typeface="Times New Roman"/>
                        <a:ea typeface="Times New Roman"/>
                      </a:endParaRP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Específica </a:t>
                      </a:r>
                      <a:r>
                        <a:rPr lang="es-ES" sz="1100" dirty="0">
                          <a:latin typeface="Arial" pitchFamily="34" charset="0"/>
                          <a:ea typeface="Times New Roman"/>
                          <a:cs typeface="Arial" pitchFamily="34" charset="0"/>
                        </a:rPr>
                        <a:t>el qué va a realizar y el para qué con claridad</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Específica </a:t>
                      </a:r>
                      <a:r>
                        <a:rPr lang="es-ES" sz="1100" dirty="0">
                          <a:latin typeface="Arial" pitchFamily="34" charset="0"/>
                          <a:ea typeface="Times New Roman"/>
                          <a:cs typeface="Arial" pitchFamily="34" charset="0"/>
                        </a:rPr>
                        <a:t>el qué va a realizar y el para qué de manera </a:t>
                      </a:r>
                      <a:r>
                        <a:rPr lang="es-ES" sz="1100" dirty="0" smtClean="0">
                          <a:latin typeface="Arial" pitchFamily="34" charset="0"/>
                          <a:ea typeface="Times New Roman"/>
                          <a:cs typeface="Arial" pitchFamily="34" charset="0"/>
                        </a:rPr>
                        <a:t>confusa.</a:t>
                      </a:r>
                      <a:endParaRPr lang="es-ES" sz="1100" dirty="0">
                        <a:latin typeface="Arial" pitchFamily="34" charset="0"/>
                        <a:ea typeface="Times New Roman"/>
                        <a:cs typeface="Arial" pitchFamily="34" charset="0"/>
                      </a:endParaRP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Específica </a:t>
                      </a:r>
                      <a:r>
                        <a:rPr lang="es-ES" sz="1100" dirty="0">
                          <a:latin typeface="Arial" pitchFamily="34" charset="0"/>
                          <a:ea typeface="Times New Roman"/>
                          <a:cs typeface="Arial" pitchFamily="34" charset="0"/>
                        </a:rPr>
                        <a:t>algunos de los elementos básicos de la introducción de manera poco clara</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Específica sólo </a:t>
                      </a:r>
                      <a:r>
                        <a:rPr lang="es-ES" sz="1100" dirty="0">
                          <a:latin typeface="Arial" pitchFamily="34" charset="0"/>
                          <a:ea typeface="Times New Roman"/>
                          <a:cs typeface="Arial" pitchFamily="34" charset="0"/>
                        </a:rPr>
                        <a:t>un elemento básico de la introducción de manera poco clara.</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No </a:t>
                      </a:r>
                      <a:r>
                        <a:rPr lang="es-ES" sz="1100" dirty="0">
                          <a:latin typeface="Arial" pitchFamily="34" charset="0"/>
                          <a:ea typeface="Times New Roman"/>
                          <a:cs typeface="Arial" pitchFamily="34" charset="0"/>
                        </a:rPr>
                        <a:t>específica ninguno de los elementos básicos de la </a:t>
                      </a:r>
                      <a:r>
                        <a:rPr lang="es-ES" sz="1100" dirty="0" smtClean="0">
                          <a:latin typeface="Arial" pitchFamily="34" charset="0"/>
                          <a:ea typeface="Times New Roman"/>
                          <a:cs typeface="Arial" pitchFamily="34" charset="0"/>
                        </a:rPr>
                        <a:t>introducción.</a:t>
                      </a:r>
                      <a:endParaRPr lang="es-ES" sz="11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4206508609"/>
                  </a:ext>
                </a:extLst>
              </a:tr>
              <a:tr h="1282210">
                <a:tc>
                  <a:txBody>
                    <a:bodyPr/>
                    <a:lstStyle/>
                    <a:p>
                      <a:pPr algn="ctr">
                        <a:spcAft>
                          <a:spcPts val="0"/>
                        </a:spcAft>
                      </a:pPr>
                      <a:r>
                        <a:rPr lang="es-ES" sz="1100" b="1" dirty="0">
                          <a:latin typeface="Arial"/>
                          <a:ea typeface="Times New Roman"/>
                        </a:rPr>
                        <a:t>Desarrollo o cuerpo</a:t>
                      </a:r>
                      <a:endParaRPr lang="es-ES" sz="1100" dirty="0">
                        <a:latin typeface="Times New Roman"/>
                        <a:ea typeface="Times New Roman"/>
                      </a:endParaRP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Desarrolla el</a:t>
                      </a:r>
                      <a:r>
                        <a:rPr lang="es-ES" sz="1100" baseline="0" dirty="0" smtClean="0">
                          <a:latin typeface="Arial" pitchFamily="34" charset="0"/>
                          <a:ea typeface="Times New Roman"/>
                          <a:cs typeface="Arial" pitchFamily="34" charset="0"/>
                        </a:rPr>
                        <a:t> t</a:t>
                      </a:r>
                      <a:r>
                        <a:rPr lang="es-ES" sz="1100" dirty="0" smtClean="0">
                          <a:latin typeface="Arial" pitchFamily="34" charset="0"/>
                          <a:ea typeface="Times New Roman"/>
                          <a:cs typeface="Arial" pitchFamily="34" charset="0"/>
                        </a:rPr>
                        <a:t>ema </a:t>
                      </a:r>
                      <a:r>
                        <a:rPr lang="es-ES" sz="1100" dirty="0">
                          <a:latin typeface="Arial" pitchFamily="34" charset="0"/>
                          <a:ea typeface="Times New Roman"/>
                          <a:cs typeface="Arial" pitchFamily="34" charset="0"/>
                        </a:rPr>
                        <a:t>de manera completa y clara, de acuerdo al propósito establecido y con argumentos que fundamenten su postura.  </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Desarrolla el</a:t>
                      </a:r>
                      <a:r>
                        <a:rPr lang="es-ES" sz="1100" baseline="0" dirty="0" smtClean="0">
                          <a:latin typeface="Arial" pitchFamily="34" charset="0"/>
                          <a:ea typeface="Times New Roman"/>
                          <a:cs typeface="Arial" pitchFamily="34" charset="0"/>
                        </a:rPr>
                        <a:t> </a:t>
                      </a:r>
                      <a:r>
                        <a:rPr lang="es-ES" sz="1100" dirty="0" smtClean="0">
                          <a:latin typeface="Arial" pitchFamily="34" charset="0"/>
                          <a:ea typeface="Times New Roman"/>
                          <a:cs typeface="Arial" pitchFamily="34" charset="0"/>
                        </a:rPr>
                        <a:t>tema </a:t>
                      </a:r>
                      <a:r>
                        <a:rPr lang="es-ES" sz="1100" dirty="0">
                          <a:latin typeface="Arial" pitchFamily="34" charset="0"/>
                          <a:ea typeface="Times New Roman"/>
                          <a:cs typeface="Arial" pitchFamily="34" charset="0"/>
                        </a:rPr>
                        <a:t>de manera parcial  de acuerdo al propósito establecido y con algunos  argumentos que fundamenten su postura.  </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Desarrolla el </a:t>
                      </a:r>
                      <a:r>
                        <a:rPr lang="es-ES" sz="1100" dirty="0">
                          <a:latin typeface="Arial" pitchFamily="34" charset="0"/>
                          <a:ea typeface="Times New Roman"/>
                          <a:cs typeface="Arial" pitchFamily="34" charset="0"/>
                        </a:rPr>
                        <a:t>tema de manera incompleta y confusa, sin continuar el  propósito establecido y con  argumentos pobres que fundamenten su postura.  </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Desarrolla </a:t>
                      </a:r>
                      <a:r>
                        <a:rPr lang="es-ES" sz="1100" dirty="0">
                          <a:latin typeface="Arial" pitchFamily="34" charset="0"/>
                          <a:ea typeface="Times New Roman"/>
                          <a:cs typeface="Arial" pitchFamily="34" charset="0"/>
                        </a:rPr>
                        <a:t>su tema de manera incompleta y confusa, sin perseguir el propósito establecido y sin argumentos ni postura </a:t>
                      </a:r>
                      <a:r>
                        <a:rPr lang="es-ES" sz="1100" dirty="0" smtClean="0">
                          <a:latin typeface="Arial" pitchFamily="34" charset="0"/>
                          <a:ea typeface="Times New Roman"/>
                          <a:cs typeface="Arial" pitchFamily="34" charset="0"/>
                        </a:rPr>
                        <a:t>alguna.</a:t>
                      </a:r>
                      <a:endParaRPr lang="es-ES" sz="1100" dirty="0">
                        <a:latin typeface="Arial" pitchFamily="34" charset="0"/>
                        <a:ea typeface="Times New Roman"/>
                        <a:cs typeface="Arial" pitchFamily="34" charset="0"/>
                      </a:endParaRP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Realizó </a:t>
                      </a:r>
                      <a:r>
                        <a:rPr lang="es-ES" sz="1100" dirty="0">
                          <a:latin typeface="Arial" pitchFamily="34" charset="0"/>
                          <a:ea typeface="Times New Roman"/>
                          <a:cs typeface="Arial" pitchFamily="34" charset="0"/>
                        </a:rPr>
                        <a:t>copia textual de los contenidos </a:t>
                      </a:r>
                      <a:r>
                        <a:rPr lang="es-ES" sz="1100" dirty="0" smtClean="0">
                          <a:latin typeface="Arial" pitchFamily="34" charset="0"/>
                          <a:ea typeface="Times New Roman"/>
                          <a:cs typeface="Arial" pitchFamily="34" charset="0"/>
                        </a:rPr>
                        <a:t>. </a:t>
                      </a:r>
                      <a:endParaRPr lang="es-ES" sz="11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2777511077"/>
                  </a:ext>
                </a:extLst>
              </a:tr>
              <a:tr h="1049082">
                <a:tc>
                  <a:txBody>
                    <a:bodyPr/>
                    <a:lstStyle/>
                    <a:p>
                      <a:pPr algn="ctr">
                        <a:spcAft>
                          <a:spcPts val="0"/>
                        </a:spcAft>
                      </a:pPr>
                      <a:r>
                        <a:rPr lang="es-ES" sz="1100" b="1">
                          <a:latin typeface="Arial"/>
                          <a:ea typeface="Times New Roman"/>
                        </a:rPr>
                        <a:t>Conclusión</a:t>
                      </a:r>
                      <a:endParaRPr lang="es-ES" sz="1100">
                        <a:latin typeface="Times New Roman"/>
                        <a:ea typeface="Times New Roman"/>
                      </a:endParaRP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Cierra </a:t>
                      </a:r>
                      <a:r>
                        <a:rPr lang="es-ES" sz="1100" dirty="0">
                          <a:latin typeface="Arial" pitchFamily="34" charset="0"/>
                          <a:ea typeface="Times New Roman"/>
                          <a:cs typeface="Arial" pitchFamily="34" charset="0"/>
                        </a:rPr>
                        <a:t>el </a:t>
                      </a:r>
                      <a:r>
                        <a:rPr lang="es-ES" sz="1100" dirty="0" smtClean="0">
                          <a:latin typeface="Arial" pitchFamily="34" charset="0"/>
                          <a:ea typeface="Times New Roman"/>
                          <a:cs typeface="Arial" pitchFamily="34" charset="0"/>
                        </a:rPr>
                        <a:t>escrito </a:t>
                      </a:r>
                      <a:r>
                        <a:rPr lang="es-ES" sz="1100" dirty="0">
                          <a:latin typeface="Arial" pitchFamily="34" charset="0"/>
                          <a:ea typeface="Times New Roman"/>
                          <a:cs typeface="Arial" pitchFamily="34" charset="0"/>
                        </a:rPr>
                        <a:t>con conclusiones claras,  acordes al </a:t>
                      </a:r>
                      <a:r>
                        <a:rPr lang="es-ES" sz="1100" dirty="0" smtClean="0">
                          <a:latin typeface="Arial" pitchFamily="34" charset="0"/>
                          <a:ea typeface="Times New Roman"/>
                          <a:cs typeface="Arial" pitchFamily="34" charset="0"/>
                        </a:rPr>
                        <a:t>propósito,</a:t>
                      </a:r>
                      <a:r>
                        <a:rPr lang="es-ES" sz="1100" baseline="0" dirty="0" smtClean="0">
                          <a:latin typeface="Arial" pitchFamily="34" charset="0"/>
                          <a:ea typeface="Times New Roman"/>
                          <a:cs typeface="Arial" pitchFamily="34" charset="0"/>
                        </a:rPr>
                        <a:t> </a:t>
                      </a:r>
                      <a:r>
                        <a:rPr lang="es-ES" sz="1100" dirty="0" smtClean="0">
                          <a:latin typeface="Arial" pitchFamily="34" charset="0"/>
                          <a:ea typeface="Times New Roman"/>
                          <a:cs typeface="Arial" pitchFamily="34" charset="0"/>
                        </a:rPr>
                        <a:t>desarrollo </a:t>
                      </a:r>
                      <a:r>
                        <a:rPr lang="es-ES" sz="1100" dirty="0">
                          <a:latin typeface="Arial" pitchFamily="34" charset="0"/>
                          <a:ea typeface="Times New Roman"/>
                          <a:cs typeface="Arial" pitchFamily="34" charset="0"/>
                        </a:rPr>
                        <a:t>del tema y de la postura planteada.</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Cierra </a:t>
                      </a:r>
                      <a:r>
                        <a:rPr lang="es-ES" sz="1100" dirty="0">
                          <a:latin typeface="Arial" pitchFamily="34" charset="0"/>
                          <a:ea typeface="Times New Roman"/>
                          <a:cs typeface="Arial" pitchFamily="34" charset="0"/>
                        </a:rPr>
                        <a:t>el </a:t>
                      </a:r>
                      <a:r>
                        <a:rPr lang="es-ES" sz="1100" dirty="0" smtClean="0">
                          <a:latin typeface="Arial" pitchFamily="34" charset="0"/>
                          <a:ea typeface="Times New Roman"/>
                          <a:cs typeface="Arial" pitchFamily="34" charset="0"/>
                        </a:rPr>
                        <a:t>escrito </a:t>
                      </a:r>
                      <a:r>
                        <a:rPr lang="es-ES" sz="1100" dirty="0">
                          <a:latin typeface="Arial" pitchFamily="34" charset="0"/>
                          <a:ea typeface="Times New Roman"/>
                          <a:cs typeface="Arial" pitchFamily="34" charset="0"/>
                        </a:rPr>
                        <a:t>con conclusiones,  acordes al propósito y desarrollo del tema aunque no de la postura planteada.</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Cierra </a:t>
                      </a:r>
                      <a:r>
                        <a:rPr lang="es-ES" sz="1100" dirty="0">
                          <a:latin typeface="Arial" pitchFamily="34" charset="0"/>
                          <a:ea typeface="Times New Roman"/>
                          <a:cs typeface="Arial" pitchFamily="34" charset="0"/>
                        </a:rPr>
                        <a:t>el </a:t>
                      </a:r>
                      <a:r>
                        <a:rPr lang="es-ES" sz="1100" dirty="0" smtClean="0">
                          <a:latin typeface="Arial" pitchFamily="34" charset="0"/>
                          <a:ea typeface="Times New Roman"/>
                          <a:cs typeface="Arial" pitchFamily="34" charset="0"/>
                        </a:rPr>
                        <a:t>escrito </a:t>
                      </a:r>
                      <a:r>
                        <a:rPr lang="es-ES" sz="1100" dirty="0">
                          <a:latin typeface="Arial" pitchFamily="34" charset="0"/>
                          <a:ea typeface="Times New Roman"/>
                          <a:cs typeface="Arial" pitchFamily="34" charset="0"/>
                        </a:rPr>
                        <a:t>con conclusiones confusas, acordes al propósito y no acordes al tema planteado.</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Presenta </a:t>
                      </a:r>
                      <a:r>
                        <a:rPr lang="es-ES" sz="1100" dirty="0">
                          <a:latin typeface="Arial" pitchFamily="34" charset="0"/>
                          <a:ea typeface="Times New Roman"/>
                          <a:cs typeface="Arial" pitchFamily="34" charset="0"/>
                        </a:rPr>
                        <a:t>conclusiones incompletas, discordes al propósito y desarrollo del tema.</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No </a:t>
                      </a:r>
                      <a:r>
                        <a:rPr lang="es-ES" sz="1100" dirty="0">
                          <a:latin typeface="Arial" pitchFamily="34" charset="0"/>
                          <a:ea typeface="Times New Roman"/>
                          <a:cs typeface="Arial" pitchFamily="34" charset="0"/>
                        </a:rPr>
                        <a:t>brinda </a:t>
                      </a:r>
                      <a:r>
                        <a:rPr lang="es-ES" sz="1100" dirty="0" smtClean="0">
                          <a:latin typeface="Arial" pitchFamily="34" charset="0"/>
                          <a:ea typeface="Times New Roman"/>
                          <a:cs typeface="Arial" pitchFamily="34" charset="0"/>
                        </a:rPr>
                        <a:t>conclusiones.</a:t>
                      </a:r>
                      <a:endParaRPr lang="es-ES" sz="11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2631992547"/>
                  </a:ext>
                </a:extLst>
              </a:tr>
              <a:tr h="1084345">
                <a:tc>
                  <a:txBody>
                    <a:bodyPr/>
                    <a:lstStyle/>
                    <a:p>
                      <a:pPr algn="ctr">
                        <a:spcAft>
                          <a:spcPts val="0"/>
                        </a:spcAft>
                      </a:pPr>
                      <a:r>
                        <a:rPr lang="es-ES" sz="1100" b="1" dirty="0" smtClean="0">
                          <a:latin typeface="Arial"/>
                          <a:ea typeface="Times New Roman"/>
                        </a:rPr>
                        <a:t>Referencias</a:t>
                      </a:r>
                      <a:endParaRPr lang="es-ES" sz="1100" dirty="0">
                        <a:latin typeface="Times New Roman"/>
                        <a:ea typeface="Times New Roman"/>
                      </a:endParaRP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Cuenta </a:t>
                      </a:r>
                      <a:r>
                        <a:rPr lang="es-ES" sz="1100" dirty="0">
                          <a:latin typeface="Arial" pitchFamily="34" charset="0"/>
                          <a:ea typeface="Times New Roman"/>
                          <a:cs typeface="Arial" pitchFamily="34" charset="0"/>
                        </a:rPr>
                        <a:t>con la bibliografía mínima </a:t>
                      </a:r>
                      <a:r>
                        <a:rPr lang="es-ES" sz="1100" dirty="0" smtClean="0">
                          <a:latin typeface="Arial" pitchFamily="34" charset="0"/>
                          <a:ea typeface="Times New Roman"/>
                          <a:cs typeface="Arial" pitchFamily="34" charset="0"/>
                        </a:rPr>
                        <a:t>solicitada.  Sigue </a:t>
                      </a:r>
                      <a:r>
                        <a:rPr lang="es-ES" sz="1100" dirty="0">
                          <a:latin typeface="Arial" pitchFamily="34" charset="0"/>
                          <a:ea typeface="Times New Roman"/>
                          <a:cs typeface="Arial" pitchFamily="34" charset="0"/>
                        </a:rPr>
                        <a:t>la norma APA en sus argumentaciones y en su ficha.</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Cuenta </a:t>
                      </a:r>
                      <a:r>
                        <a:rPr lang="es-ES" sz="1100" dirty="0">
                          <a:latin typeface="Arial" pitchFamily="34" charset="0"/>
                          <a:ea typeface="Times New Roman"/>
                          <a:cs typeface="Arial" pitchFamily="34" charset="0"/>
                        </a:rPr>
                        <a:t>con alguna bibliografía, su referencia sigue la norma APA en sus argumentaciones y en su ficha.</a:t>
                      </a: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Cuenta </a:t>
                      </a:r>
                      <a:r>
                        <a:rPr lang="es-ES" sz="1100" dirty="0">
                          <a:latin typeface="Arial" pitchFamily="34" charset="0"/>
                          <a:ea typeface="Times New Roman"/>
                          <a:cs typeface="Arial" pitchFamily="34" charset="0"/>
                        </a:rPr>
                        <a:t>con bibliografía mínima sólo  como ficha o como argumentación sin seguir la norma </a:t>
                      </a:r>
                      <a:r>
                        <a:rPr lang="es-ES" sz="1100" dirty="0" smtClean="0">
                          <a:latin typeface="Arial" pitchFamily="34" charset="0"/>
                          <a:ea typeface="Times New Roman"/>
                          <a:cs typeface="Arial" pitchFamily="34" charset="0"/>
                        </a:rPr>
                        <a:t>APA.</a:t>
                      </a:r>
                      <a:endParaRPr lang="es-ES" sz="1100" dirty="0">
                        <a:latin typeface="Arial" pitchFamily="34" charset="0"/>
                        <a:ea typeface="Times New Roman"/>
                        <a:cs typeface="Arial" pitchFamily="34" charset="0"/>
                      </a:endParaRPr>
                    </a:p>
                  </a:txBody>
                  <a:tcPr marL="68580" marR="68580" marT="0" marB="0"/>
                </a:tc>
                <a:tc>
                  <a:txBody>
                    <a:bodyPr/>
                    <a:lstStyle/>
                    <a:p>
                      <a:pPr algn="just">
                        <a:spcAft>
                          <a:spcPts val="0"/>
                        </a:spcAft>
                      </a:pPr>
                      <a:r>
                        <a:rPr lang="es-ES" sz="1100" dirty="0">
                          <a:latin typeface="Arial" pitchFamily="34" charset="0"/>
                          <a:ea typeface="Times New Roman"/>
                          <a:cs typeface="Arial" pitchFamily="34" charset="0"/>
                        </a:rPr>
                        <a:t>Bibliografía incompleta </a:t>
                      </a:r>
                      <a:r>
                        <a:rPr lang="es-ES" sz="1100" dirty="0" smtClean="0">
                          <a:latin typeface="Arial" pitchFamily="34" charset="0"/>
                          <a:ea typeface="Times New Roman"/>
                          <a:cs typeface="Arial" pitchFamily="34" charset="0"/>
                        </a:rPr>
                        <a:t>sólo </a:t>
                      </a:r>
                      <a:r>
                        <a:rPr lang="es-ES" sz="1100" dirty="0">
                          <a:latin typeface="Arial" pitchFamily="34" charset="0"/>
                          <a:ea typeface="Times New Roman"/>
                          <a:cs typeface="Arial" pitchFamily="34" charset="0"/>
                        </a:rPr>
                        <a:t>menciona algunos </a:t>
                      </a:r>
                      <a:r>
                        <a:rPr lang="es-ES" sz="1100" dirty="0" smtClean="0">
                          <a:latin typeface="Arial" pitchFamily="34" charset="0"/>
                          <a:ea typeface="Times New Roman"/>
                          <a:cs typeface="Arial" pitchFamily="34" charset="0"/>
                        </a:rPr>
                        <a:t>datos.</a:t>
                      </a:r>
                      <a:endParaRPr lang="es-ES" sz="1100" dirty="0">
                        <a:latin typeface="Arial" pitchFamily="34" charset="0"/>
                        <a:ea typeface="Times New Roman"/>
                        <a:cs typeface="Arial" pitchFamily="34" charset="0"/>
                      </a:endParaRP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No </a:t>
                      </a:r>
                      <a:r>
                        <a:rPr lang="es-ES" sz="1100" dirty="0">
                          <a:latin typeface="Arial" pitchFamily="34" charset="0"/>
                          <a:ea typeface="Times New Roman"/>
                          <a:cs typeface="Arial" pitchFamily="34" charset="0"/>
                        </a:rPr>
                        <a:t>cuenta con bibliografía ni  como ficha ni en las </a:t>
                      </a:r>
                      <a:r>
                        <a:rPr lang="es-ES" sz="1100" dirty="0" smtClean="0">
                          <a:latin typeface="Arial" pitchFamily="34" charset="0"/>
                          <a:ea typeface="Times New Roman"/>
                          <a:cs typeface="Arial" pitchFamily="34" charset="0"/>
                        </a:rPr>
                        <a:t>argumentaciones.</a:t>
                      </a:r>
                      <a:endParaRPr lang="es-ES" sz="11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2364138288"/>
                  </a:ext>
                </a:extLst>
              </a:tr>
              <a:tr h="361449">
                <a:tc>
                  <a:txBody>
                    <a:bodyPr/>
                    <a:lstStyle/>
                    <a:p>
                      <a:pPr algn="ctr">
                        <a:spcAft>
                          <a:spcPts val="0"/>
                        </a:spcAft>
                      </a:pPr>
                      <a:r>
                        <a:rPr lang="es-ES" sz="1100" b="1" dirty="0">
                          <a:latin typeface="Arial"/>
                          <a:ea typeface="Times New Roman"/>
                        </a:rPr>
                        <a:t>Ortografía</a:t>
                      </a:r>
                      <a:endParaRPr lang="es-ES" sz="1100" dirty="0">
                        <a:latin typeface="Times New Roman"/>
                        <a:ea typeface="Times New Roman"/>
                      </a:endParaRPr>
                    </a:p>
                  </a:txBody>
                  <a:tcPr marL="68580" marR="68580" marT="0" marB="0"/>
                </a:tc>
                <a:tc>
                  <a:txBody>
                    <a:bodyPr/>
                    <a:lstStyle/>
                    <a:p>
                      <a:pPr algn="just">
                        <a:spcAft>
                          <a:spcPts val="0"/>
                        </a:spcAft>
                      </a:pPr>
                      <a:r>
                        <a:rPr lang="es-ES" sz="1100" dirty="0">
                          <a:latin typeface="Arial" pitchFamily="34" charset="0"/>
                          <a:ea typeface="Times New Roman"/>
                          <a:cs typeface="Arial" pitchFamily="34" charset="0"/>
                        </a:rPr>
                        <a:t>No tiene ni un error ortográfico</a:t>
                      </a:r>
                    </a:p>
                  </a:txBody>
                  <a:tcPr marL="68580" marR="68580" marT="0" marB="0"/>
                </a:tc>
                <a:tc>
                  <a:txBody>
                    <a:bodyPr/>
                    <a:lstStyle/>
                    <a:p>
                      <a:pPr algn="just">
                        <a:spcAft>
                          <a:spcPts val="0"/>
                        </a:spcAft>
                      </a:pPr>
                      <a:r>
                        <a:rPr lang="es-ES" sz="1100" dirty="0">
                          <a:latin typeface="Arial" pitchFamily="34" charset="0"/>
                          <a:ea typeface="Times New Roman"/>
                          <a:cs typeface="Arial" pitchFamily="34" charset="0"/>
                        </a:rPr>
                        <a:t>Tiene cuatro errores ortográficos</a:t>
                      </a:r>
                    </a:p>
                  </a:txBody>
                  <a:tcPr marL="68580" marR="68580" marT="0" marB="0"/>
                </a:tc>
                <a:tc>
                  <a:txBody>
                    <a:bodyPr/>
                    <a:lstStyle/>
                    <a:p>
                      <a:pPr algn="just">
                        <a:spcAft>
                          <a:spcPts val="0"/>
                        </a:spcAft>
                      </a:pPr>
                      <a:r>
                        <a:rPr lang="es-ES" sz="1100" dirty="0">
                          <a:latin typeface="Arial" pitchFamily="34" charset="0"/>
                          <a:ea typeface="Times New Roman"/>
                          <a:cs typeface="Arial" pitchFamily="34" charset="0"/>
                        </a:rPr>
                        <a:t>Presenta 10 errores ortográficos</a:t>
                      </a:r>
                    </a:p>
                  </a:txBody>
                  <a:tcPr marL="68580" marR="68580" marT="0" marB="0"/>
                </a:tc>
                <a:tc>
                  <a:txBody>
                    <a:bodyPr/>
                    <a:lstStyle/>
                    <a:p>
                      <a:pPr algn="just">
                        <a:spcAft>
                          <a:spcPts val="0"/>
                        </a:spcAft>
                      </a:pPr>
                      <a:r>
                        <a:rPr lang="es-ES" sz="1100" dirty="0">
                          <a:latin typeface="Arial" pitchFamily="34" charset="0"/>
                          <a:ea typeface="Times New Roman"/>
                          <a:cs typeface="Arial" pitchFamily="34" charset="0"/>
                        </a:rPr>
                        <a:t>Presenta </a:t>
                      </a:r>
                      <a:r>
                        <a:rPr lang="es-ES" sz="1100" dirty="0" smtClean="0">
                          <a:latin typeface="Arial" pitchFamily="34" charset="0"/>
                          <a:ea typeface="Times New Roman"/>
                          <a:cs typeface="Arial" pitchFamily="34" charset="0"/>
                        </a:rPr>
                        <a:t>más </a:t>
                      </a:r>
                      <a:r>
                        <a:rPr lang="es-ES" sz="1100" dirty="0">
                          <a:latin typeface="Arial" pitchFamily="34" charset="0"/>
                          <a:ea typeface="Times New Roman"/>
                          <a:cs typeface="Arial" pitchFamily="34" charset="0"/>
                        </a:rPr>
                        <a:t>de 10 errores </a:t>
                      </a:r>
                      <a:r>
                        <a:rPr lang="es-ES" sz="1100" dirty="0" smtClean="0">
                          <a:latin typeface="Arial" pitchFamily="34" charset="0"/>
                          <a:ea typeface="Times New Roman"/>
                          <a:cs typeface="Arial" pitchFamily="34" charset="0"/>
                        </a:rPr>
                        <a:t>ortográficos.</a:t>
                      </a:r>
                      <a:endParaRPr lang="es-ES" sz="1100" dirty="0">
                        <a:latin typeface="Arial" pitchFamily="34" charset="0"/>
                        <a:ea typeface="Times New Roman"/>
                        <a:cs typeface="Arial" pitchFamily="34" charset="0"/>
                      </a:endParaRPr>
                    </a:p>
                  </a:txBody>
                  <a:tcPr marL="68580" marR="68580" marT="0" marB="0"/>
                </a:tc>
                <a:tc>
                  <a:txBody>
                    <a:bodyPr/>
                    <a:lstStyle/>
                    <a:p>
                      <a:pPr algn="just">
                        <a:spcAft>
                          <a:spcPts val="0"/>
                        </a:spcAft>
                      </a:pPr>
                      <a:r>
                        <a:rPr lang="es-ES" sz="1100" dirty="0">
                          <a:latin typeface="Arial" pitchFamily="34" charset="0"/>
                          <a:ea typeface="Times New Roman"/>
                          <a:cs typeface="Arial" pitchFamily="34" charset="0"/>
                        </a:rPr>
                        <a:t>No se </a:t>
                      </a:r>
                      <a:r>
                        <a:rPr lang="es-ES" sz="1100" dirty="0" smtClean="0">
                          <a:latin typeface="Arial" pitchFamily="34" charset="0"/>
                          <a:ea typeface="Times New Roman"/>
                          <a:cs typeface="Arial" pitchFamily="34" charset="0"/>
                        </a:rPr>
                        <a:t>acepta.</a:t>
                      </a:r>
                      <a:endParaRPr lang="es-ES" sz="11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485307102"/>
                  </a:ext>
                </a:extLst>
              </a:tr>
              <a:tr h="903621">
                <a:tc>
                  <a:txBody>
                    <a:bodyPr/>
                    <a:lstStyle/>
                    <a:p>
                      <a:pPr algn="ctr">
                        <a:spcAft>
                          <a:spcPts val="0"/>
                        </a:spcAft>
                      </a:pPr>
                      <a:r>
                        <a:rPr lang="es-ES" sz="1100" b="1" dirty="0" smtClean="0">
                          <a:latin typeface="Arial" pitchFamily="34" charset="0"/>
                          <a:ea typeface="Times New Roman"/>
                          <a:cs typeface="Arial" pitchFamily="34" charset="0"/>
                        </a:rPr>
                        <a:t>Evidencias</a:t>
                      </a:r>
                      <a:endParaRPr lang="es-ES" sz="1100" b="1" dirty="0">
                        <a:latin typeface="Arial" pitchFamily="34" charset="0"/>
                        <a:ea typeface="Times New Roman"/>
                        <a:cs typeface="Arial" pitchFamily="34" charset="0"/>
                      </a:endParaRP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Presenta evidencias suficientes que fundamentan la información descrita.</a:t>
                      </a:r>
                      <a:endParaRPr lang="es-ES" sz="1100" dirty="0">
                        <a:latin typeface="Arial" pitchFamily="34" charset="0"/>
                        <a:ea typeface="Times New Roman"/>
                        <a:cs typeface="Arial" pitchFamily="34"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dirty="0" smtClean="0">
                          <a:latin typeface="Arial" pitchFamily="34" charset="0"/>
                          <a:ea typeface="Times New Roman"/>
                          <a:cs typeface="Arial" pitchFamily="34" charset="0"/>
                        </a:rPr>
                        <a:t>Presenta evidencias insuficientes que fundamentan la información descrita.</a:t>
                      </a:r>
                    </a:p>
                    <a:p>
                      <a:pPr algn="just">
                        <a:spcAft>
                          <a:spcPts val="0"/>
                        </a:spcAft>
                      </a:pPr>
                      <a:endParaRPr lang="es-ES" sz="1100" dirty="0">
                        <a:latin typeface="Arial" pitchFamily="34" charset="0"/>
                        <a:ea typeface="Times New Roman"/>
                        <a:cs typeface="Arial" pitchFamily="34"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dirty="0" smtClean="0">
                          <a:latin typeface="Arial" pitchFamily="34" charset="0"/>
                          <a:ea typeface="Times New Roman"/>
                          <a:cs typeface="Arial" pitchFamily="34" charset="0"/>
                        </a:rPr>
                        <a:t>Presenta evidencias suficientes que fundamentan la información descrita.</a:t>
                      </a:r>
                    </a:p>
                    <a:p>
                      <a:pPr algn="just">
                        <a:spcAft>
                          <a:spcPts val="0"/>
                        </a:spcAft>
                      </a:pPr>
                      <a:endParaRPr lang="es-ES" sz="1100" dirty="0">
                        <a:latin typeface="Arial" pitchFamily="34" charset="0"/>
                        <a:ea typeface="Times New Roman"/>
                        <a:cs typeface="Arial" pitchFamily="34"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dirty="0" smtClean="0">
                          <a:latin typeface="Arial" pitchFamily="34" charset="0"/>
                          <a:ea typeface="Times New Roman"/>
                          <a:cs typeface="Arial" pitchFamily="34" charset="0"/>
                        </a:rPr>
                        <a:t>Presenta evidencias que no fundamentan la información descrita.</a:t>
                      </a:r>
                    </a:p>
                    <a:p>
                      <a:pPr algn="just">
                        <a:spcAft>
                          <a:spcPts val="0"/>
                        </a:spcAft>
                      </a:pPr>
                      <a:endParaRPr lang="es-ES" sz="1100" dirty="0">
                        <a:latin typeface="Arial" pitchFamily="34" charset="0"/>
                        <a:ea typeface="Times New Roman"/>
                        <a:cs typeface="Arial" pitchFamily="34" charset="0"/>
                      </a:endParaRPr>
                    </a:p>
                  </a:txBody>
                  <a:tcPr marL="68580" marR="68580" marT="0" marB="0"/>
                </a:tc>
                <a:tc>
                  <a:txBody>
                    <a:bodyPr/>
                    <a:lstStyle/>
                    <a:p>
                      <a:pPr algn="just">
                        <a:spcAft>
                          <a:spcPts val="0"/>
                        </a:spcAft>
                      </a:pPr>
                      <a:r>
                        <a:rPr lang="es-ES" sz="1100" dirty="0" smtClean="0">
                          <a:latin typeface="Arial" pitchFamily="34" charset="0"/>
                          <a:ea typeface="Times New Roman"/>
                          <a:cs typeface="Arial" pitchFamily="34" charset="0"/>
                        </a:rPr>
                        <a:t>No presenta evidencias.</a:t>
                      </a:r>
                      <a:endParaRPr lang="es-ES" sz="11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228332158"/>
                  </a:ext>
                </a:extLst>
              </a:tr>
            </a:tbl>
          </a:graphicData>
        </a:graphic>
      </p:graphicFrame>
    </p:spTree>
    <p:extLst>
      <p:ext uri="{BB962C8B-B14F-4D97-AF65-F5344CB8AC3E}">
        <p14:creationId xmlns:p14="http://schemas.microsoft.com/office/powerpoint/2010/main" val="174938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6526" y="1169895"/>
            <a:ext cx="9023873"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904541"/>
            <a:ext cx="12192000" cy="5033679"/>
          </a:xfrm>
        </p:spPr>
        <p:txBody>
          <a:bodyPr>
            <a:normAutofit fontScale="85000" lnSpcReduction="20000"/>
          </a:bodyPr>
          <a:lstStyle/>
          <a:p>
            <a:pPr algn="ctr"/>
            <a:endParaRPr lang="es-MX" sz="3400" b="1" dirty="0" smtClean="0">
              <a:latin typeface="Arial" panose="020B0604020202020204" pitchFamily="34" charset="0"/>
              <a:cs typeface="Arial" panose="020B0604020202020204" pitchFamily="34" charset="0"/>
            </a:endParaRPr>
          </a:p>
          <a:p>
            <a:pPr algn="ctr"/>
            <a:r>
              <a:rPr lang="es-MX" sz="4000" b="1" dirty="0" smtClean="0">
                <a:latin typeface="Arial" panose="020B0604020202020204" pitchFamily="34" charset="0"/>
                <a:cs typeface="Arial" panose="020B0604020202020204" pitchFamily="34" charset="0"/>
              </a:rPr>
              <a:t>PROPÓSITOS:</a:t>
            </a:r>
          </a:p>
          <a:p>
            <a:pPr algn="ctr"/>
            <a:endParaRPr lang="es-MX" sz="2400" b="1" dirty="0" smtClean="0">
              <a:latin typeface="Arial" panose="020B0604020202020204" pitchFamily="34" charset="0"/>
              <a:cs typeface="Arial" panose="020B0604020202020204" pitchFamily="34" charset="0"/>
            </a:endParaRPr>
          </a:p>
          <a:p>
            <a:pPr algn="just"/>
            <a:r>
              <a:rPr lang="es-MX" sz="3100" dirty="0" smtClean="0">
                <a:latin typeface="Arial" panose="020B0604020202020204" pitchFamily="34" charset="0"/>
                <a:cs typeface="Arial" panose="020B0604020202020204" pitchFamily="34" charset="0"/>
              </a:rPr>
              <a:t>El </a:t>
            </a:r>
            <a:r>
              <a:rPr lang="es-MX" sz="3100" dirty="0">
                <a:latin typeface="Arial" panose="020B0604020202020204" pitchFamily="34" charset="0"/>
                <a:cs typeface="Arial" panose="020B0604020202020204" pitchFamily="34" charset="0"/>
              </a:rPr>
              <a:t>curso tiene como propósito ofrecer herramientas teórico, metodológicas, didácticas y técnicas que favorezcan el diseño de estrategias de enseñanza-aprendizaje situadas e inclusivas con apego a los enfoques prescritos en los planes y programas de estudio, a los contextos, así como a las características culturales, sociales y lingüísticas de sus alumnos</a:t>
            </a:r>
            <a:r>
              <a:rPr lang="es-MX" sz="3100" dirty="0" smtClean="0">
                <a:latin typeface="Arial" panose="020B0604020202020204" pitchFamily="34" charset="0"/>
                <a:cs typeface="Arial" panose="020B0604020202020204" pitchFamily="34" charset="0"/>
              </a:rPr>
              <a:t>.</a:t>
            </a:r>
          </a:p>
          <a:p>
            <a:pPr algn="just"/>
            <a:endParaRPr lang="es-MX" sz="3100" dirty="0" smtClean="0">
              <a:latin typeface="Arial" panose="020B0604020202020204" pitchFamily="34" charset="0"/>
              <a:cs typeface="Arial" panose="020B0604020202020204" pitchFamily="34" charset="0"/>
            </a:endParaRPr>
          </a:p>
          <a:p>
            <a:pPr algn="just"/>
            <a:r>
              <a:rPr lang="es-MX" sz="3100" dirty="0">
                <a:latin typeface="Arial" panose="020B0604020202020204" pitchFamily="34" charset="0"/>
                <a:cs typeface="Arial" panose="020B0604020202020204" pitchFamily="34" charset="0"/>
              </a:rPr>
              <a:t>El curso tiene la intención, además, de que la estudiante siga profundizando en los principios teóricos de la docencia reflexiva y de la investigación acción, con el fin de identificar y delimitar problemas de su práctica y construir propuestas para mejorar su docencia a través de la sistematización de su experiencia y desarrollo de sus desempeños. </a:t>
            </a: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flipV="1">
            <a:off x="1442603" y="-1696885"/>
            <a:ext cx="990814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defTabSz="914400"/>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kumimoji="0" lang="es-MX" altLang="es-MX" sz="11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MX" altLang="es-MX" sz="1000" dirty="0" smtClean="0">
                <a:latin typeface="Calibri" panose="020F0502020204030204" pitchFamily="34" charset="0"/>
                <a:ea typeface="Calibri" panose="020F0502020204030204" pitchFamily="34" charset="0"/>
                <a:cs typeface="Times New Roman" panose="02020603050405020304" pitchFamily="18" charset="0"/>
              </a:rPr>
              <a:t>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703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61072" y="904541"/>
            <a:ext cx="9023873" cy="594359"/>
          </a:xfrm>
        </p:spPr>
        <p:txBody>
          <a:bodyPr>
            <a:noAutofit/>
          </a:bodyPr>
          <a:lstStyle/>
          <a:p>
            <a:pPr algn="ctr"/>
            <a:r>
              <a:rPr lang="es-MX" sz="2800" dirty="0">
                <a:latin typeface="Arial" panose="020B0604020202020204" pitchFamily="34" charset="0"/>
                <a:cs typeface="Arial" panose="020B0604020202020204" pitchFamily="34" charset="0"/>
              </a:rPr>
              <a:t>cursos  antecedentes </a:t>
            </a:r>
            <a:r>
              <a:rPr lang="es-MX" sz="2800" dirty="0" smtClean="0">
                <a:latin typeface="Arial" panose="020B0604020202020204" pitchFamily="34" charset="0"/>
                <a:cs typeface="Arial" panose="020B0604020202020204" pitchFamily="34" charset="0"/>
              </a:rPr>
              <a:t>Y </a:t>
            </a:r>
            <a:r>
              <a:rPr lang="es-MX" sz="2800" dirty="0">
                <a:latin typeface="Arial" panose="020B0604020202020204" pitchFamily="34" charset="0"/>
                <a:cs typeface="Arial" panose="020B0604020202020204" pitchFamily="34" charset="0"/>
              </a:rPr>
              <a:t>cursos / subsecuentes</a:t>
            </a:r>
          </a:p>
        </p:txBody>
      </p:sp>
      <p:sp>
        <p:nvSpPr>
          <p:cNvPr id="3" name="Subtítulo 2"/>
          <p:cNvSpPr>
            <a:spLocks noGrp="1"/>
          </p:cNvSpPr>
          <p:nvPr>
            <p:ph type="subTitle" idx="1"/>
          </p:nvPr>
        </p:nvSpPr>
        <p:spPr>
          <a:xfrm>
            <a:off x="0" y="1678192"/>
            <a:ext cx="12192000" cy="4593879"/>
          </a:xfrm>
        </p:spPr>
        <p:txBody>
          <a:bodyPr>
            <a:normAutofit fontScale="92500" lnSpcReduction="20000"/>
          </a:bodyPr>
          <a:lstStyle/>
          <a:p>
            <a:pPr algn="just"/>
            <a:r>
              <a:rPr lang="es-MX" sz="1900" dirty="0" smtClean="0">
                <a:latin typeface="Arial" panose="020B0604020202020204" pitchFamily="34" charset="0"/>
                <a:cs typeface="Arial" panose="020B0604020202020204" pitchFamily="34" charset="0"/>
              </a:rPr>
              <a:t>Mantiene un estrecho vínculo con los cursos de los trayectos: Bases teórico-metodológicas para la enseñanza y Formación para la enseñanza y el aprendizaje.</a:t>
            </a:r>
          </a:p>
          <a:p>
            <a:pPr algn="ctr"/>
            <a:r>
              <a:rPr lang="es-MX" sz="2400" b="1" dirty="0" smtClean="0">
                <a:latin typeface="Arial" panose="020B0604020202020204" pitchFamily="34" charset="0"/>
                <a:cs typeface="Arial" panose="020B0604020202020204" pitchFamily="34" charset="0"/>
              </a:rPr>
              <a:t>ANTECEDENTES</a:t>
            </a:r>
            <a:r>
              <a:rPr lang="es-MX" sz="2400" dirty="0" smtClean="0">
                <a:latin typeface="Arial" panose="020B0604020202020204" pitchFamily="34" charset="0"/>
                <a:cs typeface="Arial" panose="020B0604020202020204" pitchFamily="34" charset="0"/>
              </a:rPr>
              <a:t>:</a:t>
            </a:r>
          </a:p>
          <a:p>
            <a:pPr algn="just"/>
            <a:r>
              <a:rPr lang="es-MX" sz="2400"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Herramientas para la observación y análisis de la práctica educativa; Observación y análisis de prácticas y contextos escolares; Desarrollo y aprendizaje; El Sujeto y su formación profesional; Planeación y evaluación de la enseñanza y el </a:t>
            </a:r>
            <a:r>
              <a:rPr lang="es-MX" dirty="0" smtClean="0">
                <a:latin typeface="Arial" panose="020B0604020202020204" pitchFamily="34" charset="0"/>
                <a:cs typeface="Arial" panose="020B0604020202020204" pitchFamily="34" charset="0"/>
              </a:rPr>
              <a:t>aprendizaje, Iniciación al trabajo docente, </a:t>
            </a:r>
            <a:r>
              <a:rPr lang="es-MX" dirty="0">
                <a:latin typeface="Arial" panose="020B0604020202020204" pitchFamily="34" charset="0"/>
                <a:cs typeface="Arial" panose="020B0604020202020204" pitchFamily="34" charset="0"/>
              </a:rPr>
              <a:t>Lenguaje y </a:t>
            </a:r>
            <a:r>
              <a:rPr lang="es-MX" dirty="0" smtClean="0">
                <a:latin typeface="Arial" panose="020B0604020202020204" pitchFamily="34" charset="0"/>
                <a:cs typeface="Arial" panose="020B0604020202020204" pitchFamily="34" charset="0"/>
              </a:rPr>
              <a:t>comunicación, </a:t>
            </a:r>
            <a:r>
              <a:rPr lang="es-MX" dirty="0">
                <a:latin typeface="Arial" panose="020B0604020202020204" pitchFamily="34" charset="0"/>
                <a:cs typeface="Arial" panose="020B0604020202020204" pitchFamily="34" charset="0"/>
              </a:rPr>
              <a:t>Prácticas sociales del </a:t>
            </a:r>
            <a:r>
              <a:rPr lang="es-MX" dirty="0" smtClean="0">
                <a:latin typeface="Arial" panose="020B0604020202020204" pitchFamily="34" charset="0"/>
                <a:cs typeface="Arial" panose="020B0604020202020204" pitchFamily="34" charset="0"/>
              </a:rPr>
              <a:t>lenguaje,</a:t>
            </a:r>
            <a:r>
              <a:rPr lang="es-MX" dirty="0">
                <a:latin typeface="Arial" panose="020B0604020202020204" pitchFamily="34" charset="0"/>
                <a:cs typeface="Arial" panose="020B0604020202020204" pitchFamily="34" charset="0"/>
              </a:rPr>
              <a:t> Lenguaje y alfabetización, Pensamiento cuantitativo, Forma, espacio y medida, Estudio del mundo natural</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Estudio del </a:t>
            </a:r>
            <a:r>
              <a:rPr lang="es-MX" dirty="0" smtClean="0">
                <a:latin typeface="Arial" panose="020B0604020202020204" pitchFamily="34" charset="0"/>
                <a:cs typeface="Arial" panose="020B0604020202020204" pitchFamily="34" charset="0"/>
              </a:rPr>
              <a:t>mundo social,  </a:t>
            </a:r>
            <a:r>
              <a:rPr lang="es-MX" dirty="0">
                <a:latin typeface="Arial" panose="020B0604020202020204" pitchFamily="34" charset="0"/>
                <a:cs typeface="Arial" panose="020B0604020202020204" pitchFamily="34" charset="0"/>
              </a:rPr>
              <a:t>Educación </a:t>
            </a:r>
            <a:r>
              <a:rPr lang="es-MX" dirty="0" smtClean="0">
                <a:latin typeface="Arial" panose="020B0604020202020204" pitchFamily="34" charset="0"/>
                <a:cs typeface="Arial" panose="020B0604020202020204" pitchFamily="34" charset="0"/>
              </a:rPr>
              <a:t>socioemocional… </a:t>
            </a:r>
          </a:p>
          <a:p>
            <a:pPr algn="ctr"/>
            <a:r>
              <a:rPr lang="es-MX" sz="2400" b="1" dirty="0" smtClean="0">
                <a:latin typeface="Arial" panose="020B0604020202020204" pitchFamily="34" charset="0"/>
                <a:cs typeface="Arial" panose="020B0604020202020204" pitchFamily="34" charset="0"/>
              </a:rPr>
              <a:t>SUBSECUENTES:</a:t>
            </a:r>
          </a:p>
          <a:p>
            <a:pPr algn="just"/>
            <a:r>
              <a:rPr lang="es-MX" sz="2400" dirty="0" smtClean="0">
                <a:latin typeface="Arial" panose="020B0604020202020204" pitchFamily="34" charset="0"/>
                <a:cs typeface="Arial" panose="020B0604020202020204" pitchFamily="34" charset="0"/>
              </a:rPr>
              <a:t>Innovación y trabajo docente.</a:t>
            </a:r>
          </a:p>
          <a:p>
            <a:pPr algn="ctr"/>
            <a:r>
              <a:rPr lang="es-MX" sz="2400" b="1" dirty="0" smtClean="0">
                <a:latin typeface="Arial" panose="020B0604020202020204" pitchFamily="34" charset="0"/>
                <a:cs typeface="Arial" panose="020B0604020202020204" pitchFamily="34" charset="0"/>
              </a:rPr>
              <a:t>ACTUALES:</a:t>
            </a:r>
          </a:p>
          <a:p>
            <a:pPr algn="just"/>
            <a:r>
              <a:rPr lang="es-MX" sz="2400" dirty="0" smtClean="0">
                <a:latin typeface="Arial" panose="020B0604020202020204" pitchFamily="34" charset="0"/>
                <a:cs typeface="Arial" panose="020B0604020202020204" pitchFamily="34" charset="0"/>
              </a:rPr>
              <a:t>Atención a la diversidad; Desarrollo de competencias lectoras, Estrategias para el desarrollo socioemocional,  Estrategias para exploración del mundo natural, Estrategias para la exploración  del mundo social, Modelos pedagógicos, más los que se desarrollan en estos trayectos en el cuarto semestre.</a:t>
            </a:r>
            <a:endParaRPr lang="es-MX" sz="2400" dirty="0">
              <a:latin typeface="Arial" panose="020B0604020202020204" pitchFamily="34" charset="0"/>
              <a:cs typeface="Arial" panose="020B0604020202020204" pitchFamily="34" charset="0"/>
            </a:endParaRP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flipV="1">
            <a:off x="4309049" y="-1252618"/>
            <a:ext cx="67830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000" b="0" i="0" u="none" strike="noStrike" cap="none" normalizeH="0" baseline="0" dirty="0" smtClean="0">
              <a:ln>
                <a:noFill/>
              </a:ln>
              <a:solidFill>
                <a:schemeClr val="tx1"/>
              </a:solidFill>
              <a:effectLst/>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597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49854" y="1169895"/>
            <a:ext cx="10617798"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527125"/>
            <a:ext cx="12192000" cy="5642500"/>
          </a:xfrm>
        </p:spPr>
        <p:txBody>
          <a:bodyPr>
            <a:normAutofit lnSpcReduction="10000"/>
          </a:bodyPr>
          <a:lstStyle/>
          <a:p>
            <a:pPr algn="ctr"/>
            <a:r>
              <a:rPr lang="es-MX" sz="2400" b="1" dirty="0" smtClean="0">
                <a:latin typeface="Arial" panose="020B0604020202020204" pitchFamily="34" charset="0"/>
                <a:cs typeface="Arial" panose="020B0604020202020204" pitchFamily="34" charset="0"/>
              </a:rPr>
              <a:t>DESCRIPCIÓN DEL CURSO.</a:t>
            </a:r>
          </a:p>
          <a:p>
            <a:pPr algn="just"/>
            <a:r>
              <a:rPr lang="es-MX" dirty="0" smtClean="0">
                <a:latin typeface="Arial" panose="020B0604020202020204" pitchFamily="34" charset="0"/>
                <a:cs typeface="Arial" panose="020B0604020202020204" pitchFamily="34" charset="0"/>
              </a:rPr>
              <a:t>Los </a:t>
            </a:r>
            <a:r>
              <a:rPr lang="es-MX" dirty="0">
                <a:latin typeface="Arial" panose="020B0604020202020204" pitchFamily="34" charset="0"/>
                <a:cs typeface="Arial" panose="020B0604020202020204" pitchFamily="34" charset="0"/>
              </a:rPr>
              <a:t>procesos de aprendizaje en torno a la docencia que las </a:t>
            </a:r>
            <a:r>
              <a:rPr lang="es-MX" dirty="0" smtClean="0">
                <a:latin typeface="Arial" panose="020B0604020202020204" pitchFamily="34" charset="0"/>
                <a:cs typeface="Arial" panose="020B0604020202020204" pitchFamily="34" charset="0"/>
              </a:rPr>
              <a:t>estudiantes </a:t>
            </a:r>
            <a:r>
              <a:rPr lang="es-MX" dirty="0">
                <a:latin typeface="Arial" panose="020B0604020202020204" pitchFamily="34" charset="0"/>
                <a:cs typeface="Arial" panose="020B0604020202020204" pitchFamily="34" charset="0"/>
              </a:rPr>
              <a:t>adquirieron en los semestres previos, proporcionaron información relevante </a:t>
            </a:r>
            <a:r>
              <a:rPr lang="es-MX" dirty="0" smtClean="0">
                <a:latin typeface="Arial" panose="020B0604020202020204" pitchFamily="34" charset="0"/>
                <a:cs typeface="Arial" panose="020B0604020202020204" pitchFamily="34" charset="0"/>
              </a:rPr>
              <a:t>y de </a:t>
            </a:r>
            <a:r>
              <a:rPr lang="es-MX" dirty="0">
                <a:latin typeface="Arial" panose="020B0604020202020204" pitchFamily="34" charset="0"/>
                <a:cs typeface="Arial" panose="020B0604020202020204" pitchFamily="34" charset="0"/>
              </a:rPr>
              <a:t>contexto acerca de las culturas escolares y prácticas de enseñanza en </a:t>
            </a:r>
            <a:r>
              <a:rPr lang="es-MX" dirty="0" smtClean="0">
                <a:latin typeface="Arial" panose="020B0604020202020204" pitchFamily="34" charset="0"/>
                <a:cs typeface="Arial" panose="020B0604020202020204" pitchFamily="34" charset="0"/>
              </a:rPr>
              <a:t>los jardines </a:t>
            </a:r>
            <a:r>
              <a:rPr lang="es-MX" dirty="0">
                <a:latin typeface="Arial" panose="020B0604020202020204" pitchFamily="34" charset="0"/>
                <a:cs typeface="Arial" panose="020B0604020202020204" pitchFamily="34" charset="0"/>
              </a:rPr>
              <a:t>de niños y en sus aulas; de igual </a:t>
            </a:r>
            <a:r>
              <a:rPr lang="es-MX" dirty="0" smtClean="0">
                <a:latin typeface="Arial" panose="020B0604020202020204" pitchFamily="34" charset="0"/>
                <a:cs typeface="Arial" panose="020B0604020202020204" pitchFamily="34" charset="0"/>
              </a:rPr>
              <a:t>modo, </a:t>
            </a:r>
            <a:r>
              <a:rPr lang="es-MX" dirty="0">
                <a:latin typeface="Arial" panose="020B0604020202020204" pitchFamily="34" charset="0"/>
                <a:cs typeface="Arial" panose="020B0604020202020204" pitchFamily="34" charset="0"/>
              </a:rPr>
              <a:t>propiciaron los primeros </a:t>
            </a:r>
            <a:r>
              <a:rPr lang="es-MX" dirty="0" smtClean="0">
                <a:latin typeface="Arial" panose="020B0604020202020204" pitchFamily="34" charset="0"/>
                <a:cs typeface="Arial" panose="020B0604020202020204" pitchFamily="34" charset="0"/>
              </a:rPr>
              <a:t>desafíos para </a:t>
            </a:r>
            <a:r>
              <a:rPr lang="es-MX" dirty="0">
                <a:latin typeface="Arial" panose="020B0604020202020204" pitchFamily="34" charset="0"/>
                <a:cs typeface="Arial" panose="020B0604020202020204" pitchFamily="34" charset="0"/>
              </a:rPr>
              <a:t>el diseño de secuencias didácticas e intervención con los alumnos </a:t>
            </a:r>
            <a:r>
              <a:rPr lang="es-MX" dirty="0" smtClean="0">
                <a:latin typeface="Arial" panose="020B0604020202020204" pitchFamily="34" charset="0"/>
                <a:cs typeface="Arial" panose="020B0604020202020204" pitchFamily="34" charset="0"/>
              </a:rPr>
              <a:t>de educación </a:t>
            </a:r>
            <a:r>
              <a:rPr lang="es-MX" dirty="0">
                <a:latin typeface="Arial" panose="020B0604020202020204" pitchFamily="34" charset="0"/>
                <a:cs typeface="Arial" panose="020B0604020202020204" pitchFamily="34" charset="0"/>
              </a:rPr>
              <a:t>preescolar.</a:t>
            </a:r>
          </a:p>
          <a:p>
            <a:pPr algn="just"/>
            <a:r>
              <a:rPr lang="es-MX" dirty="0">
                <a:latin typeface="Arial" panose="020B0604020202020204" pitchFamily="34" charset="0"/>
                <a:cs typeface="Arial" panose="020B0604020202020204" pitchFamily="34" charset="0"/>
              </a:rPr>
              <a:t>Con base en estas experiencias, las estudiantes, seguramente se habrán </a:t>
            </a:r>
            <a:r>
              <a:rPr lang="es-MX" dirty="0" smtClean="0">
                <a:latin typeface="Arial" panose="020B0604020202020204" pitchFamily="34" charset="0"/>
                <a:cs typeface="Arial" panose="020B0604020202020204" pitchFamily="34" charset="0"/>
              </a:rPr>
              <a:t>hecho </a:t>
            </a:r>
            <a:r>
              <a:rPr lang="es-MX" dirty="0">
                <a:latin typeface="Arial" panose="020B0604020202020204" pitchFamily="34" charset="0"/>
                <a:cs typeface="Arial" panose="020B0604020202020204" pitchFamily="34" charset="0"/>
              </a:rPr>
              <a:t>preguntas más concretas relacionadas con la práctica docente y en </a:t>
            </a:r>
            <a:r>
              <a:rPr lang="es-MX" dirty="0" smtClean="0">
                <a:latin typeface="Arial" panose="020B0604020202020204" pitchFamily="34" charset="0"/>
                <a:cs typeface="Arial" panose="020B0604020202020204" pitchFamily="34" charset="0"/>
              </a:rPr>
              <a:t>particular con </a:t>
            </a:r>
            <a:r>
              <a:rPr lang="es-MX" dirty="0">
                <a:latin typeface="Arial" panose="020B0604020202020204" pitchFamily="34" charset="0"/>
                <a:cs typeface="Arial" panose="020B0604020202020204" pitchFamily="34" charset="0"/>
              </a:rPr>
              <a:t>el aprendizaje de </a:t>
            </a:r>
            <a:r>
              <a:rPr lang="es-MX" dirty="0" smtClean="0">
                <a:latin typeface="Arial" panose="020B0604020202020204" pitchFamily="34" charset="0"/>
                <a:cs typeface="Arial" panose="020B0604020202020204" pitchFamily="34" charset="0"/>
              </a:rPr>
              <a:t>los alumnos </a:t>
            </a:r>
            <a:r>
              <a:rPr lang="es-MX" dirty="0">
                <a:latin typeface="Arial" panose="020B0604020202020204" pitchFamily="34" charset="0"/>
                <a:cs typeface="Arial" panose="020B0604020202020204" pitchFamily="34" charset="0"/>
              </a:rPr>
              <a:t>en los jardines de </a:t>
            </a:r>
            <a:r>
              <a:rPr lang="es-MX" dirty="0" smtClean="0">
                <a:latin typeface="Arial" panose="020B0604020202020204" pitchFamily="34" charset="0"/>
                <a:cs typeface="Arial" panose="020B0604020202020204" pitchFamily="34" charset="0"/>
              </a:rPr>
              <a:t>niños; de esta manera </a:t>
            </a:r>
            <a:r>
              <a:rPr lang="es-MX" dirty="0">
                <a:latin typeface="Arial" panose="020B0604020202020204" pitchFamily="34" charset="0"/>
                <a:cs typeface="Arial" panose="020B0604020202020204" pitchFamily="34" charset="0"/>
              </a:rPr>
              <a:t>el curso:</a:t>
            </a:r>
          </a:p>
          <a:p>
            <a:pPr algn="just"/>
            <a:r>
              <a:rPr lang="es-MX" dirty="0">
                <a:latin typeface="Arial" panose="020B0604020202020204" pitchFamily="34" charset="0"/>
                <a:cs typeface="Arial" panose="020B0604020202020204" pitchFamily="34" charset="0"/>
              </a:rPr>
              <a:t>- Promueve un mayor conocimiento y aplicación de los enfoques de </a:t>
            </a:r>
            <a:r>
              <a:rPr lang="es-MX" dirty="0" smtClean="0">
                <a:latin typeface="Arial" panose="020B0604020202020204" pitchFamily="34" charset="0"/>
                <a:cs typeface="Arial" panose="020B0604020202020204" pitchFamily="34" charset="0"/>
              </a:rPr>
              <a:t>los campos </a:t>
            </a:r>
            <a:r>
              <a:rPr lang="es-MX" dirty="0">
                <a:latin typeface="Arial" panose="020B0604020202020204" pitchFamily="34" charset="0"/>
                <a:cs typeface="Arial" panose="020B0604020202020204" pitchFamily="34" charset="0"/>
              </a:rPr>
              <a:t>de formación académica y las áreas de desarrollo personal </a:t>
            </a:r>
            <a:r>
              <a:rPr lang="es-MX" dirty="0" smtClean="0">
                <a:latin typeface="Arial" panose="020B0604020202020204" pitchFamily="34" charset="0"/>
                <a:cs typeface="Arial" panose="020B0604020202020204" pitchFamily="34" charset="0"/>
              </a:rPr>
              <a:t>y social </a:t>
            </a:r>
            <a:r>
              <a:rPr lang="es-MX" dirty="0">
                <a:latin typeface="Arial" panose="020B0604020202020204" pitchFamily="34" charset="0"/>
                <a:cs typeface="Arial" panose="020B0604020202020204" pitchFamily="34" charset="0"/>
              </a:rPr>
              <a:t>del plan y programas de estudio vigente para </a:t>
            </a:r>
            <a:r>
              <a:rPr lang="es-MX" dirty="0" smtClean="0">
                <a:latin typeface="Arial" panose="020B0604020202020204" pitchFamily="34" charset="0"/>
                <a:cs typeface="Arial" panose="020B0604020202020204" pitchFamily="34" charset="0"/>
              </a:rPr>
              <a:t>educación preescolar.</a:t>
            </a:r>
          </a:p>
          <a:p>
            <a:pPr algn="just"/>
            <a:r>
              <a:rPr lang="es-MX" dirty="0" smtClean="0">
                <a:latin typeface="Arial" panose="020B0604020202020204" pitchFamily="34" charset="0"/>
                <a:cs typeface="Arial" panose="020B0604020202020204" pitchFamily="34" charset="0"/>
              </a:rPr>
              <a:t>- Contribuye a desarrollar capacidades para analizar, sistematizar y evaluar sus propuestas con relación a los principios teórico-metodológicos y técnicos sugeridos por los cursos que integran los Trayectos: </a:t>
            </a:r>
            <a:r>
              <a:rPr lang="es-MX" i="1" dirty="0" smtClean="0">
                <a:latin typeface="Arial" panose="020B0604020202020204" pitchFamily="34" charset="0"/>
                <a:cs typeface="Arial" panose="020B0604020202020204" pitchFamily="34" charset="0"/>
              </a:rPr>
              <a:t>Bases </a:t>
            </a:r>
            <a:r>
              <a:rPr lang="es-MX" sz="1800" i="1" dirty="0">
                <a:latin typeface="Arial" panose="020B0604020202020204" pitchFamily="34" charset="0"/>
                <a:cs typeface="Arial" panose="020B0604020202020204" pitchFamily="34" charset="0"/>
              </a:rPr>
              <a:t>teórico-metodológicas para la enseñanza </a:t>
            </a:r>
            <a:r>
              <a:rPr lang="es-MX" sz="1800" dirty="0">
                <a:latin typeface="Arial" panose="020B0604020202020204" pitchFamily="34" charset="0"/>
                <a:cs typeface="Arial" panose="020B0604020202020204" pitchFamily="34" charset="0"/>
              </a:rPr>
              <a:t>y </a:t>
            </a:r>
            <a:r>
              <a:rPr lang="es-MX" sz="1800" i="1" dirty="0">
                <a:latin typeface="Arial" panose="020B0604020202020204" pitchFamily="34" charset="0"/>
                <a:cs typeface="Arial" panose="020B0604020202020204" pitchFamily="34" charset="0"/>
              </a:rPr>
              <a:t>Formación para </a:t>
            </a:r>
            <a:r>
              <a:rPr lang="es-MX" sz="1800" i="1" dirty="0" smtClean="0">
                <a:latin typeface="Arial" panose="020B0604020202020204" pitchFamily="34" charset="0"/>
                <a:cs typeface="Arial" panose="020B0604020202020204" pitchFamily="34" charset="0"/>
              </a:rPr>
              <a:t>la enseñanza </a:t>
            </a:r>
            <a:r>
              <a:rPr lang="es-MX" sz="1800" i="1" dirty="0">
                <a:latin typeface="Arial" panose="020B0604020202020204" pitchFamily="34" charset="0"/>
                <a:cs typeface="Arial" panose="020B0604020202020204" pitchFamily="34" charset="0"/>
              </a:rPr>
              <a:t>y el aprendizaje</a:t>
            </a:r>
            <a:r>
              <a:rPr lang="es-MX" sz="1800" dirty="0">
                <a:latin typeface="Arial" panose="020B0604020202020204" pitchFamily="34" charset="0"/>
                <a:cs typeface="Arial" panose="020B0604020202020204" pitchFamily="34" charset="0"/>
              </a:rPr>
              <a:t>.</a:t>
            </a:r>
          </a:p>
          <a:p>
            <a:pPr algn="just"/>
            <a:r>
              <a:rPr lang="es-MX" sz="1800"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Conduce a que las estudiantes utilicen de manera pertinente </a:t>
            </a:r>
            <a:r>
              <a:rPr lang="es-MX" dirty="0" smtClean="0">
                <a:latin typeface="Arial" panose="020B0604020202020204" pitchFamily="34" charset="0"/>
                <a:cs typeface="Arial" panose="020B0604020202020204" pitchFamily="34" charset="0"/>
              </a:rPr>
              <a:t>sus conocimientos </a:t>
            </a:r>
            <a:r>
              <a:rPr lang="es-MX" dirty="0">
                <a:latin typeface="Arial" panose="020B0604020202020204" pitchFamily="34" charset="0"/>
                <a:cs typeface="Arial" panose="020B0604020202020204" pitchFamily="34" charset="0"/>
              </a:rPr>
              <a:t>y muestren su capacidad de integración de saberes </a:t>
            </a:r>
            <a:r>
              <a:rPr lang="es-MX" dirty="0" smtClean="0">
                <a:latin typeface="Arial" panose="020B0604020202020204" pitchFamily="34" charset="0"/>
                <a:cs typeface="Arial" panose="020B0604020202020204" pitchFamily="34" charset="0"/>
              </a:rPr>
              <a:t>a partir </a:t>
            </a:r>
            <a:r>
              <a:rPr lang="es-MX" dirty="0">
                <a:latin typeface="Arial" panose="020B0604020202020204" pitchFamily="34" charset="0"/>
                <a:cs typeface="Arial" panose="020B0604020202020204" pitchFamily="34" charset="0"/>
              </a:rPr>
              <a:t>del diseño de secuencias de enseñanza-aprendizaje inclusivas </a:t>
            </a:r>
            <a:r>
              <a:rPr lang="es-MX" dirty="0" smtClean="0">
                <a:latin typeface="Arial" panose="020B0604020202020204" pitchFamily="34" charset="0"/>
                <a:cs typeface="Arial" panose="020B0604020202020204" pitchFamily="34" charset="0"/>
              </a:rPr>
              <a:t>y </a:t>
            </a:r>
            <a:r>
              <a:rPr lang="es-MX" dirty="0">
                <a:latin typeface="Arial" panose="020B0604020202020204" pitchFamily="34" charset="0"/>
                <a:cs typeface="Arial" panose="020B0604020202020204" pitchFamily="34" charset="0"/>
              </a:rPr>
              <a:t>situadas que consideren el nivel educativo preescolar, -escuela </a:t>
            </a:r>
            <a:r>
              <a:rPr lang="es-MX" dirty="0" smtClean="0">
                <a:latin typeface="Arial" panose="020B0604020202020204" pitchFamily="34" charset="0"/>
                <a:cs typeface="Arial" panose="020B0604020202020204" pitchFamily="34" charset="0"/>
              </a:rPr>
              <a:t>de organización </a:t>
            </a:r>
            <a:r>
              <a:rPr lang="es-MX" dirty="0">
                <a:latin typeface="Arial" panose="020B0604020202020204" pitchFamily="34" charset="0"/>
                <a:cs typeface="Arial" panose="020B0604020202020204" pitchFamily="34" charset="0"/>
              </a:rPr>
              <a:t>completa, multigrado e indígena-, además del </a:t>
            </a:r>
            <a:r>
              <a:rPr lang="es-MX" dirty="0" smtClean="0">
                <a:latin typeface="Arial" panose="020B0604020202020204" pitchFamily="34" charset="0"/>
                <a:cs typeface="Arial" panose="020B0604020202020204" pitchFamily="34" charset="0"/>
              </a:rPr>
              <a:t>contexto sociocultural </a:t>
            </a:r>
            <a:r>
              <a:rPr lang="es-MX" dirty="0">
                <a:latin typeface="Arial" panose="020B0604020202020204" pitchFamily="34" charset="0"/>
                <a:cs typeface="Arial" panose="020B0604020202020204" pitchFamily="34" charset="0"/>
              </a:rPr>
              <a:t>y lingüístico. Hace énfasis en el diseño, aplicación</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seguimiento y evaluación de las intervenciones, así como en </a:t>
            </a:r>
            <a:r>
              <a:rPr lang="es-MX" dirty="0" smtClean="0">
                <a:latin typeface="Arial" panose="020B0604020202020204" pitchFamily="34" charset="0"/>
                <a:cs typeface="Arial" panose="020B0604020202020204" pitchFamily="34" charset="0"/>
              </a:rPr>
              <a:t>los resultados </a:t>
            </a:r>
            <a:r>
              <a:rPr lang="es-MX" dirty="0">
                <a:latin typeface="Arial" panose="020B0604020202020204" pitchFamily="34" charset="0"/>
                <a:cs typeface="Arial" panose="020B0604020202020204" pitchFamily="34" charset="0"/>
              </a:rPr>
              <a:t>de aprendizaje que obtienen con sus alumnos.</a:t>
            </a: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357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6526" y="1169895"/>
            <a:ext cx="9023873"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308344"/>
            <a:ext cx="12192000" cy="5586847"/>
          </a:xfrm>
        </p:spPr>
        <p:txBody>
          <a:bodyPr>
            <a:normAutofit/>
          </a:bodyPr>
          <a:lstStyle/>
          <a:p>
            <a:pPr algn="ctr"/>
            <a:r>
              <a:rPr lang="es-MX" b="1" dirty="0" smtClean="0">
                <a:latin typeface="Arial" panose="020B0604020202020204" pitchFamily="34" charset="0"/>
                <a:cs typeface="Arial" panose="020B0604020202020204" pitchFamily="34" charset="0"/>
              </a:rPr>
              <a:t>COMPETENCIAS DEL PERFIL DE EGRESO </a:t>
            </a:r>
          </a:p>
          <a:p>
            <a:pPr algn="ctr"/>
            <a:r>
              <a:rPr lang="es-MX" dirty="0" smtClean="0">
                <a:latin typeface="Arial" panose="020B0604020202020204" pitchFamily="34" charset="0"/>
                <a:cs typeface="Arial" panose="020B0604020202020204" pitchFamily="34" charset="0"/>
              </a:rPr>
              <a:t> </a:t>
            </a:r>
            <a:r>
              <a:rPr lang="es-MX" sz="1800" b="1" dirty="0" smtClean="0">
                <a:latin typeface="Arial" panose="020B0604020202020204" pitchFamily="34" charset="0"/>
                <a:cs typeface="Arial" panose="020B0604020202020204" pitchFamily="34" charset="0"/>
              </a:rPr>
              <a:t>COMPETENCIAS GENÉRICAS</a:t>
            </a:r>
          </a:p>
          <a:p>
            <a:pPr algn="just"/>
            <a:r>
              <a:rPr lang="es-MX" sz="18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Soluciona problemas y toma decisiones utilizando su pensamiento </a:t>
            </a:r>
            <a:r>
              <a:rPr lang="es-MX" sz="1800" dirty="0" smtClean="0">
                <a:latin typeface="Arial" panose="020B0604020202020204" pitchFamily="34" charset="0"/>
                <a:cs typeface="Arial" panose="020B0604020202020204" pitchFamily="34" charset="0"/>
              </a:rPr>
              <a:t>crítico y creativo.</a:t>
            </a:r>
          </a:p>
          <a:p>
            <a:pPr algn="just"/>
            <a:r>
              <a:rPr lang="es-MX" sz="18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Aprende de manera autónoma y muestra iniciativa para auto-regularse </a:t>
            </a:r>
            <a:r>
              <a:rPr lang="es-MX" sz="1800" dirty="0" smtClean="0">
                <a:latin typeface="Arial" panose="020B0604020202020204" pitchFamily="34" charset="0"/>
                <a:cs typeface="Arial" panose="020B0604020202020204" pitchFamily="34" charset="0"/>
              </a:rPr>
              <a:t>y fortalecer su desarrollo </a:t>
            </a:r>
            <a:r>
              <a:rPr lang="es-MX" sz="1800" dirty="0">
                <a:latin typeface="Arial" panose="020B0604020202020204" pitchFamily="34" charset="0"/>
                <a:cs typeface="Arial" panose="020B0604020202020204" pitchFamily="34" charset="0"/>
              </a:rPr>
              <a:t>personal.</a:t>
            </a:r>
          </a:p>
          <a:p>
            <a:pPr algn="just"/>
            <a:r>
              <a:rPr lang="es-MX" sz="1800" dirty="0">
                <a:latin typeface="Arial" panose="020B0604020202020204" pitchFamily="34" charset="0"/>
                <a:cs typeface="Arial" panose="020B0604020202020204" pitchFamily="34" charset="0"/>
              </a:rPr>
              <a:t>• Utiliza las tecnologías de la información y la comunicación de </a:t>
            </a:r>
            <a:r>
              <a:rPr lang="es-MX" sz="1800" dirty="0" smtClean="0">
                <a:latin typeface="Arial" panose="020B0604020202020204" pitchFamily="34" charset="0"/>
                <a:cs typeface="Arial" panose="020B0604020202020204" pitchFamily="34" charset="0"/>
              </a:rPr>
              <a:t>manera crítica</a:t>
            </a:r>
            <a:r>
              <a:rPr lang="es-MX" sz="1800" dirty="0">
                <a:latin typeface="Arial" panose="020B0604020202020204" pitchFamily="34" charset="0"/>
                <a:cs typeface="Arial" panose="020B0604020202020204" pitchFamily="34" charset="0"/>
              </a:rPr>
              <a:t>.</a:t>
            </a:r>
          </a:p>
          <a:p>
            <a:pPr algn="just"/>
            <a:r>
              <a:rPr lang="es-MX" sz="1800" dirty="0">
                <a:latin typeface="Arial" panose="020B0604020202020204" pitchFamily="34" charset="0"/>
                <a:cs typeface="Arial" panose="020B0604020202020204" pitchFamily="34" charset="0"/>
              </a:rPr>
              <a:t>• Aplica sus habilidades lingüísticas y comunicativas en diversos contextos</a:t>
            </a:r>
            <a:r>
              <a:rPr lang="es-MX" sz="1800" dirty="0" smtClean="0">
                <a:latin typeface="Arial" panose="020B0604020202020204" pitchFamily="34" charset="0"/>
                <a:cs typeface="Arial" panose="020B0604020202020204" pitchFamily="34" charset="0"/>
              </a:rPr>
              <a:t>.</a:t>
            </a:r>
          </a:p>
          <a:p>
            <a:pPr algn="ctr"/>
            <a:r>
              <a:rPr lang="es-MX" sz="1800" b="1" dirty="0" smtClean="0">
                <a:latin typeface="Arial" panose="020B0604020202020204" pitchFamily="34" charset="0"/>
                <a:cs typeface="Arial" panose="020B0604020202020204" pitchFamily="34" charset="0"/>
              </a:rPr>
              <a:t>COMPETENCIAS PROFESIONALES</a:t>
            </a:r>
          </a:p>
          <a:p>
            <a:pPr algn="just"/>
            <a:r>
              <a:rPr lang="es-MX" sz="18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Detecta los procesos de aprendizaje de sus alumnos para favorecer </a:t>
            </a:r>
            <a:r>
              <a:rPr lang="es-MX" sz="1800" dirty="0" smtClean="0">
                <a:latin typeface="Arial" panose="020B0604020202020204" pitchFamily="34" charset="0"/>
                <a:cs typeface="Arial" panose="020B0604020202020204" pitchFamily="34" charset="0"/>
              </a:rPr>
              <a:t>su desarrollo </a:t>
            </a:r>
            <a:r>
              <a:rPr lang="es-MX" sz="1800" dirty="0">
                <a:latin typeface="Arial" panose="020B0604020202020204" pitchFamily="34" charset="0"/>
                <a:cs typeface="Arial" panose="020B0604020202020204" pitchFamily="34" charset="0"/>
              </a:rPr>
              <a:t>cognitivo y </a:t>
            </a:r>
            <a:r>
              <a:rPr lang="es-MX" sz="1800" dirty="0" smtClean="0">
                <a:latin typeface="Arial" panose="020B0604020202020204" pitchFamily="34" charset="0"/>
                <a:cs typeface="Arial" panose="020B0604020202020204" pitchFamily="34" charset="0"/>
              </a:rPr>
              <a:t>socioemocional.</a:t>
            </a:r>
          </a:p>
          <a:p>
            <a:pPr algn="just"/>
            <a:r>
              <a:rPr lang="es-MX" sz="1800" dirty="0">
                <a:latin typeface="Arial" panose="020B0604020202020204" pitchFamily="34" charset="0"/>
                <a:cs typeface="Arial" panose="020B0604020202020204" pitchFamily="34" charset="0"/>
              </a:rPr>
              <a:t>Aplica el plan y programa de estudio para alcanzar los </a:t>
            </a:r>
            <a:r>
              <a:rPr lang="es-MX" sz="1800" dirty="0" smtClean="0">
                <a:latin typeface="Arial" panose="020B0604020202020204" pitchFamily="34" charset="0"/>
                <a:cs typeface="Arial" panose="020B0604020202020204" pitchFamily="34" charset="0"/>
              </a:rPr>
              <a:t>propósitos educativos </a:t>
            </a:r>
            <a:r>
              <a:rPr lang="es-MX" sz="1800" dirty="0">
                <a:latin typeface="Arial" panose="020B0604020202020204" pitchFamily="34" charset="0"/>
                <a:cs typeface="Arial" panose="020B0604020202020204" pitchFamily="34" charset="0"/>
              </a:rPr>
              <a:t>y contribuir </a:t>
            </a:r>
            <a:r>
              <a:rPr lang="es-MX" sz="1800" dirty="0" smtClean="0">
                <a:latin typeface="Arial" panose="020B0604020202020204" pitchFamily="34" charset="0"/>
                <a:cs typeface="Arial" panose="020B0604020202020204" pitchFamily="34" charset="0"/>
              </a:rPr>
              <a:t>al pleno </a:t>
            </a:r>
            <a:r>
              <a:rPr lang="es-MX" sz="1800" dirty="0">
                <a:latin typeface="Arial" panose="020B0604020202020204" pitchFamily="34" charset="0"/>
                <a:cs typeface="Arial" panose="020B0604020202020204" pitchFamily="34" charset="0"/>
              </a:rPr>
              <a:t>desenvolvimiento de las capacidades </a:t>
            </a:r>
            <a:r>
              <a:rPr lang="es-MX" sz="1800" dirty="0" smtClean="0">
                <a:latin typeface="Arial" panose="020B0604020202020204" pitchFamily="34" charset="0"/>
                <a:cs typeface="Arial" panose="020B0604020202020204" pitchFamily="34" charset="0"/>
              </a:rPr>
              <a:t>de sus </a:t>
            </a:r>
            <a:r>
              <a:rPr lang="es-MX" sz="1800" dirty="0">
                <a:latin typeface="Arial" panose="020B0604020202020204" pitchFamily="34" charset="0"/>
                <a:cs typeface="Arial" panose="020B0604020202020204" pitchFamily="34" charset="0"/>
              </a:rPr>
              <a:t>alumnos.</a:t>
            </a:r>
          </a:p>
          <a:p>
            <a:pPr algn="just"/>
            <a:r>
              <a:rPr lang="es-MX" sz="1800" dirty="0">
                <a:latin typeface="Arial" panose="020B0604020202020204" pitchFamily="34" charset="0"/>
                <a:cs typeface="Arial" panose="020B0604020202020204" pitchFamily="34" charset="0"/>
              </a:rPr>
              <a:t>• Diseña </a:t>
            </a:r>
            <a:r>
              <a:rPr lang="es-MX" sz="1800" dirty="0" smtClean="0">
                <a:latin typeface="Arial" panose="020B0604020202020204" pitchFamily="34" charset="0"/>
                <a:cs typeface="Arial" panose="020B0604020202020204" pitchFamily="34" charset="0"/>
              </a:rPr>
              <a:t>planeaciones </a:t>
            </a:r>
            <a:r>
              <a:rPr lang="es-MX" sz="1800" dirty="0">
                <a:latin typeface="Arial" panose="020B0604020202020204" pitchFamily="34" charset="0"/>
                <a:cs typeface="Arial" panose="020B0604020202020204" pitchFamily="34" charset="0"/>
              </a:rPr>
              <a:t>aplicando sus conocimientos </a:t>
            </a:r>
            <a:r>
              <a:rPr lang="es-MX" sz="1800" dirty="0" smtClean="0">
                <a:latin typeface="Arial" panose="020B0604020202020204" pitchFamily="34" charset="0"/>
                <a:cs typeface="Arial" panose="020B0604020202020204" pitchFamily="34" charset="0"/>
              </a:rPr>
              <a:t>curriculares, psicopedagógicos</a:t>
            </a:r>
            <a:r>
              <a:rPr lang="es-MX" sz="1800" dirty="0">
                <a:latin typeface="Arial" panose="020B0604020202020204" pitchFamily="34" charset="0"/>
                <a:cs typeface="Arial" panose="020B0604020202020204" pitchFamily="34" charset="0"/>
              </a:rPr>
              <a:t>, disciplinares, didácticos y tecnológicos para </a:t>
            </a:r>
            <a:r>
              <a:rPr lang="es-MX" sz="1800" dirty="0" smtClean="0">
                <a:latin typeface="Arial" panose="020B0604020202020204" pitchFamily="34" charset="0"/>
                <a:cs typeface="Arial" panose="020B0604020202020204" pitchFamily="34" charset="0"/>
              </a:rPr>
              <a:t>propiciar espacios </a:t>
            </a:r>
            <a:r>
              <a:rPr lang="es-MX" sz="1800" dirty="0">
                <a:latin typeface="Arial" panose="020B0604020202020204" pitchFamily="34" charset="0"/>
                <a:cs typeface="Arial" panose="020B0604020202020204" pitchFamily="34" charset="0"/>
              </a:rPr>
              <a:t>de aprendizaje incluyentes que respondan a las necesidades </a:t>
            </a:r>
            <a:r>
              <a:rPr lang="es-MX" sz="1800" dirty="0" smtClean="0">
                <a:latin typeface="Arial" panose="020B0604020202020204" pitchFamily="34" charset="0"/>
                <a:cs typeface="Arial" panose="020B0604020202020204" pitchFamily="34" charset="0"/>
              </a:rPr>
              <a:t>de todos </a:t>
            </a:r>
            <a:r>
              <a:rPr lang="es-MX" sz="1800" dirty="0">
                <a:latin typeface="Arial" panose="020B0604020202020204" pitchFamily="34" charset="0"/>
                <a:cs typeface="Arial" panose="020B0604020202020204" pitchFamily="34" charset="0"/>
              </a:rPr>
              <a:t>los alumnos en el marco del plan y programas de estudio.</a:t>
            </a:r>
          </a:p>
          <a:p>
            <a:pPr algn="just"/>
            <a:r>
              <a:rPr lang="es-MX" sz="1800" dirty="0">
                <a:latin typeface="Arial" panose="020B0604020202020204" pitchFamily="34" charset="0"/>
                <a:cs typeface="Arial" panose="020B0604020202020204" pitchFamily="34" charset="0"/>
              </a:rPr>
              <a:t>• Integra recursos de la investigación educativa para enriquecer su </a:t>
            </a:r>
            <a:r>
              <a:rPr lang="es-MX" sz="1800" dirty="0" smtClean="0">
                <a:latin typeface="Arial" panose="020B0604020202020204" pitchFamily="34" charset="0"/>
                <a:cs typeface="Arial" panose="020B0604020202020204" pitchFamily="34" charset="0"/>
              </a:rPr>
              <a:t>práctica </a:t>
            </a:r>
            <a:r>
              <a:rPr lang="es-MX" sz="1800" dirty="0">
                <a:latin typeface="Arial" panose="020B0604020202020204" pitchFamily="34" charset="0"/>
                <a:cs typeface="Arial" panose="020B0604020202020204" pitchFamily="34" charset="0"/>
              </a:rPr>
              <a:t>profesional, expresando su interés por el conocimiento, la ciencia y </a:t>
            </a:r>
            <a:r>
              <a:rPr lang="es-MX" sz="1800" dirty="0" smtClean="0">
                <a:latin typeface="Arial" panose="020B0604020202020204" pitchFamily="34" charset="0"/>
                <a:cs typeface="Arial" panose="020B0604020202020204" pitchFamily="34" charset="0"/>
              </a:rPr>
              <a:t>la mejora </a:t>
            </a:r>
            <a:r>
              <a:rPr lang="es-MX" sz="1800" dirty="0">
                <a:latin typeface="Arial" panose="020B0604020202020204" pitchFamily="34" charset="0"/>
                <a:cs typeface="Arial" panose="020B0604020202020204" pitchFamily="34" charset="0"/>
              </a:rPr>
              <a:t>de la educación.</a:t>
            </a:r>
          </a:p>
          <a:p>
            <a:pPr algn="just"/>
            <a:r>
              <a:rPr lang="es-MX" sz="1800" dirty="0">
                <a:latin typeface="Arial" panose="020B0604020202020204" pitchFamily="34" charset="0"/>
                <a:cs typeface="Arial" panose="020B0604020202020204" pitchFamily="34" charset="0"/>
              </a:rPr>
              <a:t>• Actúa de manera ética ante la diversidad de situaciones que se </a:t>
            </a:r>
            <a:r>
              <a:rPr lang="es-MX" sz="1800" dirty="0" smtClean="0">
                <a:latin typeface="Arial" panose="020B0604020202020204" pitchFamily="34" charset="0"/>
                <a:cs typeface="Arial" panose="020B0604020202020204" pitchFamily="34" charset="0"/>
              </a:rPr>
              <a:t>presentan en </a:t>
            </a:r>
            <a:r>
              <a:rPr lang="es-MX" sz="1800" dirty="0">
                <a:latin typeface="Arial" panose="020B0604020202020204" pitchFamily="34" charset="0"/>
                <a:cs typeface="Arial" panose="020B0604020202020204" pitchFamily="34" charset="0"/>
              </a:rPr>
              <a:t>la práctica profesional.</a:t>
            </a: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343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6526" y="1169895"/>
            <a:ext cx="9023873"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297712"/>
            <a:ext cx="12192000" cy="6166854"/>
          </a:xfrm>
        </p:spPr>
        <p:txBody>
          <a:bodyPr>
            <a:noAutofit/>
          </a:bodyPr>
          <a:lstStyle/>
          <a:p>
            <a:pPr algn="ctr"/>
            <a:r>
              <a:rPr lang="es-MX" b="1" dirty="0" smtClean="0">
                <a:latin typeface="Arial" panose="020B0604020202020204" pitchFamily="34" charset="0"/>
                <a:cs typeface="Arial" panose="020B0604020202020204" pitchFamily="34" charset="0"/>
              </a:rPr>
              <a:t>UNIDADES DE COMPETENCIA QUE SE DESARROLLAN EN EL CURSO</a:t>
            </a:r>
          </a:p>
          <a:p>
            <a:pPr algn="just"/>
            <a:r>
              <a:rPr lang="es-MX" sz="1600" dirty="0" smtClean="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Plantea las necesidades formativas de los alumnos de acuerdo con </a:t>
            </a:r>
            <a:r>
              <a:rPr lang="es-MX" sz="1600" dirty="0" smtClean="0">
                <a:latin typeface="Arial" panose="020B0604020202020204" pitchFamily="34" charset="0"/>
                <a:cs typeface="Arial" panose="020B0604020202020204" pitchFamily="34" charset="0"/>
              </a:rPr>
              <a:t>sus procesos </a:t>
            </a:r>
            <a:r>
              <a:rPr lang="es-MX" sz="1600" dirty="0">
                <a:latin typeface="Arial" panose="020B0604020202020204" pitchFamily="34" charset="0"/>
                <a:cs typeface="Arial" panose="020B0604020202020204" pitchFamily="34" charset="0"/>
              </a:rPr>
              <a:t>de desarrollo y de aprendizaje, con base en los nuevos </a:t>
            </a:r>
            <a:r>
              <a:rPr lang="es-MX" sz="1600" dirty="0" smtClean="0">
                <a:latin typeface="Arial" panose="020B0604020202020204" pitchFamily="34" charset="0"/>
                <a:cs typeface="Arial" panose="020B0604020202020204" pitchFamily="34" charset="0"/>
              </a:rPr>
              <a:t>enfoques pedagógicos.</a:t>
            </a:r>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 Establece relaciones entre los principios, conceptos disciplinarios </a:t>
            </a:r>
            <a:r>
              <a:rPr lang="es-MX" sz="1600" dirty="0" smtClean="0">
                <a:latin typeface="Arial" panose="020B0604020202020204" pitchFamily="34" charset="0"/>
                <a:cs typeface="Arial" panose="020B0604020202020204" pitchFamily="34" charset="0"/>
              </a:rPr>
              <a:t>y </a:t>
            </a:r>
            <a:r>
              <a:rPr lang="es-MX" sz="1600" dirty="0">
                <a:latin typeface="Arial" panose="020B0604020202020204" pitchFamily="34" charset="0"/>
                <a:cs typeface="Arial" panose="020B0604020202020204" pitchFamily="34" charset="0"/>
              </a:rPr>
              <a:t>contenidos del plan y programas de estudio en función del logro </a:t>
            </a:r>
            <a:r>
              <a:rPr lang="es-MX" sz="1600" dirty="0" smtClean="0">
                <a:latin typeface="Arial" panose="020B0604020202020204" pitchFamily="34" charset="0"/>
                <a:cs typeface="Arial" panose="020B0604020202020204" pitchFamily="34" charset="0"/>
              </a:rPr>
              <a:t>de aprendizaje </a:t>
            </a:r>
            <a:r>
              <a:rPr lang="es-MX" sz="1600" dirty="0">
                <a:latin typeface="Arial" panose="020B0604020202020204" pitchFamily="34" charset="0"/>
                <a:cs typeface="Arial" panose="020B0604020202020204" pitchFamily="34" charset="0"/>
              </a:rPr>
              <a:t>de sus alumnos, asegurando la coherencia y continuidad </a:t>
            </a:r>
            <a:r>
              <a:rPr lang="es-MX" sz="1600" dirty="0" smtClean="0">
                <a:latin typeface="Arial" panose="020B0604020202020204" pitchFamily="34" charset="0"/>
                <a:cs typeface="Arial" panose="020B0604020202020204" pitchFamily="34" charset="0"/>
              </a:rPr>
              <a:t>entre los </a:t>
            </a:r>
            <a:r>
              <a:rPr lang="es-MX" sz="1600" dirty="0">
                <a:latin typeface="Arial" panose="020B0604020202020204" pitchFamily="34" charset="0"/>
                <a:cs typeface="Arial" panose="020B0604020202020204" pitchFamily="34" charset="0"/>
              </a:rPr>
              <a:t>distintos grados y niveles educativos.</a:t>
            </a:r>
          </a:p>
          <a:p>
            <a:pPr algn="just"/>
            <a:r>
              <a:rPr lang="es-MX" sz="1600" dirty="0">
                <a:latin typeface="Arial" panose="020B0604020202020204" pitchFamily="34" charset="0"/>
                <a:cs typeface="Arial" panose="020B0604020202020204" pitchFamily="34" charset="0"/>
              </a:rPr>
              <a:t>• Utiliza metodologías pertinentes y actualizadas para promover </a:t>
            </a:r>
            <a:r>
              <a:rPr lang="es-MX" sz="1600" dirty="0" smtClean="0">
                <a:latin typeface="Arial" panose="020B0604020202020204" pitchFamily="34" charset="0"/>
                <a:cs typeface="Arial" panose="020B0604020202020204" pitchFamily="34" charset="0"/>
              </a:rPr>
              <a:t>el aprendizaje </a:t>
            </a:r>
            <a:r>
              <a:rPr lang="es-MX" sz="1600" dirty="0">
                <a:latin typeface="Arial" panose="020B0604020202020204" pitchFamily="34" charset="0"/>
                <a:cs typeface="Arial" panose="020B0604020202020204" pitchFamily="34" charset="0"/>
              </a:rPr>
              <a:t>de los alumnos en los diferentes campos, áreas y ámbitos </a:t>
            </a:r>
            <a:r>
              <a:rPr lang="es-MX" sz="1600" dirty="0" smtClean="0">
                <a:latin typeface="Arial" panose="020B0604020202020204" pitchFamily="34" charset="0"/>
                <a:cs typeface="Arial" panose="020B0604020202020204" pitchFamily="34" charset="0"/>
              </a:rPr>
              <a:t>que propone </a:t>
            </a:r>
            <a:r>
              <a:rPr lang="es-MX" sz="1600" dirty="0">
                <a:latin typeface="Arial" panose="020B0604020202020204" pitchFamily="34" charset="0"/>
                <a:cs typeface="Arial" panose="020B0604020202020204" pitchFamily="34" charset="0"/>
              </a:rPr>
              <a:t>el currículum, considerando los contextos y su desarrollo.</a:t>
            </a:r>
          </a:p>
          <a:p>
            <a:pPr algn="just"/>
            <a:r>
              <a:rPr lang="es-MX" sz="1600" dirty="0">
                <a:latin typeface="Arial" panose="020B0604020202020204" pitchFamily="34" charset="0"/>
                <a:cs typeface="Arial" panose="020B0604020202020204" pitchFamily="34" charset="0"/>
              </a:rPr>
              <a:t>• Incorpora los recursos y medios didácticos idóneos para favorecer </a:t>
            </a:r>
            <a:r>
              <a:rPr lang="es-MX" sz="1600" dirty="0" smtClean="0">
                <a:latin typeface="Arial" panose="020B0604020202020204" pitchFamily="34" charset="0"/>
                <a:cs typeface="Arial" panose="020B0604020202020204" pitchFamily="34" charset="0"/>
              </a:rPr>
              <a:t>el aprendizaje </a:t>
            </a:r>
            <a:r>
              <a:rPr lang="es-MX" sz="1600" dirty="0">
                <a:latin typeface="Arial" panose="020B0604020202020204" pitchFamily="34" charset="0"/>
                <a:cs typeface="Arial" panose="020B0604020202020204" pitchFamily="34" charset="0"/>
              </a:rPr>
              <a:t>de acuerdo con el conocimiento de los procesos de </a:t>
            </a:r>
            <a:r>
              <a:rPr lang="es-MX" sz="1600" dirty="0" smtClean="0">
                <a:latin typeface="Arial" panose="020B0604020202020204" pitchFamily="34" charset="0"/>
                <a:cs typeface="Arial" panose="020B0604020202020204" pitchFamily="34" charset="0"/>
              </a:rPr>
              <a:t>desarrollo cognitivo </a:t>
            </a:r>
            <a:r>
              <a:rPr lang="es-MX" sz="1600" dirty="0">
                <a:latin typeface="Arial" panose="020B0604020202020204" pitchFamily="34" charset="0"/>
                <a:cs typeface="Arial" panose="020B0604020202020204" pitchFamily="34" charset="0"/>
              </a:rPr>
              <a:t>y socioemocional de los alumnos.</a:t>
            </a:r>
          </a:p>
          <a:p>
            <a:pPr algn="just"/>
            <a:r>
              <a:rPr lang="es-MX" sz="1600" dirty="0">
                <a:latin typeface="Arial" panose="020B0604020202020204" pitchFamily="34" charset="0"/>
                <a:cs typeface="Arial" panose="020B0604020202020204" pitchFamily="34" charset="0"/>
              </a:rPr>
              <a:t>• Selecciona estrategias que favorecen el desarrollo intelectual, físico, </a:t>
            </a:r>
            <a:r>
              <a:rPr lang="es-MX" sz="1600" dirty="0" smtClean="0">
                <a:latin typeface="Arial" panose="020B0604020202020204" pitchFamily="34" charset="0"/>
                <a:cs typeface="Arial" panose="020B0604020202020204" pitchFamily="34" charset="0"/>
              </a:rPr>
              <a:t>social y </a:t>
            </a:r>
            <a:r>
              <a:rPr lang="es-MX" sz="1600" dirty="0">
                <a:latin typeface="Arial" panose="020B0604020202020204" pitchFamily="34" charset="0"/>
                <a:cs typeface="Arial" panose="020B0604020202020204" pitchFamily="34" charset="0"/>
              </a:rPr>
              <a:t>emocional de los alumnos para procurar el logro de los aprendizajes.</a:t>
            </a:r>
          </a:p>
          <a:p>
            <a:pPr algn="just"/>
            <a:r>
              <a:rPr lang="es-MX" sz="1600" dirty="0">
                <a:latin typeface="Arial" panose="020B0604020202020204" pitchFamily="34" charset="0"/>
                <a:cs typeface="Arial" panose="020B0604020202020204" pitchFamily="34" charset="0"/>
              </a:rPr>
              <a:t>• Emplea los medios tecnológicos y las fuentes de información </a:t>
            </a:r>
            <a:r>
              <a:rPr lang="es-MX" sz="1600" dirty="0" smtClean="0">
                <a:latin typeface="Arial" panose="020B0604020202020204" pitchFamily="34" charset="0"/>
                <a:cs typeface="Arial" panose="020B0604020202020204" pitchFamily="34" charset="0"/>
              </a:rPr>
              <a:t>científica disponibles </a:t>
            </a:r>
            <a:r>
              <a:rPr lang="es-MX" sz="1600" dirty="0">
                <a:latin typeface="Arial" panose="020B0604020202020204" pitchFamily="34" charset="0"/>
                <a:cs typeface="Arial" panose="020B0604020202020204" pitchFamily="34" charset="0"/>
              </a:rPr>
              <a:t>para mantenerse actualizado respecto a los diversos </a:t>
            </a:r>
            <a:r>
              <a:rPr lang="es-MX" sz="1600" dirty="0" smtClean="0">
                <a:latin typeface="Arial" panose="020B0604020202020204" pitchFamily="34" charset="0"/>
                <a:cs typeface="Arial" panose="020B0604020202020204" pitchFamily="34" charset="0"/>
              </a:rPr>
              <a:t>campos de </a:t>
            </a:r>
            <a:r>
              <a:rPr lang="es-MX" sz="1600" dirty="0">
                <a:latin typeface="Arial" panose="020B0604020202020204" pitchFamily="34" charset="0"/>
                <a:cs typeface="Arial" panose="020B0604020202020204" pitchFamily="34" charset="0"/>
              </a:rPr>
              <a:t>conocimiento que intervienen en su trabajo docente.</a:t>
            </a:r>
          </a:p>
          <a:p>
            <a:pPr algn="just"/>
            <a:r>
              <a:rPr lang="es-MX" sz="1600" dirty="0">
                <a:latin typeface="Arial" panose="020B0604020202020204" pitchFamily="34" charset="0"/>
                <a:cs typeface="Arial" panose="020B0604020202020204" pitchFamily="34" charset="0"/>
              </a:rPr>
              <a:t>• Utiliza los recursos metodológicos y técnicos de la investigación </a:t>
            </a:r>
            <a:r>
              <a:rPr lang="es-MX" sz="1600" dirty="0" smtClean="0">
                <a:latin typeface="Arial" panose="020B0604020202020204" pitchFamily="34" charset="0"/>
                <a:cs typeface="Arial" panose="020B0604020202020204" pitchFamily="34" charset="0"/>
              </a:rPr>
              <a:t>para </a:t>
            </a:r>
            <a:r>
              <a:rPr lang="es-MX" sz="1600" dirty="0">
                <a:latin typeface="Arial" panose="020B0604020202020204" pitchFamily="34" charset="0"/>
                <a:cs typeface="Arial" panose="020B0604020202020204" pitchFamily="34" charset="0"/>
              </a:rPr>
              <a:t>explicar, comprender situaciones educativas y mejorar su docencia.</a:t>
            </a:r>
          </a:p>
          <a:p>
            <a:pPr algn="just"/>
            <a:r>
              <a:rPr lang="es-MX" sz="1600" dirty="0">
                <a:latin typeface="Arial" panose="020B0604020202020204" pitchFamily="34" charset="0"/>
                <a:cs typeface="Arial" panose="020B0604020202020204" pitchFamily="34" charset="0"/>
              </a:rPr>
              <a:t>• Orienta su actuación profesional con sentido ético-valoral y asume </a:t>
            </a:r>
            <a:r>
              <a:rPr lang="es-MX" sz="1600" dirty="0" smtClean="0">
                <a:latin typeface="Arial" panose="020B0604020202020204" pitchFamily="34" charset="0"/>
                <a:cs typeface="Arial" panose="020B0604020202020204" pitchFamily="34" charset="0"/>
              </a:rPr>
              <a:t>los diversos </a:t>
            </a:r>
            <a:r>
              <a:rPr lang="es-MX" sz="1600" dirty="0">
                <a:latin typeface="Arial" panose="020B0604020202020204" pitchFamily="34" charset="0"/>
                <a:cs typeface="Arial" panose="020B0604020202020204" pitchFamily="34" charset="0"/>
              </a:rPr>
              <a:t>principios y reglas que aseguran una mejor </a:t>
            </a:r>
            <a:r>
              <a:rPr lang="es-MX" sz="1600" dirty="0" smtClean="0">
                <a:latin typeface="Arial" panose="020B0604020202020204" pitchFamily="34" charset="0"/>
                <a:cs typeface="Arial" panose="020B0604020202020204" pitchFamily="34" charset="0"/>
              </a:rPr>
              <a:t>convivencia institucional </a:t>
            </a:r>
            <a:r>
              <a:rPr lang="es-MX" sz="1600" dirty="0">
                <a:latin typeface="Arial" panose="020B0604020202020204" pitchFamily="34" charset="0"/>
                <a:cs typeface="Arial" panose="020B0604020202020204" pitchFamily="34" charset="0"/>
              </a:rPr>
              <a:t>y social, en beneficio de los alumnos y de la </a:t>
            </a:r>
            <a:r>
              <a:rPr lang="es-MX" sz="1600" dirty="0" smtClean="0">
                <a:latin typeface="Arial" panose="020B0604020202020204" pitchFamily="34" charset="0"/>
                <a:cs typeface="Arial" panose="020B0604020202020204" pitchFamily="34" charset="0"/>
              </a:rPr>
              <a:t>comunidad escolar</a:t>
            </a:r>
            <a:r>
              <a:rPr lang="es-MX" sz="1600" dirty="0">
                <a:latin typeface="Arial" panose="020B0604020202020204" pitchFamily="34" charset="0"/>
                <a:cs typeface="Arial" panose="020B0604020202020204" pitchFamily="34" charset="0"/>
              </a:rPr>
              <a:t>.</a:t>
            </a:r>
          </a:p>
          <a:p>
            <a:pPr algn="just"/>
            <a:r>
              <a:rPr lang="es-MX" sz="1600" dirty="0">
                <a:latin typeface="Arial" panose="020B0604020202020204" pitchFamily="34" charset="0"/>
                <a:cs typeface="Arial" panose="020B0604020202020204" pitchFamily="34" charset="0"/>
              </a:rPr>
              <a:t>• Decide las estrategias pedagógicas para minimizar o eliminar las </a:t>
            </a:r>
            <a:r>
              <a:rPr lang="es-MX" sz="1600" dirty="0" smtClean="0">
                <a:latin typeface="Arial" panose="020B0604020202020204" pitchFamily="34" charset="0"/>
                <a:cs typeface="Arial" panose="020B0604020202020204" pitchFamily="34" charset="0"/>
              </a:rPr>
              <a:t>barreras para </a:t>
            </a:r>
            <a:r>
              <a:rPr lang="es-MX" sz="1600" dirty="0">
                <a:latin typeface="Arial" panose="020B0604020202020204" pitchFamily="34" charset="0"/>
                <a:cs typeface="Arial" panose="020B0604020202020204" pitchFamily="34" charset="0"/>
              </a:rPr>
              <a:t>el aprendizaje y la participación asegurando una educación inclusiva.</a:t>
            </a: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687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6526" y="1169895"/>
            <a:ext cx="9023873"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308344"/>
            <a:ext cx="12192000" cy="6052114"/>
          </a:xfrm>
        </p:spPr>
        <p:txBody>
          <a:bodyPr>
            <a:normAutofit/>
          </a:bodyPr>
          <a:lstStyle/>
          <a:p>
            <a:pPr algn="ctr"/>
            <a:r>
              <a:rPr lang="es-MX" sz="2400" b="1" dirty="0" smtClean="0">
                <a:latin typeface="Arial" panose="020B0604020202020204" pitchFamily="34" charset="0"/>
                <a:cs typeface="Arial" panose="020B0604020202020204" pitchFamily="34" charset="0"/>
              </a:rPr>
              <a:t>UNIDAD DE APRENDIZAJE I</a:t>
            </a:r>
          </a:p>
          <a:p>
            <a:pPr algn="ctr"/>
            <a:r>
              <a:rPr lang="es-MX" sz="2400" b="1" dirty="0" smtClean="0">
                <a:latin typeface="Arial" panose="020B0604020202020204" pitchFamily="34" charset="0"/>
                <a:cs typeface="Arial" panose="020B0604020202020204" pitchFamily="34" charset="0"/>
              </a:rPr>
              <a:t>DISEÑO, INTERVENCIÓN Y EVALUACIÓN EN EL AULA</a:t>
            </a:r>
          </a:p>
          <a:p>
            <a:pPr algn="just"/>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Los campos de formación académica: La relación entre el </a:t>
            </a:r>
            <a:r>
              <a:rPr lang="es-MX" dirty="0" smtClean="0">
                <a:latin typeface="Arial" panose="020B0604020202020204" pitchFamily="34" charset="0"/>
                <a:cs typeface="Arial" panose="020B0604020202020204" pitchFamily="34" charset="0"/>
              </a:rPr>
              <a:t>aprendizaje esperado</a:t>
            </a:r>
            <a:r>
              <a:rPr lang="es-MX" dirty="0">
                <a:latin typeface="Arial" panose="020B0604020202020204" pitchFamily="34" charset="0"/>
                <a:cs typeface="Arial" panose="020B0604020202020204" pitchFamily="34" charset="0"/>
              </a:rPr>
              <a:t>, el contenido, las orientaciones didácticas, los </a:t>
            </a:r>
            <a:r>
              <a:rPr lang="es-MX" dirty="0" smtClean="0">
                <a:latin typeface="Arial" panose="020B0604020202020204" pitchFamily="34" charset="0"/>
                <a:cs typeface="Arial" panose="020B0604020202020204" pitchFamily="34" charset="0"/>
              </a:rPr>
              <a:t>recursos materiales </a:t>
            </a:r>
            <a:r>
              <a:rPr lang="es-MX" dirty="0">
                <a:latin typeface="Arial" panose="020B0604020202020204" pitchFamily="34" charset="0"/>
                <a:cs typeface="Arial" panose="020B0604020202020204" pitchFamily="34" charset="0"/>
              </a:rPr>
              <a:t>y la evaluación.</a:t>
            </a:r>
          </a:p>
          <a:p>
            <a:pPr algn="just"/>
            <a:r>
              <a:rPr lang="es-MX" dirty="0">
                <a:latin typeface="Arial" panose="020B0604020202020204" pitchFamily="34" charset="0"/>
                <a:cs typeface="Arial" panose="020B0604020202020204" pitchFamily="34" charset="0"/>
              </a:rPr>
              <a:t>• Análisis de estrategias de diseño e intervención y evaluación en el aula.</a:t>
            </a:r>
          </a:p>
          <a:p>
            <a:pPr algn="just"/>
            <a:r>
              <a:rPr lang="es-MX" dirty="0">
                <a:latin typeface="Arial" panose="020B0604020202020204" pitchFamily="34" charset="0"/>
                <a:cs typeface="Arial" panose="020B0604020202020204" pitchFamily="34" charset="0"/>
              </a:rPr>
              <a:t>• Creación de ambientes de aprendizaje apegados a contexto.</a:t>
            </a:r>
          </a:p>
          <a:p>
            <a:pPr algn="just"/>
            <a:r>
              <a:rPr lang="es-MX" dirty="0">
                <a:latin typeface="Arial" panose="020B0604020202020204" pitchFamily="34" charset="0"/>
                <a:cs typeface="Arial" panose="020B0604020202020204" pitchFamily="34" charset="0"/>
              </a:rPr>
              <a:t>• Sistematizar, describir y analizar la experiencia: entre lo planificado y </a:t>
            </a:r>
            <a:r>
              <a:rPr lang="es-MX" dirty="0" smtClean="0">
                <a:latin typeface="Arial" panose="020B0604020202020204" pitchFamily="34" charset="0"/>
                <a:cs typeface="Arial" panose="020B0604020202020204" pitchFamily="34" charset="0"/>
              </a:rPr>
              <a:t>lo realizado.</a:t>
            </a:r>
          </a:p>
          <a:p>
            <a:pPr algn="ctr"/>
            <a:r>
              <a:rPr lang="es-MX" b="1" dirty="0" smtClean="0">
                <a:latin typeface="Arial" panose="020B0604020202020204" pitchFamily="34" charset="0"/>
                <a:cs typeface="Arial" panose="020B0604020202020204" pitchFamily="34" charset="0"/>
              </a:rPr>
              <a:t>PROPÓSITO DE LA UNIDAD DE APRENDIZAJE</a:t>
            </a:r>
          </a:p>
          <a:p>
            <a:pPr algn="just"/>
            <a:r>
              <a:rPr lang="es-MX" dirty="0" smtClean="0">
                <a:latin typeface="Arial" panose="020B0604020202020204" pitchFamily="34" charset="0"/>
                <a:cs typeface="Arial" panose="020B0604020202020204" pitchFamily="34" charset="0"/>
              </a:rPr>
              <a:t>Al </a:t>
            </a:r>
            <a:r>
              <a:rPr lang="es-MX" dirty="0">
                <a:latin typeface="Arial" panose="020B0604020202020204" pitchFamily="34" charset="0"/>
                <a:cs typeface="Arial" panose="020B0604020202020204" pitchFamily="34" charset="0"/>
              </a:rPr>
              <a:t>término de la unidad, la estudiante profundizará en la relación que </a:t>
            </a:r>
            <a:r>
              <a:rPr lang="es-MX" dirty="0" smtClean="0">
                <a:latin typeface="Arial" panose="020B0604020202020204" pitchFamily="34" charset="0"/>
                <a:cs typeface="Arial" panose="020B0604020202020204" pitchFamily="34" charset="0"/>
              </a:rPr>
              <a:t>guardan los </a:t>
            </a:r>
            <a:r>
              <a:rPr lang="es-MX" dirty="0">
                <a:latin typeface="Arial" panose="020B0604020202020204" pitchFamily="34" charset="0"/>
                <a:cs typeface="Arial" panose="020B0604020202020204" pitchFamily="34" charset="0"/>
              </a:rPr>
              <a:t>enfoques teórico-metodológicos y didácticos de los campos de </a:t>
            </a:r>
            <a:r>
              <a:rPr lang="es-MX" dirty="0" smtClean="0">
                <a:latin typeface="Arial" panose="020B0604020202020204" pitchFamily="34" charset="0"/>
                <a:cs typeface="Arial" panose="020B0604020202020204" pitchFamily="34" charset="0"/>
              </a:rPr>
              <a:t>formación académica </a:t>
            </a:r>
            <a:r>
              <a:rPr lang="es-MX" dirty="0">
                <a:latin typeface="Arial" panose="020B0604020202020204" pitchFamily="34" charset="0"/>
                <a:cs typeface="Arial" panose="020B0604020202020204" pitchFamily="34" charset="0"/>
              </a:rPr>
              <a:t>y educación socioemocional, con la enseñanza, el aprendizaje y </a:t>
            </a:r>
            <a:r>
              <a:rPr lang="es-MX" dirty="0" smtClean="0">
                <a:latin typeface="Arial" panose="020B0604020202020204" pitchFamily="34" charset="0"/>
                <a:cs typeface="Arial" panose="020B0604020202020204" pitchFamily="34" charset="0"/>
              </a:rPr>
              <a:t>los contextos </a:t>
            </a:r>
            <a:r>
              <a:rPr lang="es-MX" dirty="0">
                <a:latin typeface="Arial" panose="020B0604020202020204" pitchFamily="34" charset="0"/>
                <a:cs typeface="Arial" panose="020B0604020202020204" pitchFamily="34" charset="0"/>
              </a:rPr>
              <a:t>socioculturales y lingüísticos donde se desarrolla la docencia.</a:t>
            </a:r>
          </a:p>
          <a:p>
            <a:pPr algn="just"/>
            <a:r>
              <a:rPr lang="es-MX" dirty="0">
                <a:latin typeface="Arial" panose="020B0604020202020204" pitchFamily="34" charset="0"/>
                <a:cs typeface="Arial" panose="020B0604020202020204" pitchFamily="34" charset="0"/>
              </a:rPr>
              <a:t>Distinguirá la manera en que se conjugan los aspectos sociales, </a:t>
            </a:r>
            <a:r>
              <a:rPr lang="es-MX" dirty="0" smtClean="0">
                <a:latin typeface="Arial" panose="020B0604020202020204" pitchFamily="34" charset="0"/>
                <a:cs typeface="Arial" panose="020B0604020202020204" pitchFamily="34" charset="0"/>
              </a:rPr>
              <a:t>económicos, ideológicos</a:t>
            </a:r>
            <a:r>
              <a:rPr lang="es-MX" dirty="0">
                <a:latin typeface="Arial" panose="020B0604020202020204" pitchFamily="34" charset="0"/>
                <a:cs typeface="Arial" panose="020B0604020202020204" pitchFamily="34" charset="0"/>
              </a:rPr>
              <a:t>, culturales y lingüísticos en la conformación de ambientes </a:t>
            </a:r>
            <a:r>
              <a:rPr lang="es-MX" dirty="0" smtClean="0">
                <a:latin typeface="Arial" panose="020B0604020202020204" pitchFamily="34" charset="0"/>
                <a:cs typeface="Arial" panose="020B0604020202020204" pitchFamily="34" charset="0"/>
              </a:rPr>
              <a:t>de aprendizaje </a:t>
            </a:r>
            <a:r>
              <a:rPr lang="es-MX" dirty="0">
                <a:latin typeface="Arial" panose="020B0604020202020204" pitchFamily="34" charset="0"/>
                <a:cs typeface="Arial" panose="020B0604020202020204" pitchFamily="34" charset="0"/>
              </a:rPr>
              <a:t>equitativos e inclusivos para los alumnos de educación </a:t>
            </a:r>
            <a:r>
              <a:rPr lang="es-MX" dirty="0" smtClean="0">
                <a:latin typeface="Arial" panose="020B0604020202020204" pitchFamily="34" charset="0"/>
                <a:cs typeface="Arial" panose="020B0604020202020204" pitchFamily="34" charset="0"/>
              </a:rPr>
              <a:t>preescolar en </a:t>
            </a:r>
            <a:r>
              <a:rPr lang="es-MX" dirty="0">
                <a:latin typeface="Arial" panose="020B0604020202020204" pitchFamily="34" charset="0"/>
                <a:cs typeface="Arial" panose="020B0604020202020204" pitchFamily="34" charset="0"/>
              </a:rPr>
              <a:t>función del nivel, grado y modalidad educativa -escuela de </a:t>
            </a:r>
            <a:r>
              <a:rPr lang="es-MX" dirty="0" smtClean="0">
                <a:latin typeface="Arial" panose="020B0604020202020204" pitchFamily="34" charset="0"/>
                <a:cs typeface="Arial" panose="020B0604020202020204" pitchFamily="34" charset="0"/>
              </a:rPr>
              <a:t>organización completa</a:t>
            </a:r>
            <a:r>
              <a:rPr lang="es-MX" dirty="0">
                <a:latin typeface="Arial" panose="020B0604020202020204" pitchFamily="34" charset="0"/>
                <a:cs typeface="Arial" panose="020B0604020202020204" pitchFamily="34" charset="0"/>
              </a:rPr>
              <a:t>, multigrado e indígena-.</a:t>
            </a:r>
            <a:endParaRPr lang="es-MX" dirty="0" smtClean="0">
              <a:latin typeface="Arial" panose="020B0604020202020204" pitchFamily="34" charset="0"/>
              <a:cs typeface="Arial" panose="020B0604020202020204" pitchFamily="34" charset="0"/>
            </a:endParaRPr>
          </a:p>
          <a:p>
            <a:pPr algn="just"/>
            <a:endParaRPr lang="es-MX" sz="1800" dirty="0">
              <a:latin typeface="Arial" panose="020B0604020202020204" pitchFamily="34" charset="0"/>
              <a:cs typeface="Arial" panose="020B0604020202020204" pitchFamily="34" charset="0"/>
            </a:endParaRP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21-22</a:t>
            </a:r>
            <a:endParaRPr lang="es-MX" altLang="es-MX" sz="1000" dirty="0"/>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347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6526" y="1169895"/>
            <a:ext cx="9023873"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301214"/>
            <a:ext cx="12192000" cy="6354185"/>
          </a:xfrm>
        </p:spPr>
        <p:txBody>
          <a:bodyPr>
            <a:normAutofit/>
          </a:bodyPr>
          <a:lstStyle/>
          <a:p>
            <a:pPr algn="ctr"/>
            <a:endParaRPr lang="es-MX" sz="2400" b="1" dirty="0" smtClean="0">
              <a:latin typeface="Arial" panose="020B0604020202020204" pitchFamily="34" charset="0"/>
              <a:cs typeface="Arial" panose="020B0604020202020204" pitchFamily="34" charset="0"/>
            </a:endParaRPr>
          </a:p>
          <a:p>
            <a:pPr algn="ctr"/>
            <a:endParaRPr lang="es-MX" sz="2400" b="1" dirty="0" smtClean="0">
              <a:latin typeface="Arial" panose="020B0604020202020204" pitchFamily="34" charset="0"/>
              <a:cs typeface="Arial" panose="020B0604020202020204" pitchFamily="34" charset="0"/>
            </a:endParaRPr>
          </a:p>
          <a:p>
            <a:pPr algn="ctr"/>
            <a:r>
              <a:rPr lang="es-MX" sz="2400" b="1" dirty="0" smtClean="0">
                <a:latin typeface="Arial" panose="020B0604020202020204" pitchFamily="34" charset="0"/>
                <a:cs typeface="Arial" panose="020B0604020202020204" pitchFamily="34" charset="0"/>
              </a:rPr>
              <a:t>CONTENIDOS</a:t>
            </a:r>
          </a:p>
          <a:p>
            <a:pPr algn="just"/>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Los campos de formación académica: La relación entre el </a:t>
            </a:r>
            <a:r>
              <a:rPr lang="es-MX" dirty="0" smtClean="0">
                <a:latin typeface="Arial" panose="020B0604020202020204" pitchFamily="34" charset="0"/>
                <a:cs typeface="Arial" panose="020B0604020202020204" pitchFamily="34" charset="0"/>
              </a:rPr>
              <a:t>aprendizaje esperado</a:t>
            </a:r>
            <a:r>
              <a:rPr lang="es-MX" dirty="0">
                <a:latin typeface="Arial" panose="020B0604020202020204" pitchFamily="34" charset="0"/>
                <a:cs typeface="Arial" panose="020B0604020202020204" pitchFamily="34" charset="0"/>
              </a:rPr>
              <a:t>, el contenido, las orientaciones didácticas, los </a:t>
            </a:r>
            <a:r>
              <a:rPr lang="es-MX" dirty="0" smtClean="0">
                <a:latin typeface="Arial" panose="020B0604020202020204" pitchFamily="34" charset="0"/>
                <a:cs typeface="Arial" panose="020B0604020202020204" pitchFamily="34" charset="0"/>
              </a:rPr>
              <a:t>recursos materiales </a:t>
            </a:r>
            <a:r>
              <a:rPr lang="es-MX" dirty="0">
                <a:latin typeface="Arial" panose="020B0604020202020204" pitchFamily="34" charset="0"/>
                <a:cs typeface="Arial" panose="020B0604020202020204" pitchFamily="34" charset="0"/>
              </a:rPr>
              <a:t>y la evaluación.</a:t>
            </a:r>
          </a:p>
          <a:p>
            <a:pPr algn="just"/>
            <a:r>
              <a:rPr lang="es-MX" dirty="0">
                <a:latin typeface="Arial" panose="020B0604020202020204" pitchFamily="34" charset="0"/>
                <a:cs typeface="Arial" panose="020B0604020202020204" pitchFamily="34" charset="0"/>
              </a:rPr>
              <a:t>• Análisis de estrategias de diseño, intervención y evaluación en el aula.</a:t>
            </a:r>
          </a:p>
          <a:p>
            <a:pPr algn="just"/>
            <a:r>
              <a:rPr lang="es-MX" dirty="0">
                <a:latin typeface="Arial" panose="020B0604020202020204" pitchFamily="34" charset="0"/>
                <a:cs typeface="Arial" panose="020B0604020202020204" pitchFamily="34" charset="0"/>
              </a:rPr>
              <a:t>• Creación de ambientes de aprendizaje apegados a contexto.</a:t>
            </a:r>
          </a:p>
          <a:p>
            <a:pPr algn="just"/>
            <a:r>
              <a:rPr lang="es-MX" dirty="0">
                <a:latin typeface="Arial" panose="020B0604020202020204" pitchFamily="34" charset="0"/>
                <a:cs typeface="Arial" panose="020B0604020202020204" pitchFamily="34" charset="0"/>
              </a:rPr>
              <a:t>• Sistematizar, describir y analizar la experiencia: entre lo planificado y </a:t>
            </a:r>
            <a:r>
              <a:rPr lang="es-MX" dirty="0" smtClean="0">
                <a:latin typeface="Arial" panose="020B0604020202020204" pitchFamily="34" charset="0"/>
                <a:cs typeface="Arial" panose="020B0604020202020204" pitchFamily="34" charset="0"/>
              </a:rPr>
              <a:t>lo realizado.</a:t>
            </a:r>
          </a:p>
          <a:p>
            <a:pPr algn="ctr"/>
            <a:endParaRPr lang="es-MX" sz="2400" b="1" dirty="0" smtClean="0">
              <a:latin typeface="Arial" panose="020B0604020202020204" pitchFamily="34" charset="0"/>
              <a:cs typeface="Arial" panose="020B0604020202020204" pitchFamily="34" charset="0"/>
            </a:endParaRPr>
          </a:p>
          <a:p>
            <a:pPr algn="ctr"/>
            <a:r>
              <a:rPr lang="es-MX" sz="2400" b="1" dirty="0" smtClean="0">
                <a:latin typeface="Arial" panose="020B0604020202020204" pitchFamily="34" charset="0"/>
                <a:cs typeface="Arial" panose="020B0604020202020204" pitchFamily="34" charset="0"/>
              </a:rPr>
              <a:t>EVIDENCIAS:</a:t>
            </a:r>
          </a:p>
          <a:p>
            <a:pPr algn="just"/>
            <a:r>
              <a:rPr lang="es-MX" dirty="0">
                <a:latin typeface="Arial" panose="020B0604020202020204" pitchFamily="34" charset="0"/>
                <a:cs typeface="Arial" panose="020B0604020202020204" pitchFamily="34" charset="0"/>
              </a:rPr>
              <a:t>• Planes de </a:t>
            </a:r>
            <a:r>
              <a:rPr lang="es-MX" dirty="0" smtClean="0">
                <a:latin typeface="Arial" panose="020B0604020202020204" pitchFamily="34" charset="0"/>
                <a:cs typeface="Arial" panose="020B0604020202020204" pitchFamily="34" charset="0"/>
              </a:rPr>
              <a:t>clase.</a:t>
            </a:r>
          </a:p>
          <a:p>
            <a:r>
              <a:rPr lang="es-MX" dirty="0">
                <a:latin typeface="Arial" panose="020B0604020202020204" pitchFamily="34" charset="0"/>
                <a:cs typeface="Arial" panose="020B0604020202020204" pitchFamily="34" charset="0"/>
              </a:rPr>
              <a:t>• Informe de prácticas </a:t>
            </a:r>
            <a:r>
              <a:rPr lang="es-MX" dirty="0" smtClean="0">
                <a:latin typeface="Arial" panose="020B0604020202020204" pitchFamily="34" charset="0"/>
                <a:cs typeface="Arial" panose="020B0604020202020204" pitchFamily="34" charset="0"/>
              </a:rPr>
              <a:t>de intervención.</a:t>
            </a:r>
            <a:endParaRPr lang="es-MX" dirty="0">
              <a:latin typeface="Arial" panose="020B0604020202020204" pitchFamily="34" charset="0"/>
              <a:cs typeface="Arial" panose="020B0604020202020204" pitchFamily="34" charset="0"/>
            </a:endParaRP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451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6526" y="1169895"/>
            <a:ext cx="9023873" cy="1487243"/>
          </a:xfrm>
        </p:spPr>
        <p:txBody>
          <a:bodyPr>
            <a:normAutofit/>
          </a:bodyPr>
          <a:lstStyle/>
          <a:p>
            <a:pPr algn="ctr"/>
            <a:r>
              <a:rPr lang="es-MX" sz="3200" b="1" dirty="0" smtClean="0">
                <a:latin typeface="Arial" panose="020B0604020202020204" pitchFamily="34" charset="0"/>
                <a:cs typeface="Arial" panose="020B0604020202020204" pitchFamily="34" charset="0"/>
              </a:rPr>
              <a:t/>
            </a:r>
            <a:br>
              <a:rPr lang="es-MX" sz="3200" b="1" dirty="0" smtClean="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
            </a:r>
            <a:br>
              <a:rPr lang="es-MX" sz="3200" b="1" dirty="0">
                <a:latin typeface="Arial" panose="020B0604020202020204" pitchFamily="34" charset="0"/>
                <a:cs typeface="Arial" panose="020B0604020202020204" pitchFamily="34" charset="0"/>
              </a:rPr>
            </a:br>
            <a:endParaRPr lang="es-MX" sz="32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301214"/>
            <a:ext cx="12192000" cy="6059244"/>
          </a:xfrm>
        </p:spPr>
        <p:txBody>
          <a:bodyPr>
            <a:normAutofit fontScale="70000" lnSpcReduction="20000"/>
          </a:bodyPr>
          <a:lstStyle/>
          <a:p>
            <a:pPr algn="ctr"/>
            <a:r>
              <a:rPr lang="es-MX" b="1" dirty="0" smtClean="0">
                <a:latin typeface="Arial" panose="020B0604020202020204" pitchFamily="34" charset="0"/>
                <a:cs typeface="Arial" panose="020B0604020202020204" pitchFamily="34" charset="0"/>
              </a:rPr>
              <a:t>UNIDAD DE APRENDIZAJE II</a:t>
            </a:r>
          </a:p>
          <a:p>
            <a:pPr algn="ctr"/>
            <a:r>
              <a:rPr lang="es-MX" b="1" dirty="0" smtClean="0">
                <a:latin typeface="Arial" panose="020B0604020202020204" pitchFamily="34" charset="0"/>
                <a:cs typeface="Arial" panose="020B0604020202020204" pitchFamily="34" charset="0"/>
              </a:rPr>
              <a:t>DEL DISEÑO E INTERVENCIÓN HACIA LA MEJORA DE LA PRÁCTICA</a:t>
            </a:r>
          </a:p>
          <a:p>
            <a:pPr algn="ctr"/>
            <a:r>
              <a:rPr lang="es-MX" b="1" dirty="0" smtClean="0">
                <a:latin typeface="Arial" panose="020B0604020202020204" pitchFamily="34" charset="0"/>
                <a:cs typeface="Arial" panose="020B0604020202020204" pitchFamily="34" charset="0"/>
              </a:rPr>
              <a:t>DOCENTE</a:t>
            </a:r>
          </a:p>
          <a:p>
            <a:r>
              <a:rPr lang="es-MX" b="1" dirty="0" smtClean="0"/>
              <a:t>Competencias </a:t>
            </a:r>
            <a:r>
              <a:rPr lang="es-MX" b="1" dirty="0"/>
              <a:t>de la unidad de aprendizaje</a:t>
            </a:r>
          </a:p>
          <a:p>
            <a:pPr algn="just"/>
            <a:r>
              <a:rPr lang="es-MX" sz="2600" dirty="0">
                <a:latin typeface="Arial" panose="020B0604020202020204" pitchFamily="34" charset="0"/>
                <a:cs typeface="Arial" panose="020B0604020202020204" pitchFamily="34" charset="0"/>
              </a:rPr>
              <a:t>• Establece relaciones entre los principios, conceptos disciplinarios </a:t>
            </a:r>
            <a:r>
              <a:rPr lang="es-MX" sz="2600" dirty="0" smtClean="0">
                <a:latin typeface="Arial" panose="020B0604020202020204" pitchFamily="34" charset="0"/>
                <a:cs typeface="Arial" panose="020B0604020202020204" pitchFamily="34" charset="0"/>
              </a:rPr>
              <a:t>y contenidos </a:t>
            </a:r>
            <a:r>
              <a:rPr lang="es-MX" sz="2600" dirty="0">
                <a:latin typeface="Arial" panose="020B0604020202020204" pitchFamily="34" charset="0"/>
                <a:cs typeface="Arial" panose="020B0604020202020204" pitchFamily="34" charset="0"/>
              </a:rPr>
              <a:t>del plan y programas de estudio en función del logro </a:t>
            </a:r>
            <a:r>
              <a:rPr lang="es-MX" sz="2600" dirty="0" smtClean="0">
                <a:latin typeface="Arial" panose="020B0604020202020204" pitchFamily="34" charset="0"/>
                <a:cs typeface="Arial" panose="020B0604020202020204" pitchFamily="34" charset="0"/>
              </a:rPr>
              <a:t>de aprendizaje </a:t>
            </a:r>
            <a:r>
              <a:rPr lang="es-MX" sz="2600" dirty="0">
                <a:latin typeface="Arial" panose="020B0604020202020204" pitchFamily="34" charset="0"/>
                <a:cs typeface="Arial" panose="020B0604020202020204" pitchFamily="34" charset="0"/>
              </a:rPr>
              <a:t>de sus </a:t>
            </a:r>
            <a:r>
              <a:rPr lang="es-MX" sz="2600" dirty="0" smtClean="0">
                <a:latin typeface="Arial" panose="020B0604020202020204" pitchFamily="34" charset="0"/>
                <a:cs typeface="Arial" panose="020B0604020202020204" pitchFamily="34" charset="0"/>
              </a:rPr>
              <a:t>alumnos, asegurando </a:t>
            </a:r>
            <a:r>
              <a:rPr lang="es-MX" sz="2600" dirty="0">
                <a:latin typeface="Arial" panose="020B0604020202020204" pitchFamily="34" charset="0"/>
                <a:cs typeface="Arial" panose="020B0604020202020204" pitchFamily="34" charset="0"/>
              </a:rPr>
              <a:t>la coherencia y </a:t>
            </a:r>
            <a:r>
              <a:rPr lang="es-MX" sz="2600" dirty="0" smtClean="0">
                <a:latin typeface="Arial" panose="020B0604020202020204" pitchFamily="34" charset="0"/>
                <a:cs typeface="Arial" panose="020B0604020202020204" pitchFamily="34" charset="0"/>
              </a:rPr>
              <a:t>continuidad  entre </a:t>
            </a:r>
            <a:r>
              <a:rPr lang="es-MX" sz="2600" dirty="0">
                <a:latin typeface="Arial" panose="020B0604020202020204" pitchFamily="34" charset="0"/>
                <a:cs typeface="Arial" panose="020B0604020202020204" pitchFamily="34" charset="0"/>
              </a:rPr>
              <a:t>los distintos grados y niveles educativos.</a:t>
            </a:r>
          </a:p>
          <a:p>
            <a:pPr algn="just"/>
            <a:r>
              <a:rPr lang="es-MX" sz="2600" dirty="0">
                <a:latin typeface="Arial" panose="020B0604020202020204" pitchFamily="34" charset="0"/>
                <a:cs typeface="Arial" panose="020B0604020202020204" pitchFamily="34" charset="0"/>
              </a:rPr>
              <a:t>• Utiliza metodologías pertinentes y actualizadas para promover </a:t>
            </a:r>
            <a:r>
              <a:rPr lang="es-MX" sz="2600" dirty="0" smtClean="0">
                <a:latin typeface="Arial" panose="020B0604020202020204" pitchFamily="34" charset="0"/>
                <a:cs typeface="Arial" panose="020B0604020202020204" pitchFamily="34" charset="0"/>
              </a:rPr>
              <a:t>el aprendizaje </a:t>
            </a:r>
            <a:r>
              <a:rPr lang="es-MX" sz="2600" dirty="0">
                <a:latin typeface="Arial" panose="020B0604020202020204" pitchFamily="34" charset="0"/>
                <a:cs typeface="Arial" panose="020B0604020202020204" pitchFamily="34" charset="0"/>
              </a:rPr>
              <a:t>de los alumnos en los diferentes campos, áreas y ámbitos</a:t>
            </a:r>
          </a:p>
          <a:p>
            <a:pPr algn="just"/>
            <a:r>
              <a:rPr lang="es-MX" sz="2600" dirty="0">
                <a:latin typeface="Arial" panose="020B0604020202020204" pitchFamily="34" charset="0"/>
                <a:cs typeface="Arial" panose="020B0604020202020204" pitchFamily="34" charset="0"/>
              </a:rPr>
              <a:t>que propone el currículum, considerando los contextos y </a:t>
            </a:r>
            <a:r>
              <a:rPr lang="es-MX" sz="2600" dirty="0" smtClean="0">
                <a:latin typeface="Arial" panose="020B0604020202020204" pitchFamily="34" charset="0"/>
                <a:cs typeface="Arial" panose="020B0604020202020204" pitchFamily="34" charset="0"/>
              </a:rPr>
              <a:t>su desarrollo</a:t>
            </a:r>
            <a:r>
              <a:rPr lang="es-MX" sz="2600" dirty="0">
                <a:latin typeface="Arial" panose="020B0604020202020204" pitchFamily="34" charset="0"/>
                <a:cs typeface="Arial" panose="020B0604020202020204" pitchFamily="34" charset="0"/>
              </a:rPr>
              <a:t>.</a:t>
            </a:r>
          </a:p>
          <a:p>
            <a:pPr algn="just"/>
            <a:r>
              <a:rPr lang="es-MX" sz="2600" dirty="0">
                <a:latin typeface="Arial" panose="020B0604020202020204" pitchFamily="34" charset="0"/>
                <a:cs typeface="Arial" panose="020B0604020202020204" pitchFamily="34" charset="0"/>
              </a:rPr>
              <a:t>• Incorpora los recursos y medios didácticos idóneos para favorecer </a:t>
            </a:r>
            <a:r>
              <a:rPr lang="es-MX" sz="2600" dirty="0" smtClean="0">
                <a:latin typeface="Arial" panose="020B0604020202020204" pitchFamily="34" charset="0"/>
                <a:cs typeface="Arial" panose="020B0604020202020204" pitchFamily="34" charset="0"/>
              </a:rPr>
              <a:t>el aprendizaje </a:t>
            </a:r>
            <a:r>
              <a:rPr lang="es-MX" sz="2600" dirty="0">
                <a:latin typeface="Arial" panose="020B0604020202020204" pitchFamily="34" charset="0"/>
                <a:cs typeface="Arial" panose="020B0604020202020204" pitchFamily="34" charset="0"/>
              </a:rPr>
              <a:t>de acuerdo con el conocimiento de los procesos </a:t>
            </a:r>
            <a:r>
              <a:rPr lang="es-MX" sz="2600" dirty="0" smtClean="0">
                <a:latin typeface="Arial" panose="020B0604020202020204" pitchFamily="34" charset="0"/>
                <a:cs typeface="Arial" panose="020B0604020202020204" pitchFamily="34" charset="0"/>
              </a:rPr>
              <a:t>de desarrollo </a:t>
            </a:r>
            <a:r>
              <a:rPr lang="es-MX" sz="2600" dirty="0">
                <a:latin typeface="Arial" panose="020B0604020202020204" pitchFamily="34" charset="0"/>
                <a:cs typeface="Arial" panose="020B0604020202020204" pitchFamily="34" charset="0"/>
              </a:rPr>
              <a:t>cognitivo y socioemocional de los alumnos.</a:t>
            </a:r>
          </a:p>
          <a:p>
            <a:pPr algn="just"/>
            <a:r>
              <a:rPr lang="es-MX" sz="2600" dirty="0">
                <a:latin typeface="Arial" panose="020B0604020202020204" pitchFamily="34" charset="0"/>
                <a:cs typeface="Arial" panose="020B0604020202020204" pitchFamily="34" charset="0"/>
              </a:rPr>
              <a:t>• Selecciona estrategias que favorecen el desarrollo intelectual, </a:t>
            </a:r>
            <a:r>
              <a:rPr lang="es-MX" sz="2600" dirty="0" smtClean="0">
                <a:latin typeface="Arial" panose="020B0604020202020204" pitchFamily="34" charset="0"/>
                <a:cs typeface="Arial" panose="020B0604020202020204" pitchFamily="34" charset="0"/>
              </a:rPr>
              <a:t>físico, social </a:t>
            </a:r>
            <a:r>
              <a:rPr lang="es-MX" sz="2600" dirty="0">
                <a:latin typeface="Arial" panose="020B0604020202020204" pitchFamily="34" charset="0"/>
                <a:cs typeface="Arial" panose="020B0604020202020204" pitchFamily="34" charset="0"/>
              </a:rPr>
              <a:t>y emocional de los alumnos para procurar el logro de </a:t>
            </a:r>
            <a:r>
              <a:rPr lang="es-MX" sz="2600" dirty="0" smtClean="0">
                <a:latin typeface="Arial" panose="020B0604020202020204" pitchFamily="34" charset="0"/>
                <a:cs typeface="Arial" panose="020B0604020202020204" pitchFamily="34" charset="0"/>
              </a:rPr>
              <a:t>los aprendizajes</a:t>
            </a:r>
            <a:r>
              <a:rPr lang="es-MX" sz="2600" dirty="0">
                <a:latin typeface="Arial" panose="020B0604020202020204" pitchFamily="34" charset="0"/>
                <a:cs typeface="Arial" panose="020B0604020202020204" pitchFamily="34" charset="0"/>
              </a:rPr>
              <a:t>.</a:t>
            </a:r>
          </a:p>
          <a:p>
            <a:pPr algn="just"/>
            <a:r>
              <a:rPr lang="es-MX" sz="2600" dirty="0">
                <a:latin typeface="Arial" panose="020B0604020202020204" pitchFamily="34" charset="0"/>
                <a:cs typeface="Arial" panose="020B0604020202020204" pitchFamily="34" charset="0"/>
              </a:rPr>
              <a:t>• Emplea los medios tecnológicos y las fuentes de </a:t>
            </a:r>
            <a:r>
              <a:rPr lang="es-MX" sz="2600" dirty="0" smtClean="0">
                <a:latin typeface="Arial" panose="020B0604020202020204" pitchFamily="34" charset="0"/>
                <a:cs typeface="Arial" panose="020B0604020202020204" pitchFamily="34" charset="0"/>
              </a:rPr>
              <a:t>información científica </a:t>
            </a:r>
            <a:r>
              <a:rPr lang="es-MX" sz="2600" dirty="0">
                <a:latin typeface="Arial" panose="020B0604020202020204" pitchFamily="34" charset="0"/>
                <a:cs typeface="Arial" panose="020B0604020202020204" pitchFamily="34" charset="0"/>
              </a:rPr>
              <a:t>disponibles para mantenerse actualizado respecto a </a:t>
            </a:r>
            <a:r>
              <a:rPr lang="es-MX" sz="2600" dirty="0" smtClean="0">
                <a:latin typeface="Arial" panose="020B0604020202020204" pitchFamily="34" charset="0"/>
                <a:cs typeface="Arial" panose="020B0604020202020204" pitchFamily="34" charset="0"/>
              </a:rPr>
              <a:t>los diversos </a:t>
            </a:r>
            <a:r>
              <a:rPr lang="es-MX" sz="2600" dirty="0">
                <a:latin typeface="Arial" panose="020B0604020202020204" pitchFamily="34" charset="0"/>
                <a:cs typeface="Arial" panose="020B0604020202020204" pitchFamily="34" charset="0"/>
              </a:rPr>
              <a:t>campos de conocimiento que intervienen en su </a:t>
            </a:r>
            <a:r>
              <a:rPr lang="es-MX" sz="2600" dirty="0" smtClean="0">
                <a:latin typeface="Arial" panose="020B0604020202020204" pitchFamily="34" charset="0"/>
                <a:cs typeface="Arial" panose="020B0604020202020204" pitchFamily="34" charset="0"/>
              </a:rPr>
              <a:t>trabajo docente</a:t>
            </a:r>
            <a:r>
              <a:rPr lang="es-MX" sz="2600" dirty="0">
                <a:latin typeface="Arial" panose="020B0604020202020204" pitchFamily="34" charset="0"/>
                <a:cs typeface="Arial" panose="020B0604020202020204" pitchFamily="34" charset="0"/>
              </a:rPr>
              <a:t>.</a:t>
            </a:r>
          </a:p>
          <a:p>
            <a:pPr algn="just"/>
            <a:r>
              <a:rPr lang="es-MX" sz="2600" dirty="0">
                <a:latin typeface="Arial" panose="020B0604020202020204" pitchFamily="34" charset="0"/>
                <a:cs typeface="Arial" panose="020B0604020202020204" pitchFamily="34" charset="0"/>
              </a:rPr>
              <a:t>• Utiliza los recursos metodológicos y técnicos de la investigación </a:t>
            </a:r>
            <a:r>
              <a:rPr lang="es-MX" sz="2600" dirty="0" smtClean="0">
                <a:latin typeface="Arial" panose="020B0604020202020204" pitchFamily="34" charset="0"/>
                <a:cs typeface="Arial" panose="020B0604020202020204" pitchFamily="34" charset="0"/>
              </a:rPr>
              <a:t>para explicar</a:t>
            </a:r>
            <a:r>
              <a:rPr lang="es-MX" sz="2600" dirty="0">
                <a:latin typeface="Arial" panose="020B0604020202020204" pitchFamily="34" charset="0"/>
                <a:cs typeface="Arial" panose="020B0604020202020204" pitchFamily="34" charset="0"/>
              </a:rPr>
              <a:t>, </a:t>
            </a:r>
            <a:r>
              <a:rPr lang="es-MX" sz="2600" dirty="0" smtClean="0">
                <a:latin typeface="Arial" panose="020B0604020202020204" pitchFamily="34" charset="0"/>
                <a:cs typeface="Arial" panose="020B0604020202020204" pitchFamily="34" charset="0"/>
              </a:rPr>
              <a:t>comprender situaciones </a:t>
            </a:r>
            <a:r>
              <a:rPr lang="es-MX" sz="2600" dirty="0">
                <a:latin typeface="Arial" panose="020B0604020202020204" pitchFamily="34" charset="0"/>
                <a:cs typeface="Arial" panose="020B0604020202020204" pitchFamily="34" charset="0"/>
              </a:rPr>
              <a:t>educativas y mejorar </a:t>
            </a:r>
            <a:r>
              <a:rPr lang="es-MX" sz="2600" dirty="0" smtClean="0">
                <a:latin typeface="Arial" panose="020B0604020202020204" pitchFamily="34" charset="0"/>
                <a:cs typeface="Arial" panose="020B0604020202020204" pitchFamily="34" charset="0"/>
              </a:rPr>
              <a:t>su docencia</a:t>
            </a:r>
            <a:r>
              <a:rPr lang="es-MX" sz="2600" dirty="0">
                <a:latin typeface="Arial" panose="020B0604020202020204" pitchFamily="34" charset="0"/>
                <a:cs typeface="Arial" panose="020B0604020202020204" pitchFamily="34" charset="0"/>
              </a:rPr>
              <a:t>.</a:t>
            </a:r>
          </a:p>
          <a:p>
            <a:pPr algn="just"/>
            <a:r>
              <a:rPr lang="es-MX" sz="2600" dirty="0">
                <a:latin typeface="Arial" panose="020B0604020202020204" pitchFamily="34" charset="0"/>
                <a:cs typeface="Arial" panose="020B0604020202020204" pitchFamily="34" charset="0"/>
              </a:rPr>
              <a:t>• Orienta su actuación profesional con sentido ético-valoral y </a:t>
            </a:r>
            <a:r>
              <a:rPr lang="es-MX" sz="2600" dirty="0" smtClean="0">
                <a:latin typeface="Arial" panose="020B0604020202020204" pitchFamily="34" charset="0"/>
                <a:cs typeface="Arial" panose="020B0604020202020204" pitchFamily="34" charset="0"/>
              </a:rPr>
              <a:t>asume </a:t>
            </a:r>
            <a:r>
              <a:rPr lang="es-MX" sz="2600" dirty="0">
                <a:latin typeface="Arial" panose="020B0604020202020204" pitchFamily="34" charset="0"/>
                <a:cs typeface="Arial" panose="020B0604020202020204" pitchFamily="34" charset="0"/>
              </a:rPr>
              <a:t>los diversos principios y reglas que aseguran una mejor convivencia</a:t>
            </a:r>
          </a:p>
          <a:p>
            <a:pPr algn="just"/>
            <a:r>
              <a:rPr lang="es-MX" sz="2600" dirty="0">
                <a:latin typeface="Arial" panose="020B0604020202020204" pitchFamily="34" charset="0"/>
                <a:cs typeface="Arial" panose="020B0604020202020204" pitchFamily="34" charset="0"/>
              </a:rPr>
              <a:t>institucional y social, en beneficio de los alumnos y de la </a:t>
            </a:r>
            <a:r>
              <a:rPr lang="es-MX" sz="2600" dirty="0" smtClean="0">
                <a:latin typeface="Arial" panose="020B0604020202020204" pitchFamily="34" charset="0"/>
                <a:cs typeface="Arial" panose="020B0604020202020204" pitchFamily="34" charset="0"/>
              </a:rPr>
              <a:t>comunidad escolar</a:t>
            </a:r>
            <a:r>
              <a:rPr lang="es-MX" sz="2600" dirty="0">
                <a:latin typeface="Arial" panose="020B0604020202020204" pitchFamily="34" charset="0"/>
                <a:cs typeface="Arial" panose="020B0604020202020204" pitchFamily="34" charset="0"/>
              </a:rPr>
              <a:t>.</a:t>
            </a:r>
          </a:p>
          <a:p>
            <a:pPr algn="just"/>
            <a:r>
              <a:rPr lang="es-MX" sz="2600" dirty="0">
                <a:latin typeface="Arial" panose="020B0604020202020204" pitchFamily="34" charset="0"/>
                <a:cs typeface="Arial" panose="020B0604020202020204" pitchFamily="34" charset="0"/>
              </a:rPr>
              <a:t>• Decide las estrategias pedagógicas para minimizar o eliminar </a:t>
            </a:r>
            <a:r>
              <a:rPr lang="es-MX" sz="2600" dirty="0" smtClean="0">
                <a:latin typeface="Arial" panose="020B0604020202020204" pitchFamily="34" charset="0"/>
                <a:cs typeface="Arial" panose="020B0604020202020204" pitchFamily="34" charset="0"/>
              </a:rPr>
              <a:t>las barreras </a:t>
            </a:r>
            <a:r>
              <a:rPr lang="es-MX" sz="2600" dirty="0">
                <a:latin typeface="Arial" panose="020B0604020202020204" pitchFamily="34" charset="0"/>
                <a:cs typeface="Arial" panose="020B0604020202020204" pitchFamily="34" charset="0"/>
              </a:rPr>
              <a:t>para el aprendizaje y la </a:t>
            </a:r>
            <a:r>
              <a:rPr lang="es-MX" sz="2600" dirty="0" smtClean="0">
                <a:latin typeface="Arial" panose="020B0604020202020204" pitchFamily="34" charset="0"/>
                <a:cs typeface="Arial" panose="020B0604020202020204" pitchFamily="34" charset="0"/>
              </a:rPr>
              <a:t>participación asegurando una educación </a:t>
            </a:r>
            <a:r>
              <a:rPr lang="es-MX" sz="2600" dirty="0">
                <a:latin typeface="Arial" panose="020B0604020202020204" pitchFamily="34" charset="0"/>
                <a:cs typeface="Arial" panose="020B0604020202020204" pitchFamily="34" charset="0"/>
              </a:rPr>
              <a:t>inclusiva.</a:t>
            </a:r>
          </a:p>
        </p:txBody>
      </p:sp>
      <p:pic>
        <p:nvPicPr>
          <p:cNvPr id="205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472613"/>
            <a:ext cx="50482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72072"/>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
          <p:cNvPicPr>
            <a:picLocks noChangeAspect="1" noChangeArrowheads="1"/>
          </p:cNvPicPr>
          <p:nvPr/>
        </p:nvPicPr>
        <p:blipFill>
          <a:blip r:embed="rId4">
            <a:extLst>
              <a:ext uri="{28A0092B-C50C-407E-A947-70E740481C1C}">
                <a14:useLocalDpi xmlns:a14="http://schemas.microsoft.com/office/drawing/2010/main" val="0"/>
              </a:ext>
            </a:extLst>
          </a:blip>
          <a:srcRect l="65639" t="87997" r="6058" b="3998"/>
          <a:stretch>
            <a:fillRect/>
          </a:stretch>
        </p:blipFill>
        <p:spPr bwMode="auto">
          <a:xfrm>
            <a:off x="10379075" y="6360458"/>
            <a:ext cx="181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Rectangle 5"/>
          <p:cNvSpPr>
            <a:spLocks noChangeArrowheads="1"/>
          </p:cNvSpPr>
          <p:nvPr/>
        </p:nvSpPr>
        <p:spPr bwMode="auto">
          <a:xfrm rot="13089242">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66750" y="6447650"/>
            <a:ext cx="133722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 </a:t>
            </a:r>
            <a:r>
              <a:rPr lang="es-MX" altLang="es-MX" sz="1100" dirty="0" smtClean="0">
                <a:latin typeface="Calibri" panose="020F0502020204030204" pitchFamily="34" charset="0"/>
                <a:ea typeface="Calibri" panose="020F0502020204030204" pitchFamily="34" charset="0"/>
                <a:cs typeface="Times New Roman" panose="02020603050405020304" pitchFamily="18" charset="0"/>
              </a:rPr>
              <a:t>21-22</a:t>
            </a:r>
            <a:endParaRPr kumimoji="0" lang="es-MX" altLang="es-MX"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MX" altLang="es-MX"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CGENAD-F-SAA-43</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9382671"/>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406</TotalTime>
  <Words>2831</Words>
  <Application>Microsoft Office PowerPoint</Application>
  <PresentationFormat>Panorámica</PresentationFormat>
  <Paragraphs>336</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Century Gothic</vt:lpstr>
      <vt:lpstr>Times New Roman</vt:lpstr>
      <vt:lpstr>Estela de condensación</vt:lpstr>
      <vt:lpstr>  </vt:lpstr>
      <vt:lpstr>  </vt:lpstr>
      <vt:lpstr>cursos  antecedentes Y cursos / subsecuentes</vt:lpstr>
      <vt:lpstr>  </vt:lpstr>
      <vt:lpstr>  </vt:lpstr>
      <vt:lpstr>  </vt:lpstr>
      <vt:lpstr>  </vt:lpstr>
      <vt:lpstr>  </vt:lpstr>
      <vt:lpstr>  </vt:lpstr>
      <vt:lpstr>  </vt:lpstr>
      <vt:lpstr>Evidencia integradora</vt:lpstr>
      <vt:lpstr>EVALUACIONES Y JORNADAS DE PRACTICA</vt:lpstr>
      <vt:lpstr>Presentación de PowerPoint</vt:lpstr>
      <vt:lpstr>Presentación de PowerPoint</vt:lpstr>
      <vt:lpstr>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ESTRATEGIAS DE TRABAJO DOCENTE   CUARTO SEMESTRE</dc:title>
  <dc:creator>Usuario de Windows</dc:creator>
  <cp:lastModifiedBy>ANGELICA MARIA ROCCA VALDES</cp:lastModifiedBy>
  <cp:revision>59</cp:revision>
  <dcterms:created xsi:type="dcterms:W3CDTF">2020-01-27T18:10:39Z</dcterms:created>
  <dcterms:modified xsi:type="dcterms:W3CDTF">2022-02-13T21:52:20Z</dcterms:modified>
</cp:coreProperties>
</file>