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8" r:id="rId17"/>
    <p:sldId id="276" r:id="rId18"/>
    <p:sldId id="279" r:id="rId19"/>
    <p:sldId id="280" r:id="rId20"/>
    <p:sldId id="281" r:id="rId21"/>
    <p:sldId id="283" r:id="rId22"/>
    <p:sldId id="282"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6" autoAdjust="0"/>
    <p:restoredTop sz="94660"/>
  </p:normalViewPr>
  <p:slideViewPr>
    <p:cSldViewPr>
      <p:cViewPr varScale="1">
        <p:scale>
          <a:sx n="64" d="100"/>
          <a:sy n="64" d="100"/>
        </p:scale>
        <p:origin x="15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43F14-65F2-4D9D-B968-ED60BADB8462}" type="datetimeFigureOut">
              <a:rPr lang="es-ES" smtClean="0"/>
              <a:t>09/02/2022</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1E9C4-AA76-464A-AB1A-FD626D640B8F}" type="slidenum">
              <a:rPr lang="es-ES" smtClean="0"/>
              <a:t>‹Nº›</a:t>
            </a:fld>
            <a:endParaRPr lang="es-ES"/>
          </a:p>
        </p:txBody>
      </p:sp>
    </p:spTree>
    <p:extLst>
      <p:ext uri="{BB962C8B-B14F-4D97-AF65-F5344CB8AC3E}">
        <p14:creationId xmlns:p14="http://schemas.microsoft.com/office/powerpoint/2010/main" val="227018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smtClean="0"/>
              <a:t>1</a:t>
            </a:fld>
            <a:endParaRPr lang="es-ES"/>
          </a:p>
        </p:txBody>
      </p:sp>
    </p:spTree>
    <p:extLst>
      <p:ext uri="{BB962C8B-B14F-4D97-AF65-F5344CB8AC3E}">
        <p14:creationId xmlns:p14="http://schemas.microsoft.com/office/powerpoint/2010/main" val="382231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smtClean="0"/>
              <a:t>3</a:t>
            </a:fld>
            <a:endParaRPr lang="es-ES"/>
          </a:p>
        </p:txBody>
      </p:sp>
    </p:spTree>
    <p:extLst>
      <p:ext uri="{BB962C8B-B14F-4D97-AF65-F5344CB8AC3E}">
        <p14:creationId xmlns:p14="http://schemas.microsoft.com/office/powerpoint/2010/main" val="1875668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AA25EE-BD30-4536-8BF5-A3535E04FF35}" type="datetimeFigureOut">
              <a:rPr lang="es-ES" smtClean="0"/>
              <a:t>09/02/2022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1E2CC8-6241-4C7A-9117-3C4F818136D0}" type="slidenum">
              <a:rPr lang="es-ES" smtClean="0"/>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74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A25EE-BD30-4536-8BF5-A3535E04FF35}" type="datetimeFigureOut">
              <a:rPr lang="es-ES" smtClean="0"/>
              <a:t>09/02/2022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244697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A25EE-BD30-4536-8BF5-A3535E04FF35}" type="datetimeFigureOut">
              <a:rPr lang="es-ES" smtClean="0"/>
              <a:t>09/02/2022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400995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47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 descr="Descripción: logo en 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6093296"/>
            <a:ext cx="469900" cy="50482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683568" y="6021288"/>
            <a:ext cx="1143000"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ENEP-F-ST-19</a:t>
            </a:r>
            <a:endParaRPr kumimoji="0" lang="es-ES" sz="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defRPr/>
            </a:pPr>
            <a:r>
              <a:rPr kumimoji="0" lang="es-ES" sz="11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V01/122012</a:t>
            </a:r>
            <a:endParaRPr kumimoji="0" lang="es-E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133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A25EE-BD30-4536-8BF5-A3535E04FF35}" type="datetimeFigureOut">
              <a:rPr lang="es-ES" smtClean="0"/>
              <a:t>09/02/2022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212935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1AA25EE-BD30-4536-8BF5-A3535E04FF35}" type="datetimeFigureOut">
              <a:rPr lang="es-ES" smtClean="0"/>
              <a:t>09/02/2022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1E2CC8-6241-4C7A-9117-3C4F818136D0}" type="slidenum">
              <a:rPr lang="es-ES" smtClean="0"/>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28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1AA25EE-BD30-4536-8BF5-A3535E04FF35}" type="datetimeFigureOut">
              <a:rPr lang="es-ES" smtClean="0"/>
              <a:t>09/02/2022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25678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1AA25EE-BD30-4536-8BF5-A3535E04FF35}" type="datetimeFigureOut">
              <a:rPr lang="es-ES" smtClean="0"/>
              <a:t>09/02/2022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210091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1AA25EE-BD30-4536-8BF5-A3535E04FF35}" type="datetimeFigureOut">
              <a:rPr lang="es-ES" smtClean="0"/>
              <a:t>09/02/2022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427944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AA25EE-BD30-4536-8BF5-A3535E04FF35}" type="datetimeFigureOut">
              <a:rPr lang="es-ES" smtClean="0"/>
              <a:t>09/02/2022</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268744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1AA25EE-BD30-4536-8BF5-A3535E04FF35}" type="datetimeFigureOut">
              <a:rPr lang="es-ES" smtClean="0"/>
              <a:t>09/02/2022</a:t>
            </a:fld>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1E2CC8-6241-4C7A-9117-3C4F818136D0}" type="slidenum">
              <a:rPr lang="es-ES" smtClean="0"/>
              <a:t>‹Nº›</a:t>
            </a:fld>
            <a:endParaRPr lang="es-ES"/>
          </a:p>
        </p:txBody>
      </p:sp>
    </p:spTree>
    <p:extLst>
      <p:ext uri="{BB962C8B-B14F-4D97-AF65-F5344CB8AC3E}">
        <p14:creationId xmlns:p14="http://schemas.microsoft.com/office/powerpoint/2010/main" val="420426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1AA25EE-BD30-4536-8BF5-A3535E04FF35}" type="datetimeFigureOut">
              <a:rPr lang="es-ES" smtClean="0"/>
              <a:t>09/02/2022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1E2CC8-6241-4C7A-9117-3C4F818136D0}" type="slidenum">
              <a:rPr lang="es-ES" smtClean="0"/>
              <a:t>‹Nº›</a:t>
            </a:fld>
            <a:endParaRPr lang="es-ES"/>
          </a:p>
        </p:txBody>
      </p:sp>
    </p:spTree>
    <p:extLst>
      <p:ext uri="{BB962C8B-B14F-4D97-AF65-F5344CB8AC3E}">
        <p14:creationId xmlns:p14="http://schemas.microsoft.com/office/powerpoint/2010/main" val="146302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1AA25EE-BD30-4536-8BF5-A3535E04FF35}" type="datetimeFigureOut">
              <a:rPr lang="es-ES" smtClean="0"/>
              <a:t>09/02/2022</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31E2CC8-6241-4C7A-9117-3C4F818136D0}" type="slidenum">
              <a:rPr lang="es-ES" smtClean="0"/>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3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files.filsofiaonline.webnode.com.br/200002743-d9f4ddaee1/Kant%20-%20Pedagogia.pdf"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diputados.gob.mx/LeyesBiblio/pdf/137.pdf" TargetMode="External"/><Relationship Id="rId4" Type="http://schemas.openxmlformats.org/officeDocument/2006/relationships/hyperlink" Target="http://activistasxsl.org.ve/wp-content/uploads/2014/09/Emilio-ROUSSEAU.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WD0qi2CebP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youtube.com/watch?v=LeZAIZJMRx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KzbWsW4SUwo"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youtu.be/AEWKnAcga" TargetMode="External"/><Relationship Id="rId5" Type="http://schemas.openxmlformats.org/officeDocument/2006/relationships/hyperlink" Target="https://youtu.be/AEWKnAcga_Y" TargetMode="External"/><Relationship Id="rId4" Type="http://schemas.openxmlformats.org/officeDocument/2006/relationships/hyperlink" Target="https://youtu.be/3mChkak7_3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ADFEF9C-8942-46B2-9C56-6D6748511BE7}"/>
              </a:ext>
            </a:extLst>
          </p:cNvPr>
          <p:cNvPicPr>
            <a:picLocks noChangeAspect="1"/>
          </p:cNvPicPr>
          <p:nvPr/>
        </p:nvPicPr>
        <p:blipFill>
          <a:blip r:embed="rId3"/>
          <a:stretch>
            <a:fillRect/>
          </a:stretch>
        </p:blipFill>
        <p:spPr>
          <a:xfrm>
            <a:off x="467544" y="548680"/>
            <a:ext cx="1298561" cy="737680"/>
          </a:xfrm>
          <a:prstGeom prst="rect">
            <a:avLst/>
          </a:prstGeom>
        </p:spPr>
      </p:pic>
      <p:sp>
        <p:nvSpPr>
          <p:cNvPr id="4" name="Rectángulo 3">
            <a:extLst>
              <a:ext uri="{FF2B5EF4-FFF2-40B4-BE49-F238E27FC236}">
                <a16:creationId xmlns:a16="http://schemas.microsoft.com/office/drawing/2014/main" id="{329C2A1D-73D6-44AA-8918-84DA80EDEEFB}"/>
              </a:ext>
            </a:extLst>
          </p:cNvPr>
          <p:cNvSpPr/>
          <p:nvPr/>
        </p:nvSpPr>
        <p:spPr>
          <a:xfrm>
            <a:off x="179512" y="103267"/>
            <a:ext cx="8640960" cy="6463308"/>
          </a:xfrm>
          <a:prstGeom prst="rect">
            <a:avLst/>
          </a:prstGeom>
        </p:spPr>
        <p:txBody>
          <a:bodyPr wrap="square">
            <a:spAutoFit/>
          </a:bodyPr>
          <a:lstStyle/>
          <a:p>
            <a:pPr marL="0" marR="0" lvl="0" indent="66675" algn="ctr" defTabSz="914400" eaLnBrk="0" fontAlgn="base" latinLnBrk="0" hangingPunct="0">
              <a:lnSpc>
                <a:spcPct val="100000"/>
              </a:lnSpc>
              <a:spcBef>
                <a:spcPct val="0"/>
              </a:spcBef>
              <a:spcAft>
                <a:spcPct val="0"/>
              </a:spcAft>
              <a:buClrTx/>
              <a:buSzTx/>
              <a:buFontTx/>
              <a:buNone/>
              <a:tabLst/>
              <a:defRPr/>
            </a:pPr>
            <a:endParaRPr kumimoji="0" lang="es-ES_tradnl" altLang="es-ES" sz="24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66675" algn="ctr" defTabSz="914400" eaLnBrk="0" fontAlgn="base" latinLnBrk="0" hangingPunct="0">
              <a:lnSpc>
                <a:spcPct val="100000"/>
              </a:lnSpc>
              <a:spcBef>
                <a:spcPct val="0"/>
              </a:spcBef>
              <a:spcAft>
                <a:spcPct val="0"/>
              </a:spcAft>
              <a:buClrTx/>
              <a:buSzTx/>
              <a:buFontTx/>
              <a:buNone/>
              <a:tabLst/>
              <a:defRPr/>
            </a:pPr>
            <a:r>
              <a:rPr kumimoji="0" lang="es-ES_tradnl" altLang="es-ES" sz="24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Escuela Normal de Educación Preescolar</a:t>
            </a:r>
          </a:p>
          <a:p>
            <a:pPr marL="0" marR="0" lvl="0" indent="66675" algn="ctr" defTabSz="914400" eaLnBrk="0" fontAlgn="base" latinLnBrk="0" hangingPunct="0">
              <a:lnSpc>
                <a:spcPct val="100000"/>
              </a:lnSpc>
              <a:spcBef>
                <a:spcPct val="0"/>
              </a:spcBef>
              <a:spcAft>
                <a:spcPct val="0"/>
              </a:spcAft>
              <a:buClrTx/>
              <a:buSzTx/>
              <a:buFontTx/>
              <a:buNone/>
              <a:tabLst/>
              <a:defRPr/>
            </a:pPr>
            <a:endParaRPr kumimoji="0" lang="es-ES" alt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66675" algn="ctr" defTabSz="914400" eaLnBrk="0" fontAlgn="base" latinLnBrk="0" hangingPunct="0">
              <a:lnSpc>
                <a:spcPct val="100000"/>
              </a:lnSpc>
              <a:spcBef>
                <a:spcPct val="0"/>
              </a:spcBef>
              <a:spcAft>
                <a:spcPct val="0"/>
              </a:spcAft>
              <a:buClrTx/>
              <a:buSzTx/>
              <a:buFontTx/>
              <a:buNone/>
              <a:tabLst/>
              <a:defRPr/>
            </a:pPr>
            <a:endParaRPr kumimoji="0" lang="es-ES" alt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66675" algn="ctr" defTabSz="914400" eaLnBrk="0" fontAlgn="base" latinLnBrk="0" hangingPunct="0">
              <a:lnSpc>
                <a:spcPct val="100000"/>
              </a:lnSpc>
              <a:spcBef>
                <a:spcPct val="0"/>
              </a:spcBef>
              <a:spcAft>
                <a:spcPct val="0"/>
              </a:spcAft>
              <a:buClrTx/>
              <a:buSzTx/>
              <a:buFontTx/>
              <a:buNone/>
              <a:tabLst/>
              <a:defRPr/>
            </a:pPr>
            <a:r>
              <a:rPr kumimoji="0" lang="es-ES_tradnl" altLang="es-ES" sz="36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Encuadre </a:t>
            </a:r>
          </a:p>
          <a:p>
            <a:pPr marL="0" marR="0" lvl="0" indent="66675" algn="ctr" defTabSz="914400" eaLnBrk="0" fontAlgn="base" latinLnBrk="0" hangingPunct="0">
              <a:lnSpc>
                <a:spcPct val="100000"/>
              </a:lnSpc>
              <a:spcBef>
                <a:spcPct val="0"/>
              </a:spcBef>
              <a:spcAft>
                <a:spcPct val="0"/>
              </a:spcAft>
              <a:buClrTx/>
              <a:buSzTx/>
              <a:buFontTx/>
              <a:buNone/>
              <a:tabLst/>
              <a:defRPr/>
            </a:pPr>
            <a:endParaRPr kumimoji="0" lang="es-ES" altLang="es-ES"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66675" algn="ctr" defTabSz="914400" eaLnBrk="0" fontAlgn="base" latinLnBrk="0" hangingPunct="0">
              <a:lnSpc>
                <a:spcPct val="100000"/>
              </a:lnSpc>
              <a:spcBef>
                <a:spcPct val="0"/>
              </a:spcBef>
              <a:spcAft>
                <a:spcPct val="0"/>
              </a:spcAft>
              <a:buClrTx/>
              <a:buSzTx/>
              <a:buFontTx/>
              <a:buNone/>
              <a:tabLst/>
              <a:defRPr/>
            </a:pPr>
            <a:r>
              <a:rPr kumimoji="0" lang="es-ES_tradnl" altLang="es-ES" sz="2400" b="0"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FILOSOFÍA DE LA EDUCACIÓN</a:t>
            </a:r>
          </a:p>
          <a:p>
            <a:pPr marL="0" marR="0" lvl="0" indent="66675" algn="ctr" defTabSz="914400" eaLnBrk="0" fontAlgn="base" latinLnBrk="0" hangingPunct="0">
              <a:lnSpc>
                <a:spcPct val="100000"/>
              </a:lnSpc>
              <a:spcBef>
                <a:spcPct val="0"/>
              </a:spcBef>
              <a:spcAft>
                <a:spcPct val="0"/>
              </a:spcAft>
              <a:buClrTx/>
              <a:buSzTx/>
              <a:buFontTx/>
              <a:buNone/>
              <a:tabLst/>
              <a:defRPr/>
            </a:pPr>
            <a:endParaRPr kumimoji="0" lang="es-ES_tradnl" altLang="es-ES" sz="800" b="0"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0" marR="0" lvl="0" indent="66675" algn="ctr" defTabSz="914400" eaLnBrk="0" fontAlgn="base" latinLnBrk="0" hangingPunct="0">
              <a:lnSpc>
                <a:spcPct val="100000"/>
              </a:lnSpc>
              <a:spcBef>
                <a:spcPct val="0"/>
              </a:spcBef>
              <a:spcAft>
                <a:spcPct val="0"/>
              </a:spcAft>
              <a:buClrTx/>
              <a:buSzTx/>
              <a:buFontTx/>
              <a:buNone/>
              <a:tabLst/>
              <a:defRPr/>
            </a:pPr>
            <a:endParaRPr kumimoji="0" lang="es-ES_tradnl" altLang="es-ES" sz="800" b="0"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0" marR="0" lvl="0" indent="66675" algn="ctr" defTabSz="914400" eaLnBrk="0" fontAlgn="base" latinLnBrk="0" hangingPunct="0">
              <a:lnSpc>
                <a:spcPct val="100000"/>
              </a:lnSpc>
              <a:spcBef>
                <a:spcPct val="0"/>
              </a:spcBef>
              <a:spcAft>
                <a:spcPct val="0"/>
              </a:spcAft>
              <a:buClrTx/>
              <a:buSzTx/>
              <a:buFontTx/>
              <a:buNone/>
              <a:tabLst/>
              <a:defRPr/>
            </a:pPr>
            <a:r>
              <a:rPr kumimoji="0" lang="es-ES_tradnl" altLang="es-ES" sz="800" b="0"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ES" sz="2400" b="0"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Semestre: CUARTO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altLang="es-ES" sz="10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ES" sz="2400" b="0"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Trayecto: optativo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altLang="es-ES" sz="2000" b="0"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4 hrs.   /4.5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altLang="es-ES" sz="18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prstClr val="black"/>
                </a:solidFill>
                <a:effectLst/>
                <a:uLnTx/>
                <a:uFillTx/>
              </a:rPr>
              <a:t>Propósito: </a:t>
            </a:r>
            <a:r>
              <a:rPr kumimoji="0" lang="es-MX" sz="1800" b="0" i="0" u="none" strike="noStrike" kern="0" cap="none" spc="0" normalizeH="0" baseline="0" noProof="0" dirty="0">
                <a:ln>
                  <a:noFill/>
                </a:ln>
                <a:solidFill>
                  <a:prstClr val="black"/>
                </a:solidFill>
                <a:effectLst/>
                <a:uLnTx/>
                <a:uFillTx/>
              </a:rPr>
              <a:t>Que los estudiantes indaguen críticamente sobre distintas perspectivas filosóficas que arrojan luz a los principales conceptos y actividades constitutivas de la labor pedagógica, reflexionen sobre el tema como el sentido de la educación, el papel que juega el conocimiento del dentro de la educación y la relación que existe entre la labor del educador y el tipo de sociedad que se desea tener.</a:t>
            </a:r>
            <a:r>
              <a:rPr kumimoji="0" lang="es-ES_tradnl" altLang="es-ES" sz="24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ES" sz="24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 </a:t>
            </a:r>
            <a:endParaRPr lang="es-ES_tradnl" altLang="es-ES" sz="2400" b="1" kern="0" dirty="0">
              <a:solidFill>
                <a:prstClr val="black"/>
              </a:solidFill>
              <a:ea typeface="Calibri" panose="020F050202020403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_tradnl" altLang="es-ES" sz="2400" b="1" i="0" u="none" strike="noStrike" kern="0" cap="none" spc="0" normalizeH="0" noProof="0" dirty="0">
                <a:ln>
                  <a:noFill/>
                </a:ln>
                <a:solidFill>
                  <a:prstClr val="black"/>
                </a:solidFill>
                <a:effectLst/>
                <a:uLnTx/>
                <a:uFillTx/>
                <a:ea typeface="Calibri" panose="020F0502020204030204" pitchFamily="34" charset="0"/>
                <a:cs typeface="Arial" panose="020B0604020202020204" pitchFamily="34" charset="0"/>
              </a:rPr>
              <a:t>                                      </a:t>
            </a:r>
            <a:r>
              <a:rPr kumimoji="0" lang="es-ES_tradnl" altLang="es-ES" sz="16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DOCENTE:</a:t>
            </a:r>
            <a:r>
              <a:rPr kumimoji="0" lang="es-ES_tradnl" altLang="es-ES" sz="1600" b="1" i="0" u="none" strike="noStrike" kern="0" cap="none" spc="0" normalizeH="0" noProof="0" dirty="0">
                <a:ln>
                  <a:noFill/>
                </a:ln>
                <a:solidFill>
                  <a:prstClr val="black"/>
                </a:solidFill>
                <a:effectLst/>
                <a:uLnTx/>
                <a:uFillTx/>
                <a:ea typeface="Calibri" panose="020F0502020204030204" pitchFamily="34" charset="0"/>
                <a:cs typeface="Arial" panose="020B0604020202020204" pitchFamily="34" charset="0"/>
              </a:rPr>
              <a:t> </a:t>
            </a:r>
            <a:r>
              <a:rPr lang="es-ES_tradnl" altLang="es-ES" sz="1600" b="1" kern="0" dirty="0">
                <a:solidFill>
                  <a:prstClr val="black"/>
                </a:solidFill>
                <a:ea typeface="Calibri" panose="020F0502020204030204" pitchFamily="34" charset="0"/>
                <a:cs typeface="Arial" panose="020B0604020202020204" pitchFamily="34" charset="0"/>
              </a:rPr>
              <a:t>ROBERTO ACOSTA ROBLES</a:t>
            </a:r>
            <a:r>
              <a:rPr kumimoji="0" lang="es-ES_tradnl" altLang="es-ES" sz="16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_tradnl" altLang="es-ES" sz="1600" b="1" i="0" u="none" strike="noStrike" kern="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663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chiquito">
            <a:extLst>
              <a:ext uri="{FF2B5EF4-FFF2-40B4-BE49-F238E27FC236}">
                <a16:creationId xmlns:a16="http://schemas.microsoft.com/office/drawing/2014/main" id="{01081BB8-B181-40CE-9AAE-2065D0D1F4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A5AEBF45-3758-4E95-A6F5-A1823196CBFB}"/>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6" name="Rectángulo 5">
            <a:extLst>
              <a:ext uri="{FF2B5EF4-FFF2-40B4-BE49-F238E27FC236}">
                <a16:creationId xmlns:a16="http://schemas.microsoft.com/office/drawing/2014/main" id="{6A8C6307-5AB2-48D2-9D81-2BCF647D845A}"/>
              </a:ext>
            </a:extLst>
          </p:cNvPr>
          <p:cNvSpPr/>
          <p:nvPr/>
        </p:nvSpPr>
        <p:spPr>
          <a:xfrm>
            <a:off x="251520" y="203294"/>
            <a:ext cx="8892480" cy="6394058"/>
          </a:xfrm>
          <a:prstGeom prst="rect">
            <a:avLst/>
          </a:prstGeom>
        </p:spPr>
        <p:txBody>
          <a:bodyPr wrap="square">
            <a:spAutoFit/>
          </a:bodyPr>
          <a:lstStyle/>
          <a:p>
            <a:pPr marL="351790" algn="ctr">
              <a:spcAft>
                <a:spcPts val="0"/>
              </a:spcAft>
            </a:pPr>
            <a:r>
              <a:rPr lang="es-MX" b="1" dirty="0">
                <a:latin typeface="Arial" panose="020B0604020202020204" pitchFamily="34" charset="0"/>
                <a:ea typeface="Arial" panose="020B0604020202020204" pitchFamily="34" charset="0"/>
                <a:cs typeface="Arial" panose="020B0604020202020204" pitchFamily="34" charset="0"/>
              </a:rPr>
              <a:t>UNIDAD III</a:t>
            </a:r>
          </a:p>
          <a:p>
            <a:pPr marL="351790">
              <a:spcAft>
                <a:spcPts val="0"/>
              </a:spcAft>
            </a:pPr>
            <a:endParaRPr lang="es-MX" sz="800" b="1" dirty="0">
              <a:latin typeface="Arial" panose="020B0604020202020204" pitchFamily="34" charset="0"/>
              <a:ea typeface="Arial" panose="020B0604020202020204" pitchFamily="34" charset="0"/>
              <a:cs typeface="Arial" panose="020B0604020202020204" pitchFamily="34" charset="0"/>
            </a:endParaRPr>
          </a:p>
          <a:p>
            <a:pPr marL="351790"/>
            <a:r>
              <a:rPr lang="es-MX" sz="1050" b="1" dirty="0" err="1">
                <a:latin typeface="Arial" panose="020B0604020202020204" pitchFamily="34" charset="0"/>
                <a:ea typeface="Arial" panose="020B0604020202020204" pitchFamily="34" charset="0"/>
                <a:cs typeface="Arial" panose="020B0604020202020204" pitchFamily="34" charset="0"/>
              </a:rPr>
              <a:t>Carr</a:t>
            </a:r>
            <a:r>
              <a:rPr lang="es-MX" sz="1050" b="1" dirty="0">
                <a:latin typeface="Arial" panose="020B0604020202020204" pitchFamily="34" charset="0"/>
                <a:ea typeface="Arial" panose="020B0604020202020204" pitchFamily="34" charset="0"/>
                <a:cs typeface="Arial" panose="020B0604020202020204" pitchFamily="34" charset="0"/>
              </a:rPr>
              <a:t>, D. </a:t>
            </a:r>
            <a:r>
              <a:rPr lang="es-MX" sz="1050" dirty="0">
                <a:latin typeface="Arial" panose="020B0604020202020204" pitchFamily="34" charset="0"/>
                <a:ea typeface="Arial" panose="020B0604020202020204" pitchFamily="34" charset="0"/>
                <a:cs typeface="Arial" panose="020B0604020202020204" pitchFamily="34" charset="0"/>
              </a:rPr>
              <a:t>(2005). </a:t>
            </a:r>
            <a:r>
              <a:rPr lang="es-MX" sz="1050" i="1" dirty="0">
                <a:latin typeface="Arial" panose="020B0604020202020204" pitchFamily="34" charset="0"/>
                <a:ea typeface="Arial" panose="020B0604020202020204" pitchFamily="34" charset="0"/>
                <a:cs typeface="Arial" panose="020B0604020202020204" pitchFamily="34" charset="0"/>
              </a:rPr>
              <a:t>El sentido de la educación. </a:t>
            </a:r>
            <a:r>
              <a:rPr lang="es-MX" sz="1050" dirty="0">
                <a:latin typeface="Arial" panose="020B0604020202020204" pitchFamily="34" charset="0"/>
                <a:ea typeface="Arial" panose="020B0604020202020204" pitchFamily="34" charset="0"/>
                <a:cs typeface="Arial" panose="020B0604020202020204" pitchFamily="34" charset="0"/>
              </a:rPr>
              <a:t>Barcelona:</a:t>
            </a:r>
          </a:p>
          <a:p>
            <a:endParaRPr lang="es-MX" sz="400" dirty="0">
              <a:latin typeface="Arial" panose="020B0604020202020204" pitchFamily="34" charset="0"/>
              <a:ea typeface="Arial" panose="020B0604020202020204" pitchFamily="34" charset="0"/>
              <a:cs typeface="Arial" panose="020B0604020202020204" pitchFamily="34" charset="0"/>
            </a:endParaRPr>
          </a:p>
          <a:p>
            <a:pPr marL="351790"/>
            <a:r>
              <a:rPr lang="es-MX" sz="1050" b="1" dirty="0">
                <a:latin typeface="Arial" panose="020B0604020202020204" pitchFamily="34" charset="0"/>
                <a:ea typeface="Arial" panose="020B0604020202020204" pitchFamily="34" charset="0"/>
                <a:cs typeface="Arial" panose="020B0604020202020204" pitchFamily="34" charset="0"/>
              </a:rPr>
              <a:t>Dewey, J. </a:t>
            </a:r>
            <a:r>
              <a:rPr lang="es-MX" sz="1050" dirty="0">
                <a:latin typeface="Arial" panose="020B0604020202020204" pitchFamily="34" charset="0"/>
                <a:ea typeface="Arial" panose="020B0604020202020204" pitchFamily="34" charset="0"/>
                <a:cs typeface="Arial" panose="020B0604020202020204" pitchFamily="34" charset="0"/>
              </a:rPr>
              <a:t>(199 5). </a:t>
            </a:r>
            <a:r>
              <a:rPr lang="es-MX" sz="1050" i="1" dirty="0">
                <a:latin typeface="Arial" panose="020B0604020202020204" pitchFamily="34" charset="0"/>
                <a:ea typeface="Arial" panose="020B0604020202020204" pitchFamily="34" charset="0"/>
                <a:cs typeface="Arial" panose="020B0604020202020204" pitchFamily="34" charset="0"/>
              </a:rPr>
              <a:t>Democracia y educación. </a:t>
            </a:r>
            <a:r>
              <a:rPr lang="es-MX" sz="1050" dirty="0">
                <a:latin typeface="Arial" panose="020B0604020202020204" pitchFamily="34" charset="0"/>
                <a:ea typeface="Arial" panose="020B0604020202020204" pitchFamily="34" charset="0"/>
                <a:cs typeface="Arial" panose="020B0604020202020204" pitchFamily="34" charset="0"/>
              </a:rPr>
              <a:t>Madrid: Morata.</a:t>
            </a:r>
          </a:p>
          <a:p>
            <a:endParaRPr lang="es-MX" sz="400" dirty="0">
              <a:latin typeface="Arial" panose="020B0604020202020204" pitchFamily="34" charset="0"/>
              <a:ea typeface="Arial" panose="020B0604020202020204" pitchFamily="34" charset="0"/>
              <a:cs typeface="Arial" panose="020B0604020202020204" pitchFamily="34" charset="0"/>
            </a:endParaRPr>
          </a:p>
          <a:p>
            <a:pPr marL="808990" indent="-457200"/>
            <a:r>
              <a:rPr lang="es-MX" sz="1050" b="1" dirty="0">
                <a:latin typeface="Arial" panose="020B0604020202020204" pitchFamily="34" charset="0"/>
                <a:ea typeface="Arial" panose="020B0604020202020204" pitchFamily="34" charset="0"/>
                <a:cs typeface="Arial" panose="020B0604020202020204" pitchFamily="34" charset="0"/>
              </a:rPr>
              <a:t>Freire,</a:t>
            </a:r>
            <a:r>
              <a:rPr lang="es-MX" sz="1050" b="1" spc="-120" dirty="0">
                <a:latin typeface="Arial" panose="020B0604020202020204" pitchFamily="34" charset="0"/>
                <a:ea typeface="Arial" panose="020B0604020202020204" pitchFamily="34" charset="0"/>
                <a:cs typeface="Arial" panose="020B0604020202020204" pitchFamily="34" charset="0"/>
              </a:rPr>
              <a:t> </a:t>
            </a:r>
            <a:r>
              <a:rPr lang="es-MX" sz="1050" b="1" dirty="0">
                <a:latin typeface="Arial" panose="020B0604020202020204" pitchFamily="34" charset="0"/>
                <a:ea typeface="Arial" panose="020B0604020202020204" pitchFamily="34" charset="0"/>
                <a:cs typeface="Arial" panose="020B0604020202020204" pitchFamily="34" charset="0"/>
              </a:rPr>
              <a:t>P.</a:t>
            </a:r>
            <a:r>
              <a:rPr lang="es-MX" sz="1050" b="1" spc="-120"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(1996).</a:t>
            </a:r>
            <a:r>
              <a:rPr lang="es-MX" sz="1050" spc="-185"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Cartas</a:t>
            </a:r>
            <a:r>
              <a:rPr lang="es-MX" sz="1050" i="1" spc="-90"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a</a:t>
            </a:r>
            <a:r>
              <a:rPr lang="es-MX" sz="1050" i="1" spc="-155"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Cristina:</a:t>
            </a:r>
            <a:r>
              <a:rPr lang="es-MX" sz="1050" i="1" spc="-80"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reflexiones</a:t>
            </a:r>
            <a:r>
              <a:rPr lang="es-MX" sz="1050" i="1" spc="-95"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sobre</a:t>
            </a:r>
            <a:r>
              <a:rPr lang="es-MX" sz="1050" i="1" spc="-130"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mi</a:t>
            </a:r>
            <a:r>
              <a:rPr lang="es-MX" sz="1050" i="1" spc="-120"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vida</a:t>
            </a:r>
            <a:r>
              <a:rPr lang="es-MX" sz="1050" i="1" spc="-90"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y</a:t>
            </a:r>
            <a:r>
              <a:rPr lang="es-MX" sz="1050" i="1" spc="-115"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mi</a:t>
            </a:r>
            <a:r>
              <a:rPr lang="es-MX" sz="1050" i="1" spc="-115"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trabajo.</a:t>
            </a:r>
            <a:r>
              <a:rPr lang="es-MX" sz="1050" i="1" spc="-140"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México:</a:t>
            </a:r>
            <a:r>
              <a:rPr lang="es-MX" sz="1050" spc="-105"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Siglo XXI.</a:t>
            </a:r>
          </a:p>
          <a:p>
            <a:pPr marL="353060">
              <a:tabLst>
                <a:tab pos="582930" algn="l"/>
                <a:tab pos="881380" algn="l"/>
              </a:tabLst>
            </a:pPr>
            <a:endParaRPr lang="es-MX" sz="400" u="sng" dirty="0">
              <a:latin typeface="Arial" panose="020B0604020202020204" pitchFamily="34" charset="0"/>
              <a:ea typeface="Arial" panose="020B0604020202020204" pitchFamily="34" charset="0"/>
              <a:cs typeface="Arial" panose="020B0604020202020204" pitchFamily="34" charset="0"/>
            </a:endParaRPr>
          </a:p>
          <a:p>
            <a:pPr marL="353060">
              <a:tabLst>
                <a:tab pos="582930" algn="l"/>
                <a:tab pos="881380" algn="l"/>
              </a:tabLst>
            </a:pPr>
            <a:r>
              <a:rPr lang="es-MX" sz="1050" u="sng" dirty="0">
                <a:latin typeface="Arial" panose="020B0604020202020204" pitchFamily="34" charset="0"/>
                <a:ea typeface="Arial" panose="020B0604020202020204" pitchFamily="34" charset="0"/>
                <a:cs typeface="Arial" panose="020B0604020202020204" pitchFamily="34" charset="0"/>
              </a:rPr>
              <a:t>____(</a:t>
            </a:r>
            <a:r>
              <a:rPr lang="es-MX" sz="1050" dirty="0">
                <a:latin typeface="Arial" panose="020B0604020202020204" pitchFamily="34" charset="0"/>
                <a:ea typeface="Arial" panose="020B0604020202020204" pitchFamily="34" charset="0"/>
                <a:cs typeface="Arial" panose="020B0604020202020204" pitchFamily="34" charset="0"/>
              </a:rPr>
              <a:t>2005). </a:t>
            </a:r>
            <a:r>
              <a:rPr lang="es-MX" sz="1050" i="1" dirty="0">
                <a:latin typeface="Arial" panose="020B0604020202020204" pitchFamily="34" charset="0"/>
                <a:ea typeface="Arial" panose="020B0604020202020204" pitchFamily="34" charset="0"/>
                <a:cs typeface="Arial" panose="020B0604020202020204" pitchFamily="34" charset="0"/>
              </a:rPr>
              <a:t>Pedagogía del oprimido. </a:t>
            </a:r>
            <a:r>
              <a:rPr lang="es-MX" sz="1050" dirty="0">
                <a:latin typeface="Arial" panose="020B0604020202020204" pitchFamily="34" charset="0"/>
                <a:ea typeface="Arial" panose="020B0604020202020204" pitchFamily="34" charset="0"/>
                <a:cs typeface="Arial" panose="020B0604020202020204" pitchFamily="34" charset="0"/>
              </a:rPr>
              <a:t>México: Siglo</a:t>
            </a:r>
            <a:r>
              <a:rPr lang="es-MX" sz="1050" spc="-110"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XXI.</a:t>
            </a:r>
          </a:p>
          <a:p>
            <a:pPr marL="353060">
              <a:tabLst>
                <a:tab pos="582930" algn="l"/>
                <a:tab pos="881380" algn="l"/>
              </a:tabLst>
            </a:pPr>
            <a:r>
              <a:rPr lang="es-MX" sz="1050" u="sng" dirty="0">
                <a:latin typeface="Arial" panose="020B0604020202020204" pitchFamily="34" charset="0"/>
                <a:ea typeface="Arial" panose="020B0604020202020204" pitchFamily="34" charset="0"/>
                <a:cs typeface="Arial" panose="020B0604020202020204" pitchFamily="34" charset="0"/>
              </a:rPr>
              <a:t>____</a:t>
            </a:r>
            <a:r>
              <a:rPr lang="es-MX" sz="1050" dirty="0">
                <a:latin typeface="Arial" panose="020B0604020202020204" pitchFamily="34" charset="0"/>
                <a:ea typeface="Arial" panose="020B0604020202020204" pitchFamily="34" charset="0"/>
                <a:cs typeface="Arial" panose="020B0604020202020204" pitchFamily="34" charset="0"/>
              </a:rPr>
              <a:t>(2010). </a:t>
            </a:r>
            <a:r>
              <a:rPr lang="es-MX" sz="1050" i="1" dirty="0">
                <a:latin typeface="Arial" panose="020B0604020202020204" pitchFamily="34" charset="0"/>
                <a:ea typeface="Arial" panose="020B0604020202020204" pitchFamily="34" charset="0"/>
                <a:cs typeface="Arial" panose="020B0604020202020204" pitchFamily="34" charset="0"/>
              </a:rPr>
              <a:t>Cartas a quien pretende enseñar. </a:t>
            </a:r>
            <a:r>
              <a:rPr lang="es-MX" sz="1050" dirty="0">
                <a:latin typeface="Arial" panose="020B0604020202020204" pitchFamily="34" charset="0"/>
                <a:ea typeface="Arial" panose="020B0604020202020204" pitchFamily="34" charset="0"/>
                <a:cs typeface="Arial" panose="020B0604020202020204" pitchFamily="34" charset="0"/>
              </a:rPr>
              <a:t>México: Siglo</a:t>
            </a:r>
            <a:r>
              <a:rPr lang="es-MX" sz="1050" spc="-130"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XXI.</a:t>
            </a:r>
          </a:p>
          <a:p>
            <a:pPr algn="ctr"/>
            <a:r>
              <a:rPr lang="es-MX" sz="1050" dirty="0">
                <a:latin typeface="Arial" panose="020B0604020202020204" pitchFamily="34" charset="0"/>
                <a:ea typeface="Arial" panose="020B0604020202020204" pitchFamily="34" charset="0"/>
                <a:cs typeface="Arial" panose="020B0604020202020204" pitchFamily="34" charset="0"/>
              </a:rPr>
              <a:t> </a:t>
            </a:r>
          </a:p>
          <a:p>
            <a:pPr marL="351155"/>
            <a:r>
              <a:rPr lang="es-MX" sz="1050" b="1" dirty="0" err="1">
                <a:latin typeface="Arial" panose="020B0604020202020204" pitchFamily="34" charset="0"/>
                <a:ea typeface="Arial" panose="020B0604020202020204" pitchFamily="34" charset="0"/>
                <a:cs typeface="Arial" panose="020B0604020202020204" pitchFamily="34" charset="0"/>
              </a:rPr>
              <a:t>Garda</a:t>
            </a:r>
            <a:r>
              <a:rPr lang="es-MX" sz="1050" b="1" dirty="0">
                <a:latin typeface="Arial" panose="020B0604020202020204" pitchFamily="34" charset="0"/>
                <a:ea typeface="Arial" panose="020B0604020202020204" pitchFamily="34" charset="0"/>
                <a:cs typeface="Arial" panose="020B0604020202020204" pitchFamily="34" charset="0"/>
              </a:rPr>
              <a:t>, F. </a:t>
            </a:r>
            <a:r>
              <a:rPr lang="es-MX" sz="1050" dirty="0">
                <a:latin typeface="Arial" panose="020B0604020202020204" pitchFamily="34" charset="0"/>
                <a:ea typeface="Arial" panose="020B0604020202020204" pitchFamily="34" charset="0"/>
                <a:cs typeface="Arial" panose="020B0604020202020204" pitchFamily="34" charset="0"/>
              </a:rPr>
              <a:t>(Ed.). ( 19 9 8 ). </a:t>
            </a:r>
            <a:r>
              <a:rPr lang="es-MX" sz="1050" i="1" dirty="0">
                <a:latin typeface="Arial" panose="020B0604020202020204" pitchFamily="34" charset="0"/>
                <a:ea typeface="Arial" panose="020B0604020202020204" pitchFamily="34" charset="0"/>
                <a:cs typeface="Arial" panose="020B0604020202020204" pitchFamily="34" charset="0"/>
              </a:rPr>
              <a:t>Crecimiento moral y filosofía para niños. </a:t>
            </a:r>
            <a:r>
              <a:rPr lang="es-MX" sz="1050" dirty="0">
                <a:latin typeface="Arial" panose="020B0604020202020204" pitchFamily="34" charset="0"/>
                <a:ea typeface="Arial" panose="020B0604020202020204" pitchFamily="34" charset="0"/>
                <a:cs typeface="Arial" panose="020B0604020202020204" pitchFamily="34" charset="0"/>
              </a:rPr>
              <a:t>Bilbao: Desclée.</a:t>
            </a:r>
          </a:p>
          <a:p>
            <a:pPr algn="ctr"/>
            <a:endParaRPr lang="es-MX" sz="400" dirty="0">
              <a:latin typeface="Arial" panose="020B0604020202020204" pitchFamily="34" charset="0"/>
              <a:ea typeface="Arial" panose="020B0604020202020204" pitchFamily="34" charset="0"/>
              <a:cs typeface="Arial" panose="020B0604020202020204" pitchFamily="34" charset="0"/>
            </a:endParaRPr>
          </a:p>
          <a:p>
            <a:pPr marL="804545" indent="-453390"/>
            <a:r>
              <a:rPr lang="es-MX" sz="1050" b="1" dirty="0">
                <a:latin typeface="Arial" panose="020B0604020202020204" pitchFamily="34" charset="0"/>
                <a:ea typeface="Arial" panose="020B0604020202020204" pitchFamily="34" charset="0"/>
                <a:cs typeface="Arial" panose="020B0604020202020204" pitchFamily="34" charset="0"/>
              </a:rPr>
              <a:t>Kant,</a:t>
            </a:r>
            <a:r>
              <a:rPr lang="es-MX" sz="1050" b="1" spc="-125"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I.</a:t>
            </a:r>
            <a:r>
              <a:rPr lang="es-MX" sz="1050" spc="-165"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(1803)</a:t>
            </a:r>
            <a:r>
              <a:rPr lang="es-MX" sz="1050" spc="-90"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Pedagogía.</a:t>
            </a:r>
            <a:r>
              <a:rPr lang="es-MX" sz="1050" i="1" spc="-75"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Chile:</a:t>
            </a:r>
            <a:r>
              <a:rPr lang="es-MX" sz="1050" spc="-90"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Escuela</a:t>
            </a:r>
            <a:r>
              <a:rPr lang="es-MX" sz="1050" spc="-75"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de</a:t>
            </a:r>
            <a:r>
              <a:rPr lang="es-MX" sz="1050" spc="-90"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filosofía-Universidad</a:t>
            </a:r>
            <a:r>
              <a:rPr lang="es-MX" sz="1050" spc="-100"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ARCIS.</a:t>
            </a:r>
            <a:r>
              <a:rPr lang="es-MX" sz="1050" spc="-80" dirty="0">
                <a:latin typeface="Arial" panose="020B0604020202020204" pitchFamily="34" charset="0"/>
                <a:ea typeface="Arial" panose="020B0604020202020204" pitchFamily="34" charset="0"/>
                <a:cs typeface="Arial" panose="020B0604020202020204" pitchFamily="34" charset="0"/>
              </a:rPr>
              <a:t> </a:t>
            </a:r>
          </a:p>
          <a:p>
            <a:pPr marL="804545" indent="-453390"/>
            <a:r>
              <a:rPr lang="es-MX" sz="1050" dirty="0">
                <a:latin typeface="Arial" panose="020B0604020202020204" pitchFamily="34" charset="0"/>
                <a:ea typeface="Arial" panose="020B0604020202020204" pitchFamily="34" charset="0"/>
                <a:cs typeface="Arial" panose="020B0604020202020204" pitchFamily="34" charset="0"/>
              </a:rPr>
              <a:t>Recuperado</a:t>
            </a:r>
            <a:r>
              <a:rPr lang="es-MX" sz="1050" spc="-30"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de </a:t>
            </a:r>
            <a:r>
              <a:rPr lang="es-MX" sz="1050" u="heavy" dirty="0">
                <a:solidFill>
                  <a:srgbClr val="0562C1"/>
                </a:solidFill>
                <a:uFill>
                  <a:solidFill>
                    <a:srgbClr val="0562C1"/>
                  </a:solidFill>
                </a:uFill>
                <a:latin typeface="Arial" panose="020B0604020202020204" pitchFamily="34" charset="0"/>
                <a:ea typeface="Arial" panose="020B0604020202020204" pitchFamily="34" charset="0"/>
                <a:cs typeface="Arial" panose="020B0604020202020204" pitchFamily="34" charset="0"/>
                <a:hlinkClick r:id="rId3"/>
              </a:rPr>
              <a:t>http://files.filsofiaonline.webnode.com.br/ </a:t>
            </a:r>
            <a:r>
              <a:rPr lang="es-MX" sz="1050" u="heavy" spc="30" dirty="0">
                <a:solidFill>
                  <a:srgbClr val="0562C1"/>
                </a:solidFill>
                <a:uFill>
                  <a:solidFill>
                    <a:srgbClr val="0562C1"/>
                  </a:solidFill>
                </a:uFill>
                <a:latin typeface="Arial" panose="020B0604020202020204" pitchFamily="34" charset="0"/>
                <a:ea typeface="Arial" panose="020B0604020202020204" pitchFamily="34" charset="0"/>
                <a:cs typeface="Arial" panose="020B0604020202020204" pitchFamily="34" charset="0"/>
                <a:hlinkClick r:id="rId3"/>
              </a:rPr>
              <a:t>200002743-d9f </a:t>
            </a:r>
            <a:r>
              <a:rPr lang="es-MX" sz="1050" u="heavy" dirty="0">
                <a:solidFill>
                  <a:srgbClr val="0562C1"/>
                </a:solidFill>
                <a:uFill>
                  <a:solidFill>
                    <a:srgbClr val="0562C1"/>
                  </a:solidFill>
                </a:uFill>
                <a:latin typeface="Arial" panose="020B0604020202020204" pitchFamily="34" charset="0"/>
                <a:ea typeface="Arial" panose="020B0604020202020204" pitchFamily="34" charset="0"/>
                <a:cs typeface="Arial" panose="020B0604020202020204" pitchFamily="34" charset="0"/>
                <a:hlinkClick r:id="rId3"/>
              </a:rPr>
              <a:t>4ddaee</a:t>
            </a:r>
            <a:r>
              <a:rPr lang="es-MX" sz="1050" u="heavy" spc="-20" dirty="0">
                <a:solidFill>
                  <a:srgbClr val="0562C1"/>
                </a:solidFill>
                <a:uFill>
                  <a:solidFill>
                    <a:srgbClr val="0562C1"/>
                  </a:solidFill>
                </a:uFill>
                <a:latin typeface="Arial" panose="020B0604020202020204" pitchFamily="34" charset="0"/>
                <a:ea typeface="Arial" panose="020B0604020202020204" pitchFamily="34" charset="0"/>
                <a:cs typeface="Arial" panose="020B0604020202020204" pitchFamily="34" charset="0"/>
                <a:hlinkClick r:id="rId3"/>
              </a:rPr>
              <a:t> </a:t>
            </a:r>
            <a:r>
              <a:rPr lang="es-MX" sz="1050" u="heavy" dirty="0">
                <a:solidFill>
                  <a:srgbClr val="0562C1"/>
                </a:solidFill>
                <a:uFill>
                  <a:solidFill>
                    <a:srgbClr val="0562C1"/>
                  </a:solidFill>
                </a:uFill>
                <a:latin typeface="Arial" panose="020B0604020202020204" pitchFamily="34" charset="0"/>
                <a:ea typeface="Arial" panose="020B0604020202020204" pitchFamily="34" charset="0"/>
                <a:cs typeface="Arial" panose="020B0604020202020204" pitchFamily="34" charset="0"/>
                <a:hlinkClick r:id="rId3"/>
              </a:rPr>
              <a:t>1/Kant%20</a:t>
            </a:r>
            <a:r>
              <a:rPr lang="en-US" sz="1050" u="heavy" dirty="0">
                <a:solidFill>
                  <a:srgbClr val="0562C1"/>
                </a:solidFill>
                <a:uFill>
                  <a:solidFill>
                    <a:srgbClr val="0562C1"/>
                  </a:solidFill>
                </a:uFill>
                <a:latin typeface="Arial" panose="020B0604020202020204" pitchFamily="34" charset="0"/>
                <a:ea typeface="Arial" panose="020B0604020202020204" pitchFamily="34" charset="0"/>
                <a:cs typeface="Arial" panose="020B0604020202020204" pitchFamily="34" charset="0"/>
                <a:hlinkClick r:id="rId3"/>
              </a:rPr>
              <a:t>% 2 0Pedagogia.pdf</a:t>
            </a:r>
            <a:endParaRPr lang="es-MX" sz="1050" dirty="0">
              <a:latin typeface="Arial" panose="020B0604020202020204" pitchFamily="34" charset="0"/>
              <a:ea typeface="Arial" panose="020B0604020202020204" pitchFamily="34" charset="0"/>
              <a:cs typeface="Arial" panose="020B0604020202020204" pitchFamily="34" charset="0"/>
            </a:endParaRPr>
          </a:p>
          <a:p>
            <a:pPr marL="804545" marR="155575" indent="-453390" algn="ctr">
              <a:tabLst>
                <a:tab pos="1158875" algn="l"/>
                <a:tab pos="1415415" algn="l"/>
                <a:tab pos="1679575" algn="l"/>
                <a:tab pos="2311400" algn="l"/>
                <a:tab pos="2823210" algn="l"/>
                <a:tab pos="3061335" algn="l"/>
                <a:tab pos="3376295" algn="l"/>
                <a:tab pos="3650615" algn="l"/>
                <a:tab pos="4435475" algn="l"/>
                <a:tab pos="5295900" algn="l"/>
              </a:tabLst>
            </a:pPr>
            <a:endParaRPr lang="en-US" sz="400" b="1" dirty="0">
              <a:latin typeface="Arial" panose="020B0604020202020204" pitchFamily="34" charset="0"/>
              <a:ea typeface="Arial" panose="020B0604020202020204" pitchFamily="34" charset="0"/>
              <a:cs typeface="Arial" panose="020B0604020202020204" pitchFamily="34" charset="0"/>
            </a:endParaRPr>
          </a:p>
          <a:p>
            <a:pPr marL="804545" marR="155575" indent="-453390">
              <a:tabLst>
                <a:tab pos="1158875" algn="l"/>
                <a:tab pos="1415415" algn="l"/>
                <a:tab pos="1679575" algn="l"/>
                <a:tab pos="2311400" algn="l"/>
                <a:tab pos="2823210" algn="l"/>
                <a:tab pos="3061335" algn="l"/>
                <a:tab pos="3376295" algn="l"/>
                <a:tab pos="3650615" algn="l"/>
                <a:tab pos="4435475" algn="l"/>
                <a:tab pos="5295900" algn="l"/>
              </a:tabLst>
            </a:pPr>
            <a:r>
              <a:rPr lang="en-US" sz="1050" b="1" dirty="0">
                <a:latin typeface="Arial" panose="020B0604020202020204" pitchFamily="34" charset="0"/>
                <a:ea typeface="Arial" panose="020B0604020202020204" pitchFamily="34" charset="0"/>
                <a:cs typeface="Arial" panose="020B0604020202020204" pitchFamily="34" charset="0"/>
              </a:rPr>
              <a:t>Rousseau,	J.J.	</a:t>
            </a:r>
            <a:r>
              <a:rPr lang="en-US" sz="1050" dirty="0">
                <a:latin typeface="Arial" panose="020B0604020202020204" pitchFamily="34" charset="0"/>
                <a:ea typeface="Arial" panose="020B0604020202020204" pitchFamily="34" charset="0"/>
                <a:cs typeface="Arial" panose="020B0604020202020204" pitchFamily="34" charset="0"/>
              </a:rPr>
              <a:t>(1985).</a:t>
            </a:r>
            <a:r>
              <a:rPr lang="es-MX" sz="1050" i="1" dirty="0">
                <a:latin typeface="Arial" panose="020B0604020202020204" pitchFamily="34" charset="0"/>
                <a:ea typeface="Arial" panose="020B0604020202020204" pitchFamily="34" charset="0"/>
                <a:cs typeface="Arial" panose="020B0604020202020204" pitchFamily="34" charset="0"/>
              </a:rPr>
              <a:t>Emilio </a:t>
            </a:r>
            <a:r>
              <a:rPr lang="es-MX" sz="1050" dirty="0">
                <a:latin typeface="Arial" panose="020B0604020202020204" pitchFamily="34" charset="0"/>
                <a:ea typeface="Arial" panose="020B0604020202020204" pitchFamily="34" charset="0"/>
                <a:cs typeface="Arial" panose="020B0604020202020204" pitchFamily="34" charset="0"/>
              </a:rPr>
              <a:t>o </a:t>
            </a:r>
            <a:r>
              <a:rPr lang="es-MX" sz="1050" i="1" dirty="0">
                <a:latin typeface="Arial" panose="020B0604020202020204" pitchFamily="34" charset="0"/>
                <a:ea typeface="Arial" panose="020B0604020202020204" pitchFamily="34" charset="0"/>
                <a:cs typeface="Arial" panose="020B0604020202020204" pitchFamily="34" charset="0"/>
              </a:rPr>
              <a:t>de la	educación.	</a:t>
            </a:r>
            <a:r>
              <a:rPr lang="es-MX" sz="1050" dirty="0">
                <a:latin typeface="Arial" panose="020B0604020202020204" pitchFamily="34" charset="0"/>
                <a:ea typeface="Arial" panose="020B0604020202020204" pitchFamily="34" charset="0"/>
                <a:cs typeface="Arial" panose="020B0604020202020204" pitchFamily="34" charset="0"/>
              </a:rPr>
              <a:t>Recuperado </a:t>
            </a:r>
            <a:r>
              <a:rPr lang="es-MX" sz="1050" spc="-45" dirty="0">
                <a:latin typeface="Arial" panose="020B0604020202020204" pitchFamily="34" charset="0"/>
                <a:ea typeface="Arial" panose="020B0604020202020204" pitchFamily="34" charset="0"/>
                <a:cs typeface="Arial" panose="020B0604020202020204" pitchFamily="34" charset="0"/>
              </a:rPr>
              <a:t>de </a:t>
            </a:r>
          </a:p>
          <a:p>
            <a:pPr marL="804545" marR="155575" indent="-453390">
              <a:tabLst>
                <a:tab pos="1158875" algn="l"/>
                <a:tab pos="1415415" algn="l"/>
                <a:tab pos="1679575" algn="l"/>
                <a:tab pos="2311400" algn="l"/>
                <a:tab pos="2823210" algn="l"/>
                <a:tab pos="3061335" algn="l"/>
                <a:tab pos="3376295" algn="l"/>
                <a:tab pos="3650615" algn="l"/>
                <a:tab pos="4435475" algn="l"/>
                <a:tab pos="5295900" algn="l"/>
              </a:tabLst>
            </a:pPr>
            <a:r>
              <a:rPr lang="es-MX" sz="1050" u="heavy" dirty="0">
                <a:solidFill>
                  <a:srgbClr val="0562C1"/>
                </a:solidFill>
                <a:uFill>
                  <a:solidFill>
                    <a:srgbClr val="0562C1"/>
                  </a:solidFill>
                </a:uFill>
                <a:latin typeface="Arial" panose="020B0604020202020204" pitchFamily="34" charset="0"/>
                <a:ea typeface="Arial" panose="020B0604020202020204" pitchFamily="34" charset="0"/>
                <a:cs typeface="Arial" panose="020B0604020202020204" pitchFamily="34" charset="0"/>
                <a:hlinkClick r:id="rId4"/>
              </a:rPr>
              <a:t>http://activistasxsl.org.ve/wp-content/uploads/ </a:t>
            </a:r>
            <a:r>
              <a:rPr lang="es-MX" sz="1050" u="heavy" spc="10" dirty="0">
                <a:solidFill>
                  <a:srgbClr val="0562C1"/>
                </a:solidFill>
                <a:uFill>
                  <a:solidFill>
                    <a:srgbClr val="0562C1"/>
                  </a:solidFill>
                </a:uFill>
                <a:latin typeface="Arial" panose="020B0604020202020204" pitchFamily="34" charset="0"/>
                <a:ea typeface="Arial" panose="020B0604020202020204" pitchFamily="34" charset="0"/>
                <a:cs typeface="Arial" panose="020B0604020202020204" pitchFamily="34" charset="0"/>
                <a:hlinkClick r:id="rId4"/>
              </a:rPr>
              <a:t>2014/</a:t>
            </a:r>
            <a:r>
              <a:rPr lang="es-MX" sz="1050" u="heavy" spc="190" dirty="0">
                <a:solidFill>
                  <a:srgbClr val="0562C1"/>
                </a:solidFill>
                <a:uFill>
                  <a:solidFill>
                    <a:srgbClr val="0562C1"/>
                  </a:solidFill>
                </a:uFill>
                <a:latin typeface="Arial" panose="020B0604020202020204" pitchFamily="34" charset="0"/>
                <a:ea typeface="Arial" panose="020B0604020202020204" pitchFamily="34" charset="0"/>
                <a:cs typeface="Arial" panose="020B0604020202020204" pitchFamily="34" charset="0"/>
                <a:hlinkClick r:id="rId4"/>
              </a:rPr>
              <a:t> </a:t>
            </a:r>
            <a:r>
              <a:rPr lang="es-MX" sz="1050" u="heavy" dirty="0">
                <a:solidFill>
                  <a:srgbClr val="0562C1"/>
                </a:solidFill>
                <a:uFill>
                  <a:solidFill>
                    <a:srgbClr val="0562C1"/>
                  </a:solidFill>
                </a:uFill>
                <a:latin typeface="Arial" panose="020B0604020202020204" pitchFamily="34" charset="0"/>
                <a:ea typeface="Arial" panose="020B0604020202020204" pitchFamily="34" charset="0"/>
                <a:cs typeface="Arial" panose="020B0604020202020204" pitchFamily="34" charset="0"/>
                <a:hlinkClick r:id="rId4"/>
              </a:rPr>
              <a:t>09/Emilio </a:t>
            </a:r>
            <a:r>
              <a:rPr lang="en-US" sz="1050" u="heavy" dirty="0">
                <a:solidFill>
                  <a:srgbClr val="0562C1"/>
                </a:solidFill>
                <a:uFill>
                  <a:solidFill>
                    <a:srgbClr val="0562C1"/>
                  </a:solidFill>
                </a:uFill>
                <a:latin typeface="Arial" panose="020B0604020202020204" pitchFamily="34" charset="0"/>
                <a:ea typeface="Arial" panose="020B0604020202020204" pitchFamily="34" charset="0"/>
                <a:cs typeface="Arial" panose="020B0604020202020204" pitchFamily="34" charset="0"/>
                <a:hlinkClick r:id="rId4"/>
              </a:rPr>
              <a:t>ROUSS EAU.pdf</a:t>
            </a:r>
            <a:endParaRPr lang="es-MX" sz="1050" dirty="0">
              <a:latin typeface="Arial" panose="020B0604020202020204" pitchFamily="34" charset="0"/>
              <a:ea typeface="Arial" panose="020B0604020202020204" pitchFamily="34" charset="0"/>
              <a:cs typeface="Arial" panose="020B0604020202020204" pitchFamily="34" charset="0"/>
            </a:endParaRPr>
          </a:p>
          <a:p>
            <a:pPr algn="ctr"/>
            <a:endParaRPr lang="es-MX" sz="1050" dirty="0">
              <a:latin typeface="Arial" panose="020B0604020202020204" pitchFamily="34" charset="0"/>
              <a:ea typeface="Arial" panose="020B0604020202020204" pitchFamily="34" charset="0"/>
              <a:cs typeface="Arial" panose="020B0604020202020204" pitchFamily="34" charset="0"/>
            </a:endParaRPr>
          </a:p>
          <a:p>
            <a:pPr marL="351155"/>
            <a:r>
              <a:rPr lang="en-US" sz="1050" b="1" dirty="0">
                <a:latin typeface="Arial" panose="020B0604020202020204" pitchFamily="34" charset="0"/>
                <a:ea typeface="Arial" panose="020B0604020202020204" pitchFamily="34" charset="0"/>
                <a:cs typeface="Arial" panose="020B0604020202020204" pitchFamily="34" charset="0"/>
              </a:rPr>
              <a:t>Palacios, J. </a:t>
            </a:r>
            <a:r>
              <a:rPr lang="en-US" sz="1050" dirty="0">
                <a:latin typeface="Arial" panose="020B0604020202020204" pitchFamily="34" charset="0"/>
                <a:ea typeface="Arial" panose="020B0604020202020204" pitchFamily="34" charset="0"/>
                <a:cs typeface="Arial" panose="020B0604020202020204" pitchFamily="34" charset="0"/>
              </a:rPr>
              <a:t>(1984). </a:t>
            </a:r>
            <a:r>
              <a:rPr lang="es-MX" sz="1050" i="1" dirty="0">
                <a:latin typeface="Arial" panose="020B0604020202020204" pitchFamily="34" charset="0"/>
                <a:ea typeface="Arial" panose="020B0604020202020204" pitchFamily="34" charset="0"/>
                <a:cs typeface="Arial" panose="020B0604020202020204" pitchFamily="34" charset="0"/>
              </a:rPr>
              <a:t>La cuestión escolar. </a:t>
            </a:r>
            <a:r>
              <a:rPr lang="es-MX" sz="1050" dirty="0">
                <a:latin typeface="Arial" panose="020B0604020202020204" pitchFamily="34" charset="0"/>
                <a:ea typeface="Arial" panose="020B0604020202020204" pitchFamily="34" charset="0"/>
                <a:cs typeface="Arial" panose="020B0604020202020204" pitchFamily="34" charset="0"/>
              </a:rPr>
              <a:t>Barcelona: LAIA.</a:t>
            </a:r>
          </a:p>
          <a:p>
            <a:r>
              <a:rPr lang="es-MX" sz="1050" dirty="0">
                <a:latin typeface="Arial" panose="020B0604020202020204" pitchFamily="34" charset="0"/>
                <a:ea typeface="Arial" panose="020B0604020202020204" pitchFamily="34" charset="0"/>
                <a:cs typeface="Arial" panose="020B0604020202020204" pitchFamily="34" charset="0"/>
              </a:rPr>
              <a:t> </a:t>
            </a:r>
          </a:p>
          <a:p>
            <a:pPr marL="348615"/>
            <a:r>
              <a:rPr lang="es-MX" sz="1050" b="1" dirty="0" err="1">
                <a:latin typeface="Arial" panose="020B0604020202020204" pitchFamily="34" charset="0"/>
                <a:ea typeface="Arial" panose="020B0604020202020204" pitchFamily="34" charset="0"/>
                <a:cs typeface="Arial" panose="020B0604020202020204" pitchFamily="34" charset="0"/>
              </a:rPr>
              <a:t>McIntyre</a:t>
            </a:r>
            <a:r>
              <a:rPr lang="es-MX" sz="1050" b="1" dirty="0">
                <a:latin typeface="Arial" panose="020B0604020202020204" pitchFamily="34" charset="0"/>
                <a:ea typeface="Arial" panose="020B0604020202020204" pitchFamily="34" charset="0"/>
                <a:cs typeface="Arial" panose="020B0604020202020204" pitchFamily="34" charset="0"/>
              </a:rPr>
              <a:t>, A. </a:t>
            </a:r>
            <a:r>
              <a:rPr lang="es-MX" sz="1050" dirty="0">
                <a:latin typeface="Arial" panose="020B0604020202020204" pitchFamily="34" charset="0"/>
                <a:ea typeface="Arial" panose="020B0604020202020204" pitchFamily="34" charset="0"/>
                <a:cs typeface="Arial" panose="020B0604020202020204" pitchFamily="34" charset="0"/>
              </a:rPr>
              <a:t>(1987). </a:t>
            </a:r>
            <a:r>
              <a:rPr lang="es-MX" sz="1050" i="1" dirty="0">
                <a:latin typeface="Arial" panose="020B0604020202020204" pitchFamily="34" charset="0"/>
                <a:ea typeface="Arial" panose="020B0604020202020204" pitchFamily="34" charset="0"/>
                <a:cs typeface="Arial" panose="020B0604020202020204" pitchFamily="34" charset="0"/>
              </a:rPr>
              <a:t>Tras la virtud. </a:t>
            </a:r>
            <a:r>
              <a:rPr lang="es-MX" sz="1050" dirty="0">
                <a:latin typeface="Arial" panose="020B0604020202020204" pitchFamily="34" charset="0"/>
                <a:ea typeface="Arial" panose="020B0604020202020204" pitchFamily="34" charset="0"/>
                <a:cs typeface="Arial" panose="020B0604020202020204" pitchFamily="34" charset="0"/>
              </a:rPr>
              <a:t>Barcelona: Crítica.</a:t>
            </a:r>
          </a:p>
          <a:p>
            <a:r>
              <a:rPr lang="es-MX" sz="1050" dirty="0">
                <a:latin typeface="Arial" panose="020B0604020202020204" pitchFamily="34" charset="0"/>
                <a:ea typeface="Arial" panose="020B0604020202020204" pitchFamily="34" charset="0"/>
                <a:cs typeface="Arial" panose="020B0604020202020204" pitchFamily="34" charset="0"/>
              </a:rPr>
              <a:t> </a:t>
            </a:r>
          </a:p>
          <a:p>
            <a:pPr marL="354330"/>
            <a:r>
              <a:rPr lang="es-MX" sz="1050" b="1" dirty="0">
                <a:latin typeface="Arial" panose="020B0604020202020204" pitchFamily="34" charset="0"/>
                <a:ea typeface="Arial" panose="020B0604020202020204" pitchFamily="34" charset="0"/>
                <a:cs typeface="Arial" panose="020B0604020202020204" pitchFamily="34" charset="0"/>
              </a:rPr>
              <a:t>Villoro, L. </a:t>
            </a:r>
            <a:r>
              <a:rPr lang="es-MX" sz="1050" dirty="0">
                <a:latin typeface="Arial" panose="020B0604020202020204" pitchFamily="34" charset="0"/>
                <a:ea typeface="Arial" panose="020B0604020202020204" pitchFamily="34" charset="0"/>
                <a:cs typeface="Arial" panose="020B0604020202020204" pitchFamily="34" charset="0"/>
              </a:rPr>
              <a:t>(2005). </a:t>
            </a:r>
            <a:r>
              <a:rPr lang="es-MX" sz="1050" i="1" dirty="0">
                <a:latin typeface="Arial" panose="020B0604020202020204" pitchFamily="34" charset="0"/>
                <a:ea typeface="Arial" panose="020B0604020202020204" pitchFamily="34" charset="0"/>
                <a:cs typeface="Arial" panose="020B0604020202020204" pitchFamily="34" charset="0"/>
              </a:rPr>
              <a:t>De la libertad a la comunidad. </a:t>
            </a:r>
            <a:r>
              <a:rPr lang="es-MX" sz="1050" dirty="0">
                <a:latin typeface="Arial" panose="020B0604020202020204" pitchFamily="34" charset="0"/>
                <a:ea typeface="Arial" panose="020B0604020202020204" pitchFamily="34" charset="0"/>
                <a:cs typeface="Arial" panose="020B0604020202020204" pitchFamily="34" charset="0"/>
              </a:rPr>
              <a:t>México: ITESM-FCE.</a:t>
            </a:r>
          </a:p>
          <a:p>
            <a:r>
              <a:rPr lang="es-MX" sz="1050" dirty="0">
                <a:latin typeface="Arial" panose="020B0604020202020204" pitchFamily="34" charset="0"/>
                <a:ea typeface="Arial" panose="020B0604020202020204" pitchFamily="34" charset="0"/>
                <a:cs typeface="Arial" panose="020B0604020202020204" pitchFamily="34" charset="0"/>
              </a:rPr>
              <a:t> </a:t>
            </a:r>
          </a:p>
          <a:p>
            <a:pPr marL="353060">
              <a:tabLst>
                <a:tab pos="572770" algn="l"/>
                <a:tab pos="902970" algn="l"/>
              </a:tabLst>
            </a:pPr>
            <a:r>
              <a:rPr lang="es-MX" sz="1050" u="sng" dirty="0">
                <a:latin typeface="Arial" panose="020B0604020202020204" pitchFamily="34" charset="0"/>
                <a:ea typeface="Arial" panose="020B0604020202020204" pitchFamily="34" charset="0"/>
                <a:cs typeface="Arial" panose="020B0604020202020204" pitchFamily="34" charset="0"/>
              </a:rPr>
              <a:t>____</a:t>
            </a:r>
            <a:r>
              <a:rPr lang="es-MX" sz="1050" dirty="0">
                <a:latin typeface="Arial" panose="020B0604020202020204" pitchFamily="34" charset="0"/>
                <a:ea typeface="Arial" panose="020B0604020202020204" pitchFamily="34" charset="0"/>
                <a:cs typeface="Arial" panose="020B0604020202020204" pitchFamily="34" charset="0"/>
              </a:rPr>
              <a:t>(2009).</a:t>
            </a:r>
            <a:r>
              <a:rPr lang="es-MX" sz="1050" spc="-85"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Tres</a:t>
            </a:r>
            <a:r>
              <a:rPr lang="es-MX" sz="1050" i="1" spc="-25"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retos</a:t>
            </a:r>
            <a:r>
              <a:rPr lang="es-MX" sz="1050" i="1" spc="-30"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de</a:t>
            </a:r>
            <a:r>
              <a:rPr lang="es-MX" sz="1050" i="1" spc="-60"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la</a:t>
            </a:r>
            <a:r>
              <a:rPr lang="es-MX" sz="1050" i="1" spc="-75"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sociedad</a:t>
            </a:r>
            <a:r>
              <a:rPr lang="es-MX" sz="1050" i="1" spc="10"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por</a:t>
            </a:r>
            <a:r>
              <a:rPr lang="es-MX" sz="1050" i="1" spc="-35" dirty="0">
                <a:latin typeface="Arial" panose="020B0604020202020204" pitchFamily="34" charset="0"/>
                <a:ea typeface="Arial" panose="020B0604020202020204" pitchFamily="34" charset="0"/>
                <a:cs typeface="Arial" panose="020B0604020202020204" pitchFamily="34" charset="0"/>
              </a:rPr>
              <a:t> </a:t>
            </a:r>
            <a:r>
              <a:rPr lang="es-MX" sz="1050" i="1" dirty="0">
                <a:latin typeface="Arial" panose="020B0604020202020204" pitchFamily="34" charset="0"/>
                <a:ea typeface="Arial" panose="020B0604020202020204" pitchFamily="34" charset="0"/>
                <a:cs typeface="Arial" panose="020B0604020202020204" pitchFamily="34" charset="0"/>
              </a:rPr>
              <a:t>venir:</a:t>
            </a:r>
            <a:r>
              <a:rPr lang="es-MX" sz="1050" i="1" spc="15"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justicia,</a:t>
            </a:r>
            <a:r>
              <a:rPr lang="es-MX" sz="1050" spc="-50" dirty="0">
                <a:latin typeface="Arial" panose="020B0604020202020204" pitchFamily="34" charset="0"/>
                <a:ea typeface="Arial" panose="020B0604020202020204" pitchFamily="34" charset="0"/>
                <a:cs typeface="Arial" panose="020B0604020202020204" pitchFamily="34" charset="0"/>
              </a:rPr>
              <a:t> </a:t>
            </a:r>
            <a:r>
              <a:rPr lang="es-MX" sz="1050" dirty="0">
                <a:latin typeface="Arial" panose="020B0604020202020204" pitchFamily="34" charset="0"/>
                <a:ea typeface="Arial" panose="020B0604020202020204" pitchFamily="34" charset="0"/>
                <a:cs typeface="Arial" panose="020B0604020202020204" pitchFamily="34" charset="0"/>
              </a:rPr>
              <a:t>democracia, pluralidad. México: Siglo XXI.</a:t>
            </a:r>
          </a:p>
          <a:p>
            <a:pPr marL="353060">
              <a:tabLst>
                <a:tab pos="572770" algn="l"/>
                <a:tab pos="902970" algn="l"/>
              </a:tabLst>
            </a:pPr>
            <a:endParaRPr lang="es-MX" sz="1050" dirty="0">
              <a:latin typeface="Arial" panose="020B0604020202020204" pitchFamily="34" charset="0"/>
              <a:ea typeface="Arial" panose="020B0604020202020204" pitchFamily="34" charset="0"/>
              <a:cs typeface="Arial" panose="020B0604020202020204" pitchFamily="34" charset="0"/>
            </a:endParaRPr>
          </a:p>
          <a:p>
            <a:r>
              <a:rPr lang="es-MX" sz="1050" b="1" dirty="0">
                <a:latin typeface="Arial" panose="020B0604020202020204" pitchFamily="34" charset="0"/>
                <a:cs typeface="Arial" panose="020B0604020202020204" pitchFamily="34" charset="0"/>
              </a:rPr>
              <a:t>       </a:t>
            </a:r>
            <a:r>
              <a:rPr lang="es-MX" sz="1050" b="1" dirty="0" err="1">
                <a:latin typeface="Arial" panose="020B0604020202020204" pitchFamily="34" charset="0"/>
                <a:cs typeface="Arial" panose="020B0604020202020204" pitchFamily="34" charset="0"/>
              </a:rPr>
              <a:t>Yuren</a:t>
            </a:r>
            <a:r>
              <a:rPr lang="es-MX" sz="1050" b="1" dirty="0">
                <a:latin typeface="Arial" panose="020B0604020202020204" pitchFamily="34" charset="0"/>
                <a:cs typeface="Arial" panose="020B0604020202020204" pitchFamily="34" charset="0"/>
              </a:rPr>
              <a:t>, M. </a:t>
            </a:r>
            <a:r>
              <a:rPr lang="es-MX" sz="1050" dirty="0">
                <a:latin typeface="Arial" panose="020B0604020202020204" pitchFamily="34" charset="0"/>
                <a:cs typeface="Arial" panose="020B0604020202020204" pitchFamily="34" charset="0"/>
              </a:rPr>
              <a:t>(2008). </a:t>
            </a:r>
            <a:r>
              <a:rPr lang="es-MX" sz="1050" i="1" dirty="0">
                <a:latin typeface="Arial" panose="020B0604020202020204" pitchFamily="34" charset="0"/>
                <a:cs typeface="Arial" panose="020B0604020202020204" pitchFamily="34" charset="0"/>
              </a:rPr>
              <a:t>La Filosofía de la educación en México: principios, fines y valores. </a:t>
            </a:r>
            <a:r>
              <a:rPr lang="es-MX" sz="1050" dirty="0">
                <a:latin typeface="Arial" panose="020B0604020202020204" pitchFamily="34" charset="0"/>
                <a:cs typeface="Arial" panose="020B0604020202020204" pitchFamily="34" charset="0"/>
              </a:rPr>
              <a:t>México: Trillas.</a:t>
            </a:r>
          </a:p>
          <a:p>
            <a:endParaRPr lang="es-MX" sz="1050" dirty="0">
              <a:latin typeface="Arial" panose="020B0604020202020204" pitchFamily="34" charset="0"/>
              <a:ea typeface="Arial" panose="020B0604020202020204" pitchFamily="34" charset="0"/>
              <a:cs typeface="Arial" panose="020B0604020202020204" pitchFamily="34" charset="0"/>
            </a:endParaRPr>
          </a:p>
          <a:p>
            <a:r>
              <a:rPr lang="es-MX" sz="1050" b="1" dirty="0">
                <a:latin typeface="Arial" panose="020B0604020202020204" pitchFamily="34" charset="0"/>
                <a:ea typeface="Arial" panose="020B0604020202020204" pitchFamily="34" charset="0"/>
                <a:cs typeface="Arial" panose="020B0604020202020204" pitchFamily="34" charset="0"/>
              </a:rPr>
              <a:t>       Recursos de apoyo</a:t>
            </a:r>
          </a:p>
          <a:p>
            <a:r>
              <a:rPr lang="es-MX" sz="1050" b="1" dirty="0">
                <a:latin typeface="Arial" panose="020B0604020202020204" pitchFamily="34" charset="0"/>
                <a:ea typeface="Arial" panose="020B0604020202020204" pitchFamily="34" charset="0"/>
                <a:cs typeface="Arial" panose="020B0604020202020204" pitchFamily="34" charset="0"/>
              </a:rPr>
              <a:t>     </a:t>
            </a:r>
          </a:p>
          <a:p>
            <a:r>
              <a:rPr lang="es-MX" sz="1050" dirty="0">
                <a:latin typeface="Arial" panose="020B0604020202020204" pitchFamily="34" charset="0"/>
                <a:ea typeface="Arial" panose="020B0604020202020204" pitchFamily="34" charset="0"/>
                <a:cs typeface="Arial" panose="020B0604020202020204" pitchFamily="34" charset="0"/>
              </a:rPr>
              <a:t>      Artículo 3° de la Constitución de las Estados Unidos Mexicanos</a:t>
            </a:r>
          </a:p>
          <a:p>
            <a:r>
              <a:rPr lang="es-MX" sz="1050" dirty="0">
                <a:latin typeface="Arial" panose="020B0604020202020204" pitchFamily="34" charset="0"/>
                <a:ea typeface="Arial" panose="020B0604020202020204" pitchFamily="34" charset="0"/>
                <a:cs typeface="Arial" panose="020B0604020202020204" pitchFamily="34" charset="0"/>
              </a:rPr>
              <a:t>      www.diputados.Gob.mx/LeyesBiblio/pdf/1.pdf</a:t>
            </a:r>
          </a:p>
          <a:p>
            <a:endParaRPr lang="es-MX" sz="400" dirty="0">
              <a:latin typeface="Arial" panose="020B0604020202020204" pitchFamily="34" charset="0"/>
              <a:ea typeface="Arial" panose="020B0604020202020204" pitchFamily="34" charset="0"/>
              <a:cs typeface="Arial" panose="020B0604020202020204" pitchFamily="34" charset="0"/>
            </a:endParaRPr>
          </a:p>
          <a:p>
            <a:r>
              <a:rPr lang="es-MX" sz="1050" dirty="0">
                <a:latin typeface="Arial" panose="020B0604020202020204" pitchFamily="34" charset="0"/>
                <a:ea typeface="Arial" panose="020B0604020202020204" pitchFamily="34" charset="0"/>
                <a:cs typeface="Arial" panose="020B0604020202020204" pitchFamily="34" charset="0"/>
              </a:rPr>
              <a:t>      Ley general de educación </a:t>
            </a:r>
            <a:r>
              <a:rPr lang="es-MX" sz="1050" dirty="0">
                <a:latin typeface="Arial" panose="020B0604020202020204" pitchFamily="34" charset="0"/>
                <a:ea typeface="Arial" panose="020B0604020202020204" pitchFamily="34" charset="0"/>
                <a:cs typeface="Arial" panose="020B0604020202020204" pitchFamily="34" charset="0"/>
                <a:hlinkClick r:id="rId5"/>
              </a:rPr>
              <a:t>www.diputados.Gob.mx/LeyesBiblio/pdf/137.pdf</a:t>
            </a:r>
            <a:endParaRPr lang="es-MX" sz="1050" dirty="0">
              <a:latin typeface="Arial" panose="020B0604020202020204" pitchFamily="34" charset="0"/>
              <a:ea typeface="Arial" panose="020B0604020202020204" pitchFamily="34" charset="0"/>
              <a:cs typeface="Arial" panose="020B0604020202020204" pitchFamily="34" charset="0"/>
            </a:endParaRPr>
          </a:p>
          <a:p>
            <a:endParaRPr lang="es-MX" sz="1050" dirty="0">
              <a:latin typeface="Arial" panose="020B0604020202020204" pitchFamily="34" charset="0"/>
              <a:ea typeface="Arial" panose="020B0604020202020204" pitchFamily="34" charset="0"/>
              <a:cs typeface="Arial" panose="020B0604020202020204" pitchFamily="34" charset="0"/>
            </a:endParaRPr>
          </a:p>
          <a:p>
            <a:r>
              <a:rPr lang="es-MX" sz="1050" dirty="0">
                <a:latin typeface="Arial" panose="020B0604020202020204" pitchFamily="34" charset="0"/>
                <a:ea typeface="Arial" panose="020B0604020202020204" pitchFamily="34" charset="0"/>
                <a:cs typeface="Arial" panose="020B0604020202020204" pitchFamily="34" charset="0"/>
              </a:rPr>
              <a:t>      </a:t>
            </a:r>
            <a:r>
              <a:rPr lang="es-MX" sz="1050" dirty="0" err="1">
                <a:latin typeface="Arial" panose="020B0604020202020204" pitchFamily="34" charset="0"/>
                <a:ea typeface="Arial" panose="020B0604020202020204" pitchFamily="34" charset="0"/>
                <a:cs typeface="Arial" panose="020B0604020202020204" pitchFamily="34" charset="0"/>
              </a:rPr>
              <a:t>Chilcott</a:t>
            </a:r>
            <a:r>
              <a:rPr lang="es-MX" sz="1050" dirty="0">
                <a:latin typeface="Arial" panose="020B0604020202020204" pitchFamily="34" charset="0"/>
                <a:ea typeface="Arial" panose="020B0604020202020204" pitchFamily="34" charset="0"/>
                <a:cs typeface="Arial" panose="020B0604020202020204" pitchFamily="34" charset="0"/>
              </a:rPr>
              <a:t>, L. y Guggenheim, D. (2010). Esperando o Superman [cinta cinematográfica].  </a:t>
            </a:r>
          </a:p>
          <a:p>
            <a:r>
              <a:rPr lang="es-MX" sz="1050" dirty="0">
                <a:latin typeface="Arial" panose="020B0604020202020204" pitchFamily="34" charset="0"/>
                <a:ea typeface="Arial" panose="020B0604020202020204" pitchFamily="34" charset="0"/>
                <a:cs typeface="Arial" panose="020B0604020202020204" pitchFamily="34" charset="0"/>
              </a:rPr>
              <a:t>      Estados Unidos: Walden Media.</a:t>
            </a:r>
          </a:p>
          <a:p>
            <a:endParaRPr lang="es-MX" sz="1050" dirty="0">
              <a:latin typeface="Arial" panose="020B0604020202020204" pitchFamily="34" charset="0"/>
              <a:ea typeface="Arial" panose="020B0604020202020204" pitchFamily="34" charset="0"/>
              <a:cs typeface="Arial" panose="020B0604020202020204" pitchFamily="34" charset="0"/>
            </a:endParaRPr>
          </a:p>
          <a:p>
            <a:endParaRPr lang="es-MX" sz="1050" dirty="0">
              <a:latin typeface="Arial" panose="020B0604020202020204" pitchFamily="34" charset="0"/>
              <a:ea typeface="Arial" panose="020B0604020202020204" pitchFamily="34" charset="0"/>
              <a:cs typeface="Arial" panose="020B0604020202020204" pitchFamily="34" charset="0"/>
            </a:endParaRPr>
          </a:p>
          <a:p>
            <a:r>
              <a:rPr lang="es-MX" sz="1050" dirty="0">
                <a:latin typeface="Arial" panose="020B0604020202020204" pitchFamily="34" charset="0"/>
                <a:ea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518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chiquito">
            <a:extLst>
              <a:ext uri="{FF2B5EF4-FFF2-40B4-BE49-F238E27FC236}">
                <a16:creationId xmlns:a16="http://schemas.microsoft.com/office/drawing/2014/main" id="{0DDC3970-B2D6-40D8-A9BC-A7BCDC8028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0FA1BFE4-05AB-4A07-AD2D-321A06CC3003}"/>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6" name="Rectángulo 5">
            <a:extLst>
              <a:ext uri="{FF2B5EF4-FFF2-40B4-BE49-F238E27FC236}">
                <a16:creationId xmlns:a16="http://schemas.microsoft.com/office/drawing/2014/main" id="{FFAC3D56-293D-49BC-B7C7-4166A01206EE}"/>
              </a:ext>
            </a:extLst>
          </p:cNvPr>
          <p:cNvSpPr/>
          <p:nvPr/>
        </p:nvSpPr>
        <p:spPr>
          <a:xfrm>
            <a:off x="683568" y="159023"/>
            <a:ext cx="8280920" cy="461665"/>
          </a:xfrm>
          <a:prstGeom prst="rect">
            <a:avLst/>
          </a:prstGeom>
        </p:spPr>
        <p:txBody>
          <a:bodyPr wrap="square">
            <a:spAutoFit/>
          </a:bodyPr>
          <a:lstStyle/>
          <a:p>
            <a:pPr lvl="0" algn="ctr" eaLnBrk="0" fontAlgn="base" hangingPunct="0">
              <a:spcBef>
                <a:spcPct val="0"/>
              </a:spcBef>
              <a:spcAft>
                <a:spcPct val="0"/>
              </a:spcAft>
            </a:pPr>
            <a:r>
              <a:rPr lang="es-MX" altLang="es-ES"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Evidencias de aprendizaje de la Unidad  I</a:t>
            </a:r>
            <a:endParaRPr lang="es-MX" altLang="es-ES" sz="2400" dirty="0"/>
          </a:p>
        </p:txBody>
      </p:sp>
      <p:sp>
        <p:nvSpPr>
          <p:cNvPr id="7" name="Rectángulo 6">
            <a:extLst>
              <a:ext uri="{FF2B5EF4-FFF2-40B4-BE49-F238E27FC236}">
                <a16:creationId xmlns:a16="http://schemas.microsoft.com/office/drawing/2014/main" id="{4230158A-AE7E-40A3-958D-D35196387DB9}"/>
              </a:ext>
            </a:extLst>
          </p:cNvPr>
          <p:cNvSpPr/>
          <p:nvPr/>
        </p:nvSpPr>
        <p:spPr>
          <a:xfrm>
            <a:off x="431540" y="859934"/>
            <a:ext cx="8280920" cy="3970318"/>
          </a:xfrm>
          <a:prstGeom prst="rect">
            <a:avLst/>
          </a:prstGeom>
        </p:spPr>
        <p:txBody>
          <a:bodyPr wrap="square">
            <a:spAutoFit/>
          </a:bodyPr>
          <a:lstStyle/>
          <a:p>
            <a:pPr lvl="0" algn="just" eaLnBrk="0" fontAlgn="base" hangingPunct="0">
              <a:spcBef>
                <a:spcPct val="0"/>
              </a:spcBef>
              <a:spcAft>
                <a:spcPct val="0"/>
              </a:spcAft>
            </a:pPr>
            <a:r>
              <a:rPr lang="es-MX" altLang="es-ES" dirty="0">
                <a:latin typeface="Arial" panose="020B0604020202020204" pitchFamily="34" charset="0"/>
                <a:ea typeface="Calibri" panose="020F0502020204030204" pitchFamily="34" charset="0"/>
                <a:cs typeface="Arial" panose="020B0604020202020204" pitchFamily="34" charset="0"/>
              </a:rPr>
              <a:t>Las estudiantes </a:t>
            </a:r>
            <a:r>
              <a:rPr lang="es-MX" altLang="es-ES" b="1" dirty="0">
                <a:latin typeface="Arial" panose="020B0604020202020204" pitchFamily="34" charset="0"/>
                <a:ea typeface="Calibri" panose="020F0502020204030204" pitchFamily="34" charset="0"/>
                <a:cs typeface="Arial" panose="020B0604020202020204" pitchFamily="34" charset="0"/>
              </a:rPr>
              <a:t>elaboran un documento escrito </a:t>
            </a:r>
            <a:r>
              <a:rPr lang="es-MX" altLang="es-ES" dirty="0">
                <a:latin typeface="Arial" panose="020B0604020202020204" pitchFamily="34" charset="0"/>
                <a:ea typeface="Calibri" panose="020F0502020204030204" pitchFamily="34" charset="0"/>
                <a:cs typeface="Arial" panose="020B0604020202020204" pitchFamily="34" charset="0"/>
              </a:rPr>
              <a:t>en el que expresan la postura filosófica sobre la educación con la que se identifique, el contexto histórico en el que surgió, los argumentos a favor y en contra, y si ésta, es aplicable al contexto educativo mexicano actualmente y por qué. </a:t>
            </a:r>
          </a:p>
          <a:p>
            <a:pPr lvl="0" algn="just" eaLnBrk="0" fontAlgn="base" hangingPunct="0">
              <a:spcBef>
                <a:spcPct val="0"/>
              </a:spcBef>
              <a:spcAft>
                <a:spcPct val="0"/>
              </a:spcAft>
            </a:pPr>
            <a:endParaRPr lang="es-MX" altLang="es-ES" dirty="0">
              <a:latin typeface="Arial" panose="020B0604020202020204" pitchFamily="34" charset="0"/>
              <a:ea typeface="Calibri" panose="020F0502020204030204" pitchFamily="34" charset="0"/>
              <a:cs typeface="Arial" panose="020B0604020202020204" pitchFamily="34" charset="0"/>
            </a:endParaRPr>
          </a:p>
          <a:p>
            <a:pPr lvl="0" algn="just" eaLnBrk="0" fontAlgn="base" hangingPunct="0">
              <a:spcBef>
                <a:spcPct val="0"/>
              </a:spcBef>
              <a:spcAft>
                <a:spcPct val="0"/>
              </a:spcAft>
            </a:pPr>
            <a:r>
              <a:rPr lang="es-MX" altLang="es-ES" dirty="0">
                <a:latin typeface="Arial" panose="020B0604020202020204" pitchFamily="34" charset="0"/>
                <a:ea typeface="Calibri" panose="020F0502020204030204" pitchFamily="34" charset="0"/>
                <a:cs typeface="Arial" panose="020B0604020202020204" pitchFamily="34" charset="0"/>
              </a:rPr>
              <a:t>Hay que considerar las siguientes preguntas:</a:t>
            </a:r>
          </a:p>
          <a:p>
            <a:pPr lvl="0" algn="just" eaLnBrk="0" fontAlgn="base" hangingPunct="0">
              <a:spcBef>
                <a:spcPct val="0"/>
              </a:spcBef>
              <a:spcAft>
                <a:spcPct val="0"/>
              </a:spcAft>
            </a:pPr>
            <a:endParaRPr lang="es-MX" altLang="es-ES" dirty="0">
              <a:latin typeface="Arial" panose="020B0604020202020204" pitchFamily="34" charset="0"/>
              <a:ea typeface="Calibri" panose="020F0502020204030204" pitchFamily="34" charset="0"/>
              <a:cs typeface="Arial" panose="020B0604020202020204" pitchFamily="34" charset="0"/>
            </a:endParaRPr>
          </a:p>
          <a:p>
            <a:pPr lvl="0" algn="just" eaLnBrk="0" fontAlgn="base" hangingPunct="0">
              <a:spcBef>
                <a:spcPct val="0"/>
              </a:spcBef>
              <a:spcAft>
                <a:spcPct val="0"/>
              </a:spcAft>
            </a:pPr>
            <a:r>
              <a:rPr lang="es-MX" altLang="es-ES" sz="1400" dirty="0">
                <a:latin typeface="Arial" panose="020B0604020202020204" pitchFamily="34" charset="0"/>
                <a:ea typeface="Calibri" panose="020F0502020204030204" pitchFamily="34" charset="0"/>
                <a:cs typeface="Arial" panose="020B0604020202020204" pitchFamily="34" charset="0"/>
              </a:rPr>
              <a:t>*¿Con qué doctrinaste encuentras más familiarizado al concluir la unidad?</a:t>
            </a:r>
          </a:p>
          <a:p>
            <a:pPr lvl="0" eaLnBrk="0" fontAlgn="base" hangingPunct="0">
              <a:spcBef>
                <a:spcPct val="0"/>
              </a:spcBef>
              <a:spcAft>
                <a:spcPct val="0"/>
              </a:spcAft>
            </a:pPr>
            <a:endParaRPr lang="es-MX" altLang="es-ES"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s-MX" altLang="es-ES" sz="1400" dirty="0">
                <a:latin typeface="Arial" panose="020B0604020202020204" pitchFamily="34" charset="0"/>
                <a:cs typeface="Arial" panose="020B0604020202020204" pitchFamily="34" charset="0"/>
              </a:rPr>
              <a:t>*¿Los argumentos presentados te hicieron cambiar tus concepciones iniciales?</a:t>
            </a:r>
          </a:p>
          <a:p>
            <a:pPr lvl="0" eaLnBrk="0" fontAlgn="base" hangingPunct="0">
              <a:spcBef>
                <a:spcPct val="0"/>
              </a:spcBef>
              <a:spcAft>
                <a:spcPct val="0"/>
              </a:spcAft>
            </a:pPr>
            <a:endParaRPr lang="es-MX" altLang="es-ES"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s-MX" altLang="es-ES" sz="1400" dirty="0">
                <a:latin typeface="Arial" panose="020B0604020202020204" pitchFamily="34" charset="0"/>
                <a:cs typeface="Arial" panose="020B0604020202020204" pitchFamily="34" charset="0"/>
              </a:rPr>
              <a:t>*¿Consideras que la postura sobre la educación con la que te sientes más familiarizado es aplicable actualmente al contexto del sistema educativo mexicano?</a:t>
            </a:r>
          </a:p>
          <a:p>
            <a:pPr lvl="0" eaLnBrk="0" fontAlgn="base" hangingPunct="0">
              <a:spcBef>
                <a:spcPct val="0"/>
              </a:spcBef>
              <a:spcAft>
                <a:spcPct val="0"/>
              </a:spcAft>
            </a:pPr>
            <a:endParaRPr lang="es-MX" altLang="es-ES"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s-MX" altLang="es-ES" sz="1400" dirty="0">
                <a:latin typeface="Arial" panose="020B0604020202020204" pitchFamily="34" charset="0"/>
                <a:cs typeface="Arial" panose="020B0604020202020204" pitchFamily="34" charset="0"/>
              </a:rPr>
              <a:t>*¿Cuál crees que sea la noción más cercana a las vistas en clase que rige hoy por hoy dentro del sistema educativo mexicano y por qué?</a:t>
            </a:r>
          </a:p>
        </p:txBody>
      </p:sp>
    </p:spTree>
    <p:extLst>
      <p:ext uri="{BB962C8B-B14F-4D97-AF65-F5344CB8AC3E}">
        <p14:creationId xmlns:p14="http://schemas.microsoft.com/office/powerpoint/2010/main" val="111664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chiquito">
            <a:extLst>
              <a:ext uri="{FF2B5EF4-FFF2-40B4-BE49-F238E27FC236}">
                <a16:creationId xmlns:a16="http://schemas.microsoft.com/office/drawing/2014/main" id="{62128751-99D6-4B1A-AA54-AB9728E307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F4E4F265-8CAE-47B7-B1F6-BDF415FC7B4D}"/>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7" name="Rectángulo 6">
            <a:extLst>
              <a:ext uri="{FF2B5EF4-FFF2-40B4-BE49-F238E27FC236}">
                <a16:creationId xmlns:a16="http://schemas.microsoft.com/office/drawing/2014/main" id="{9D083984-0590-411E-AEBF-658387144372}"/>
              </a:ext>
            </a:extLst>
          </p:cNvPr>
          <p:cNvSpPr/>
          <p:nvPr/>
        </p:nvSpPr>
        <p:spPr>
          <a:xfrm>
            <a:off x="444370" y="1484784"/>
            <a:ext cx="7944054" cy="1915909"/>
          </a:xfrm>
          <a:prstGeom prst="rect">
            <a:avLst/>
          </a:prstGeom>
        </p:spPr>
        <p:txBody>
          <a:bodyPr wrap="square">
            <a:spAutoFit/>
          </a:bodyPr>
          <a:lstStyle/>
          <a:p>
            <a:pPr lvl="0" algn="just" eaLnBrk="0" fontAlgn="base" hangingPunct="0">
              <a:spcBef>
                <a:spcPct val="0"/>
              </a:spcBef>
              <a:spcAft>
                <a:spcPct val="0"/>
              </a:spcAft>
            </a:pPr>
            <a:r>
              <a:rPr lang="es-MX" altLang="es-ES" dirty="0">
                <a:latin typeface="Arial" panose="020B0604020202020204" pitchFamily="34" charset="0"/>
                <a:ea typeface="Calibri" panose="020F0502020204030204" pitchFamily="34" charset="0"/>
                <a:cs typeface="Arial" panose="020B0604020202020204" pitchFamily="34" charset="0"/>
              </a:rPr>
              <a:t>Las estudiantes elaboran </a:t>
            </a:r>
            <a:r>
              <a:rPr lang="es-MX" altLang="es-ES" b="1" dirty="0">
                <a:latin typeface="Arial" panose="020B0604020202020204" pitchFamily="34" charset="0"/>
                <a:ea typeface="Calibri" panose="020F0502020204030204" pitchFamily="34" charset="0"/>
                <a:cs typeface="Arial" panose="020B0604020202020204" pitchFamily="34" charset="0"/>
              </a:rPr>
              <a:t>Un cuadro comparativo </a:t>
            </a:r>
            <a:r>
              <a:rPr lang="es-MX" altLang="es-ES" dirty="0">
                <a:latin typeface="Arial" panose="020B0604020202020204" pitchFamily="34" charset="0"/>
                <a:ea typeface="Calibri" panose="020F0502020204030204" pitchFamily="34" charset="0"/>
                <a:cs typeface="Arial" panose="020B0604020202020204" pitchFamily="34" charset="0"/>
              </a:rPr>
              <a:t>por dilema. </a:t>
            </a:r>
          </a:p>
          <a:p>
            <a:pPr lvl="0" algn="just" eaLnBrk="0" fontAlgn="base" hangingPunct="0">
              <a:spcBef>
                <a:spcPct val="0"/>
              </a:spcBef>
              <a:spcAft>
                <a:spcPct val="0"/>
              </a:spcAft>
            </a:pPr>
            <a:endParaRPr lang="es-MX" altLang="es-ES" dirty="0">
              <a:latin typeface="Arial" panose="020B0604020202020204" pitchFamily="34" charset="0"/>
              <a:ea typeface="Calibri" panose="020F0502020204030204" pitchFamily="34" charset="0"/>
              <a:cs typeface="Arial" panose="020B0604020202020204" pitchFamily="34" charset="0"/>
            </a:endParaRPr>
          </a:p>
          <a:p>
            <a:pPr lvl="0" algn="just" eaLnBrk="0" fontAlgn="base" hangingPunct="0">
              <a:spcBef>
                <a:spcPct val="0"/>
              </a:spcBef>
              <a:spcAft>
                <a:spcPct val="0"/>
              </a:spcAft>
            </a:pPr>
            <a:r>
              <a:rPr lang="es-MX" altLang="es-ES" dirty="0">
                <a:latin typeface="Arial" panose="020B0604020202020204" pitchFamily="34" charset="0"/>
                <a:ea typeface="Calibri" panose="020F0502020204030204" pitchFamily="34" charset="0"/>
                <a:cs typeface="Arial" panose="020B0604020202020204" pitchFamily="34" charset="0"/>
              </a:rPr>
              <a:t>Van a integrar adecuadamente los conceptos y considerar la coherencia interna de los elementos presentados; así como la adecuación de los ejemplos presentados como beneficios y perjuicios que encuentra con las posturas en cuestión de cada dilema.</a:t>
            </a:r>
          </a:p>
          <a:p>
            <a:pPr lvl="0" eaLnBrk="0" fontAlgn="base" hangingPunct="0">
              <a:spcBef>
                <a:spcPct val="0"/>
              </a:spcBef>
              <a:spcAft>
                <a:spcPct val="0"/>
              </a:spcAft>
            </a:pPr>
            <a:endParaRPr lang="es-MX" altLang="es-ES" sz="1050" dirty="0"/>
          </a:p>
        </p:txBody>
      </p:sp>
      <p:sp>
        <p:nvSpPr>
          <p:cNvPr id="8" name="Rectángulo 7">
            <a:extLst>
              <a:ext uri="{FF2B5EF4-FFF2-40B4-BE49-F238E27FC236}">
                <a16:creationId xmlns:a16="http://schemas.microsoft.com/office/drawing/2014/main" id="{FBD69690-2807-44AF-BFD9-7739645FC26E}"/>
              </a:ext>
            </a:extLst>
          </p:cNvPr>
          <p:cNvSpPr/>
          <p:nvPr/>
        </p:nvSpPr>
        <p:spPr>
          <a:xfrm>
            <a:off x="323528" y="375047"/>
            <a:ext cx="8280920" cy="461665"/>
          </a:xfrm>
          <a:prstGeom prst="rect">
            <a:avLst/>
          </a:prstGeom>
        </p:spPr>
        <p:txBody>
          <a:bodyPr wrap="square">
            <a:spAutoFit/>
          </a:bodyPr>
          <a:lstStyle/>
          <a:p>
            <a:pPr lvl="0" algn="ctr" eaLnBrk="0" fontAlgn="base" hangingPunct="0">
              <a:spcBef>
                <a:spcPct val="0"/>
              </a:spcBef>
              <a:spcAft>
                <a:spcPct val="0"/>
              </a:spcAft>
            </a:pPr>
            <a:r>
              <a:rPr lang="es-MX" altLang="es-ES"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Evidencias de aprendizaje de la unidad II </a:t>
            </a:r>
            <a:endParaRPr lang="es-MX" altLang="es-ES" sz="2400" dirty="0"/>
          </a:p>
        </p:txBody>
      </p:sp>
    </p:spTree>
    <p:extLst>
      <p:ext uri="{BB962C8B-B14F-4D97-AF65-F5344CB8AC3E}">
        <p14:creationId xmlns:p14="http://schemas.microsoft.com/office/powerpoint/2010/main" val="320248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chiquito">
            <a:extLst>
              <a:ext uri="{FF2B5EF4-FFF2-40B4-BE49-F238E27FC236}">
                <a16:creationId xmlns:a16="http://schemas.microsoft.com/office/drawing/2014/main" id="{EA62FB76-3D24-4AA1-919B-A0A739417D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B5A75D3A-CAB4-46AF-9D34-80485D770C01}"/>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6" name="Rectángulo 5">
            <a:extLst>
              <a:ext uri="{FF2B5EF4-FFF2-40B4-BE49-F238E27FC236}">
                <a16:creationId xmlns:a16="http://schemas.microsoft.com/office/drawing/2014/main" id="{1D03A3D1-EEE7-46D2-9087-AD4C42914791}"/>
              </a:ext>
            </a:extLst>
          </p:cNvPr>
          <p:cNvSpPr/>
          <p:nvPr/>
        </p:nvSpPr>
        <p:spPr>
          <a:xfrm>
            <a:off x="107504" y="217989"/>
            <a:ext cx="8856984" cy="461665"/>
          </a:xfrm>
          <a:prstGeom prst="rect">
            <a:avLst/>
          </a:prstGeom>
        </p:spPr>
        <p:txBody>
          <a:bodyPr wrap="square">
            <a:spAutoFit/>
          </a:bodyPr>
          <a:lstStyle/>
          <a:p>
            <a:pPr lvl="0" algn="ctr" eaLnBrk="0" fontAlgn="base" hangingPunct="0">
              <a:spcBef>
                <a:spcPct val="0"/>
              </a:spcBef>
              <a:spcAft>
                <a:spcPct val="0"/>
              </a:spcAft>
            </a:pPr>
            <a:r>
              <a:rPr lang="es-MX" altLang="es-ES" sz="2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Evidencias de aprendizaje de la unidad  III</a:t>
            </a:r>
          </a:p>
        </p:txBody>
      </p:sp>
      <p:sp>
        <p:nvSpPr>
          <p:cNvPr id="7" name="Rectángulo 6">
            <a:extLst>
              <a:ext uri="{FF2B5EF4-FFF2-40B4-BE49-F238E27FC236}">
                <a16:creationId xmlns:a16="http://schemas.microsoft.com/office/drawing/2014/main" id="{3B749BBC-1023-4669-BDBB-78E7DAB7F10F}"/>
              </a:ext>
            </a:extLst>
          </p:cNvPr>
          <p:cNvSpPr/>
          <p:nvPr/>
        </p:nvSpPr>
        <p:spPr>
          <a:xfrm>
            <a:off x="467544" y="1046157"/>
            <a:ext cx="7693269" cy="1508105"/>
          </a:xfrm>
          <a:prstGeom prst="rect">
            <a:avLst/>
          </a:prstGeom>
        </p:spPr>
        <p:txBody>
          <a:bodyPr wrap="square">
            <a:spAutoFit/>
          </a:bodyPr>
          <a:lstStyle/>
          <a:p>
            <a:pPr lvl="0" algn="just" eaLnBrk="0" fontAlgn="base" hangingPunct="0">
              <a:spcBef>
                <a:spcPct val="0"/>
              </a:spcBef>
              <a:spcAft>
                <a:spcPct val="0"/>
              </a:spcAft>
            </a:pPr>
            <a:r>
              <a:rPr lang="es-MX" altLang="es-ES" sz="2000" dirty="0">
                <a:latin typeface="Arial" panose="020B0604020202020204" pitchFamily="34" charset="0"/>
                <a:cs typeface="Arial" panose="020B0604020202020204" pitchFamily="34" charset="0"/>
              </a:rPr>
              <a:t>Los estudiantes elaboran un </a:t>
            </a:r>
            <a:r>
              <a:rPr lang="es-MX" altLang="es-ES" sz="2000" b="1" dirty="0">
                <a:latin typeface="Arial" panose="020B0604020202020204" pitchFamily="34" charset="0"/>
                <a:cs typeface="Arial" panose="020B0604020202020204" pitchFamily="34" charset="0"/>
              </a:rPr>
              <a:t>Documento de divulgación </a:t>
            </a:r>
            <a:r>
              <a:rPr lang="es-MX" altLang="es-ES" sz="2000" dirty="0">
                <a:latin typeface="Arial" panose="020B0604020202020204" pitchFamily="34" charset="0"/>
                <a:cs typeface="Arial" panose="020B0604020202020204" pitchFamily="34" charset="0"/>
              </a:rPr>
              <a:t>fundamentado en las tesis de los autores acerca de la relación educación y sociedad.</a:t>
            </a:r>
          </a:p>
          <a:p>
            <a:pPr lvl="0" algn="just" eaLnBrk="0" fontAlgn="base" hangingPunct="0">
              <a:spcBef>
                <a:spcPct val="0"/>
              </a:spcBef>
              <a:spcAft>
                <a:spcPct val="0"/>
              </a:spcAft>
            </a:pPr>
            <a:endParaRPr lang="es-MX" altLang="es-ES" sz="1400"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endParaRPr lang="es-MX" altLang="es-ES" dirty="0"/>
          </a:p>
        </p:txBody>
      </p:sp>
      <p:sp>
        <p:nvSpPr>
          <p:cNvPr id="8" name="Rectángulo 7">
            <a:extLst>
              <a:ext uri="{FF2B5EF4-FFF2-40B4-BE49-F238E27FC236}">
                <a16:creationId xmlns:a16="http://schemas.microsoft.com/office/drawing/2014/main" id="{EFF14572-2FF6-4F65-807A-B49E9DB5CAFC}"/>
              </a:ext>
            </a:extLst>
          </p:cNvPr>
          <p:cNvSpPr/>
          <p:nvPr/>
        </p:nvSpPr>
        <p:spPr>
          <a:xfrm>
            <a:off x="539552" y="2478898"/>
            <a:ext cx="7621261" cy="2308324"/>
          </a:xfrm>
          <a:prstGeom prst="rect">
            <a:avLst/>
          </a:prstGeom>
        </p:spPr>
        <p:txBody>
          <a:bodyPr wrap="square">
            <a:spAutoFit/>
          </a:bodyPr>
          <a:lstStyle/>
          <a:p>
            <a:pPr lvl="0" algn="just" eaLnBrk="0" fontAlgn="base" hangingPunct="0">
              <a:spcBef>
                <a:spcPct val="0"/>
              </a:spcBef>
              <a:spcAft>
                <a:spcPct val="0"/>
              </a:spcAft>
            </a:pPr>
            <a:r>
              <a:rPr lang="es-MX" altLang="es-ES" dirty="0">
                <a:latin typeface="Arial" panose="020B0604020202020204" pitchFamily="34" charset="0"/>
                <a:cs typeface="Arial" panose="020B0604020202020204" pitchFamily="34" charset="0"/>
              </a:rPr>
              <a:t>Donde:</a:t>
            </a:r>
          </a:p>
          <a:p>
            <a:pPr lvl="0" algn="just" eaLnBrk="0" fontAlgn="base" hangingPunct="0">
              <a:spcBef>
                <a:spcPct val="0"/>
              </a:spcBef>
              <a:spcAft>
                <a:spcPct val="0"/>
              </a:spcAft>
            </a:pPr>
            <a:r>
              <a:rPr lang="es-MX" altLang="es-ES" dirty="0">
                <a:latin typeface="Arial" panose="020B0604020202020204" pitchFamily="34" charset="0"/>
                <a:cs typeface="Arial" panose="020B0604020202020204" pitchFamily="34" charset="0"/>
              </a:rPr>
              <a:t>*Identifiquen las posturas filosóficas que subyacen en los documentos</a:t>
            </a:r>
          </a:p>
          <a:p>
            <a:pPr lvl="0" algn="just" eaLnBrk="0" fontAlgn="base" hangingPunct="0">
              <a:spcBef>
                <a:spcPct val="0"/>
              </a:spcBef>
              <a:spcAft>
                <a:spcPct val="0"/>
              </a:spcAft>
            </a:pPr>
            <a:r>
              <a:rPr lang="es-MX" altLang="es-ES" dirty="0">
                <a:latin typeface="Arial" panose="020B0604020202020204" pitchFamily="34" charset="0"/>
                <a:cs typeface="Arial" panose="020B0604020202020204" pitchFamily="34" charset="0"/>
              </a:rPr>
              <a:t> de política educativa analizados.</a:t>
            </a:r>
          </a:p>
          <a:p>
            <a:pPr lvl="0" algn="just" eaLnBrk="0" fontAlgn="base" hangingPunct="0">
              <a:spcBef>
                <a:spcPct val="0"/>
              </a:spcBef>
              <a:spcAft>
                <a:spcPct val="0"/>
              </a:spcAft>
            </a:pPr>
            <a:endParaRPr lang="es-MX" altLang="es-ES"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s-MX" altLang="es-ES" dirty="0">
                <a:latin typeface="Arial" panose="020B0604020202020204" pitchFamily="34" charset="0"/>
                <a:cs typeface="Arial" panose="020B0604020202020204" pitchFamily="34" charset="0"/>
              </a:rPr>
              <a:t>*Expliquen la manera en que las posturas filosóficas se expresen en</a:t>
            </a:r>
          </a:p>
          <a:p>
            <a:pPr lvl="0" algn="just" eaLnBrk="0" fontAlgn="base" hangingPunct="0">
              <a:spcBef>
                <a:spcPct val="0"/>
              </a:spcBef>
              <a:spcAft>
                <a:spcPct val="0"/>
              </a:spcAft>
            </a:pPr>
            <a:r>
              <a:rPr lang="es-MX" altLang="es-ES" dirty="0">
                <a:latin typeface="Arial" panose="020B0604020202020204" pitchFamily="34" charset="0"/>
                <a:cs typeface="Arial" panose="020B0604020202020204" pitchFamily="34" charset="0"/>
              </a:rPr>
              <a:t> los propósitos del sistema educativo.</a:t>
            </a:r>
          </a:p>
          <a:p>
            <a:pPr lvl="0" algn="just" eaLnBrk="0" fontAlgn="base" hangingPunct="0">
              <a:spcBef>
                <a:spcPct val="0"/>
              </a:spcBef>
              <a:spcAft>
                <a:spcPct val="0"/>
              </a:spcAft>
            </a:pPr>
            <a:endParaRPr lang="es-MX" altLang="es-ES"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s-MX" altLang="es-ES" dirty="0">
                <a:latin typeface="Arial" panose="020B0604020202020204" pitchFamily="34" charset="0"/>
                <a:cs typeface="Arial" panose="020B0604020202020204" pitchFamily="34" charset="0"/>
              </a:rPr>
              <a:t>*Utilicen los conceptos y categorías revisadas durante el curso.  </a:t>
            </a:r>
          </a:p>
        </p:txBody>
      </p:sp>
    </p:spTree>
    <p:extLst>
      <p:ext uri="{BB962C8B-B14F-4D97-AF65-F5344CB8AC3E}">
        <p14:creationId xmlns:p14="http://schemas.microsoft.com/office/powerpoint/2010/main" val="181010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chiquito">
            <a:extLst>
              <a:ext uri="{FF2B5EF4-FFF2-40B4-BE49-F238E27FC236}">
                <a16:creationId xmlns:a16="http://schemas.microsoft.com/office/drawing/2014/main" id="{EB5CAEDB-041F-41DD-80F4-EB670F836EA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45C3A73D-521D-4B78-B14F-FDAD06245F82}"/>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6" name="Rectángulo 5">
            <a:extLst>
              <a:ext uri="{FF2B5EF4-FFF2-40B4-BE49-F238E27FC236}">
                <a16:creationId xmlns:a16="http://schemas.microsoft.com/office/drawing/2014/main" id="{9C768AF1-53B5-4316-B11D-A8E845DD96D8}"/>
              </a:ext>
            </a:extLst>
          </p:cNvPr>
          <p:cNvSpPr/>
          <p:nvPr/>
        </p:nvSpPr>
        <p:spPr>
          <a:xfrm>
            <a:off x="311941" y="3334494"/>
            <a:ext cx="8076483" cy="2716128"/>
          </a:xfrm>
          <a:prstGeom prst="rect">
            <a:avLst/>
          </a:prstGeom>
        </p:spPr>
        <p:txBody>
          <a:bodyPr wrap="square">
            <a:spAutoFit/>
          </a:bodyPr>
          <a:lstStyle/>
          <a:p>
            <a:pPr lvl="0" eaLnBrk="0" fontAlgn="base" hangingPunct="0">
              <a:spcBef>
                <a:spcPct val="0"/>
              </a:spcBef>
              <a:spcAft>
                <a:spcPct val="0"/>
              </a:spcAft>
            </a:pPr>
            <a:r>
              <a:rPr lang="es-MX" altLang="es-ES" sz="1600" dirty="0">
                <a:latin typeface="Arial" panose="020B0604020202020204" pitchFamily="34" charset="0"/>
                <a:ea typeface="Calibri" panose="020F0502020204030204" pitchFamily="34" charset="0"/>
                <a:cs typeface="Arial" panose="020B0604020202020204" pitchFamily="34" charset="0"/>
              </a:rPr>
              <a:t>*  ¿Cómo se transformó  o cómo se solidificó la postura inicial que tenías sobre los</a:t>
            </a:r>
          </a:p>
          <a:p>
            <a:pPr lvl="0" eaLnBrk="0" fontAlgn="base" hangingPunct="0">
              <a:spcBef>
                <a:spcPct val="0"/>
              </a:spcBef>
              <a:spcAft>
                <a:spcPct val="0"/>
              </a:spcAft>
            </a:pPr>
            <a:r>
              <a:rPr lang="es-MX" altLang="es-ES" sz="1600" dirty="0">
                <a:latin typeface="Arial" panose="020B0604020202020204" pitchFamily="34" charset="0"/>
                <a:ea typeface="Calibri" panose="020F0502020204030204" pitchFamily="34" charset="0"/>
                <a:cs typeface="Arial" panose="020B0604020202020204" pitchFamily="34" charset="0"/>
              </a:rPr>
              <a:t>    temas vistos en el curso?</a:t>
            </a:r>
          </a:p>
          <a:p>
            <a:pPr lvl="0" eaLnBrk="0" fontAlgn="base" hangingPunct="0">
              <a:spcBef>
                <a:spcPct val="0"/>
              </a:spcBef>
              <a:spcAft>
                <a:spcPct val="0"/>
              </a:spcAft>
            </a:pPr>
            <a:endParaRPr lang="es-MX" altLang="es-ES" sz="1600"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r>
              <a:rPr lang="es-MX" altLang="es-ES" sz="1600" dirty="0">
                <a:latin typeface="Arial" panose="020B0604020202020204" pitchFamily="34" charset="0"/>
                <a:ea typeface="Calibri" panose="020F0502020204030204" pitchFamily="34" charset="0"/>
                <a:cs typeface="Arial" panose="020B0604020202020204" pitchFamily="34" charset="0"/>
              </a:rPr>
              <a:t>*  Qué argumentos encontraste a favor de tu postura o si fue el caso, qué argumentos</a:t>
            </a:r>
          </a:p>
          <a:p>
            <a:pPr lvl="0" eaLnBrk="0" fontAlgn="base" hangingPunct="0">
              <a:spcBef>
                <a:spcPct val="0"/>
              </a:spcBef>
              <a:spcAft>
                <a:spcPct val="0"/>
              </a:spcAft>
            </a:pPr>
            <a:r>
              <a:rPr lang="es-MX" altLang="es-ES" sz="1600" dirty="0">
                <a:latin typeface="Arial" panose="020B0604020202020204" pitchFamily="34" charset="0"/>
                <a:ea typeface="Calibri" panose="020F0502020204030204" pitchFamily="34" charset="0"/>
                <a:cs typeface="Arial" panose="020B0604020202020204" pitchFamily="34" charset="0"/>
              </a:rPr>
              <a:t>    hicieron que cambiaras tu postura inicial sobre dichos temas?</a:t>
            </a:r>
          </a:p>
          <a:p>
            <a:pPr lvl="0" eaLnBrk="0" fontAlgn="base" hangingPunct="0">
              <a:spcBef>
                <a:spcPct val="0"/>
              </a:spcBef>
              <a:spcAft>
                <a:spcPct val="0"/>
              </a:spcAft>
            </a:pPr>
            <a:endParaRPr lang="es-MX" altLang="es-ES" sz="1600"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r>
              <a:rPr lang="es-MX" altLang="es-ES" sz="1600" dirty="0">
                <a:latin typeface="Arial" panose="020B0604020202020204" pitchFamily="34" charset="0"/>
                <a:ea typeface="Calibri" panose="020F0502020204030204" pitchFamily="34" charset="0"/>
                <a:cs typeface="Arial" panose="020B0604020202020204" pitchFamily="34" charset="0"/>
              </a:rPr>
              <a:t>*  ¿En qué medida consideras que las posturas que defiendes lograrán mejorar a la</a:t>
            </a:r>
          </a:p>
          <a:p>
            <a:pPr lvl="0" eaLnBrk="0" fontAlgn="base" hangingPunct="0">
              <a:spcBef>
                <a:spcPct val="0"/>
              </a:spcBef>
              <a:spcAft>
                <a:spcPct val="0"/>
              </a:spcAft>
            </a:pPr>
            <a:r>
              <a:rPr lang="es-MX" altLang="es-ES" sz="1600" dirty="0">
                <a:latin typeface="Arial" panose="020B0604020202020204" pitchFamily="34" charset="0"/>
                <a:ea typeface="Calibri" panose="020F0502020204030204" pitchFamily="34" charset="0"/>
                <a:cs typeface="Arial" panose="020B0604020202020204" pitchFamily="34" charset="0"/>
              </a:rPr>
              <a:t>     sociedad mexicana y en qué aspectos?</a:t>
            </a:r>
          </a:p>
          <a:p>
            <a:pPr lvl="0" eaLnBrk="0" fontAlgn="base" hangingPunct="0">
              <a:spcBef>
                <a:spcPct val="0"/>
              </a:spcBef>
              <a:spcAft>
                <a:spcPct val="0"/>
              </a:spcAft>
            </a:pPr>
            <a:endParaRPr lang="es-MX" altLang="es-ES" sz="1600"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r>
              <a:rPr lang="es-MX" altLang="es-ES" sz="1600" dirty="0">
                <a:latin typeface="Arial" panose="020B0604020202020204" pitchFamily="34" charset="0"/>
                <a:ea typeface="Calibri" panose="020F0502020204030204" pitchFamily="34" charset="0"/>
                <a:cs typeface="Arial" panose="020B0604020202020204" pitchFamily="34" charset="0"/>
              </a:rPr>
              <a:t> </a:t>
            </a:r>
          </a:p>
          <a:p>
            <a:pPr lvl="0" eaLnBrk="0" fontAlgn="base" hangingPunct="0">
              <a:spcBef>
                <a:spcPct val="0"/>
              </a:spcBef>
              <a:spcAft>
                <a:spcPct val="0"/>
              </a:spcAft>
            </a:pPr>
            <a:endParaRPr lang="es-MX" altLang="es-ES" sz="1050" dirty="0"/>
          </a:p>
        </p:txBody>
      </p:sp>
      <p:sp>
        <p:nvSpPr>
          <p:cNvPr id="7" name="Rectángulo 6">
            <a:extLst>
              <a:ext uri="{FF2B5EF4-FFF2-40B4-BE49-F238E27FC236}">
                <a16:creationId xmlns:a16="http://schemas.microsoft.com/office/drawing/2014/main" id="{A25D3EEB-B276-4926-AB48-F74FFFE05F6D}"/>
              </a:ext>
            </a:extLst>
          </p:cNvPr>
          <p:cNvSpPr/>
          <p:nvPr/>
        </p:nvSpPr>
        <p:spPr>
          <a:xfrm>
            <a:off x="30845" y="147864"/>
            <a:ext cx="8856984" cy="400110"/>
          </a:xfrm>
          <a:prstGeom prst="rect">
            <a:avLst/>
          </a:prstGeom>
        </p:spPr>
        <p:txBody>
          <a:bodyPr wrap="square">
            <a:spAutoFit/>
          </a:bodyPr>
          <a:lstStyle/>
          <a:p>
            <a:pPr lvl="0" algn="ctr" eaLnBrk="0" fontAlgn="base" hangingPunct="0">
              <a:spcBef>
                <a:spcPct val="0"/>
              </a:spcBef>
              <a:spcAft>
                <a:spcPct val="0"/>
              </a:spcAft>
            </a:pPr>
            <a:r>
              <a:rPr lang="es-MX" altLang="es-ES" sz="20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Evidencia integradora de las competencias desarrolladas en el curso</a:t>
            </a:r>
          </a:p>
        </p:txBody>
      </p:sp>
      <p:sp>
        <p:nvSpPr>
          <p:cNvPr id="8" name="Rectángulo 7">
            <a:extLst>
              <a:ext uri="{FF2B5EF4-FFF2-40B4-BE49-F238E27FC236}">
                <a16:creationId xmlns:a16="http://schemas.microsoft.com/office/drawing/2014/main" id="{DEDC9454-4DB6-46A9-94AA-6364238CA9E4}"/>
              </a:ext>
            </a:extLst>
          </p:cNvPr>
          <p:cNvSpPr/>
          <p:nvPr/>
        </p:nvSpPr>
        <p:spPr>
          <a:xfrm>
            <a:off x="204101" y="692696"/>
            <a:ext cx="8076483" cy="1323439"/>
          </a:xfrm>
          <a:prstGeom prst="rect">
            <a:avLst/>
          </a:prstGeom>
        </p:spPr>
        <p:txBody>
          <a:bodyPr wrap="square">
            <a:spAutoFit/>
          </a:bodyPr>
          <a:lstStyle/>
          <a:p>
            <a:pPr lvl="0" algn="just" eaLnBrk="0" fontAlgn="base" hangingPunct="0">
              <a:spcBef>
                <a:spcPct val="0"/>
              </a:spcBef>
              <a:spcAft>
                <a:spcPct val="0"/>
              </a:spcAft>
            </a:pPr>
            <a:r>
              <a:rPr lang="es-MX" altLang="es-ES" sz="1600" dirty="0">
                <a:latin typeface="Arial" panose="020B0604020202020204" pitchFamily="34" charset="0"/>
                <a:cs typeface="Arial" panose="020B0604020202020204" pitchFamily="34" charset="0"/>
              </a:rPr>
              <a:t>Los estudiantes entregan </a:t>
            </a:r>
            <a:r>
              <a:rPr lang="es-MX" altLang="es-ES" sz="1600" b="1" dirty="0">
                <a:latin typeface="Arial" panose="020B0604020202020204" pitchFamily="34" charset="0"/>
                <a:cs typeface="Arial" panose="020B0604020202020204" pitchFamily="34" charset="0"/>
              </a:rPr>
              <a:t>un ensayo final </a:t>
            </a:r>
            <a:r>
              <a:rPr lang="es-MX" altLang="es-ES" sz="1600" dirty="0">
                <a:latin typeface="Arial" panose="020B0604020202020204" pitchFamily="34" charset="0"/>
                <a:cs typeface="Arial" panose="020B0604020202020204" pitchFamily="34" charset="0"/>
              </a:rPr>
              <a:t>que integre un proceso metacognitivo en el que identifiquen sus creencias sobre los temas vistos a lo largo del curso, al inicio de éste y reconocer el proceso de modificación o solidificación que sufrieron las mismas al paso de los temas vistos, para concluir con una reflexión sobre el punto de llegada en el que se encuentran al momento.  </a:t>
            </a:r>
            <a:endParaRPr lang="es-MX" altLang="es-ES" dirty="0"/>
          </a:p>
        </p:txBody>
      </p:sp>
      <p:sp>
        <p:nvSpPr>
          <p:cNvPr id="9" name="Rectángulo 8">
            <a:extLst>
              <a:ext uri="{FF2B5EF4-FFF2-40B4-BE49-F238E27FC236}">
                <a16:creationId xmlns:a16="http://schemas.microsoft.com/office/drawing/2014/main" id="{71BCD9DA-6599-4B44-946F-997189C09156}"/>
              </a:ext>
            </a:extLst>
          </p:cNvPr>
          <p:cNvSpPr/>
          <p:nvPr/>
        </p:nvSpPr>
        <p:spPr>
          <a:xfrm>
            <a:off x="204100" y="2160857"/>
            <a:ext cx="8076483" cy="1323439"/>
          </a:xfrm>
          <a:prstGeom prst="rect">
            <a:avLst/>
          </a:prstGeom>
        </p:spPr>
        <p:txBody>
          <a:bodyPr wrap="square">
            <a:spAutoFit/>
          </a:bodyPr>
          <a:lstStyle/>
          <a:p>
            <a:pPr lvl="0" algn="just" eaLnBrk="0" fontAlgn="base" hangingPunct="0">
              <a:spcBef>
                <a:spcPct val="0"/>
              </a:spcBef>
              <a:spcAft>
                <a:spcPct val="0"/>
              </a:spcAft>
            </a:pPr>
            <a:r>
              <a:rPr lang="es-MX" altLang="es-ES" sz="1600" dirty="0">
                <a:latin typeface="Arial" panose="020B0604020202020204" pitchFamily="34" charset="0"/>
                <a:cs typeface="Arial" panose="020B0604020202020204" pitchFamily="34" charset="0"/>
              </a:rPr>
              <a:t>Para ello deben recuperar las preguntas planteadas en la primera unidad y el documento escrito, así como las evidencias de la segunda unidad. Considerando las siguientes preguntas:</a:t>
            </a:r>
          </a:p>
          <a:p>
            <a:pPr lvl="0" algn="just" eaLnBrk="0" fontAlgn="base" hangingPunct="0">
              <a:spcBef>
                <a:spcPct val="0"/>
              </a:spcBef>
              <a:spcAft>
                <a:spcPct val="0"/>
              </a:spcAft>
            </a:pPr>
            <a:endParaRPr lang="es-MX" altLang="es-ES" sz="1600"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s-MX" altLang="es-ES" sz="1600" dirty="0">
                <a:latin typeface="Arial" panose="020B0604020202020204" pitchFamily="34" charset="0"/>
                <a:cs typeface="Arial" panose="020B0604020202020204" pitchFamily="34" charset="0"/>
              </a:rPr>
              <a:t> </a:t>
            </a:r>
            <a:endParaRPr lang="es-MX" altLang="es-ES" dirty="0"/>
          </a:p>
        </p:txBody>
      </p:sp>
    </p:spTree>
    <p:extLst>
      <p:ext uri="{BB962C8B-B14F-4D97-AF65-F5344CB8AC3E}">
        <p14:creationId xmlns:p14="http://schemas.microsoft.com/office/powerpoint/2010/main" val="1082041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2C6E48D8-69A5-4D17-9D04-8470EEDC035E}"/>
              </a:ext>
            </a:extLst>
          </p:cNvPr>
          <p:cNvPicPr>
            <a:picLocks noGrp="1" noChangeAspect="1"/>
          </p:cNvPicPr>
          <p:nvPr>
            <p:ph idx="1"/>
          </p:nvPr>
        </p:nvPicPr>
        <p:blipFill>
          <a:blip r:embed="rId2"/>
          <a:stretch>
            <a:fillRect/>
          </a:stretch>
        </p:blipFill>
        <p:spPr>
          <a:xfrm>
            <a:off x="107504" y="116632"/>
            <a:ext cx="8863257" cy="5712646"/>
          </a:xfrm>
          <a:prstGeom prst="rect">
            <a:avLst/>
          </a:prstGeom>
        </p:spPr>
      </p:pic>
      <p:pic>
        <p:nvPicPr>
          <p:cNvPr id="4" name="Imagen 3" descr="logo chiquito">
            <a:extLst>
              <a:ext uri="{FF2B5EF4-FFF2-40B4-BE49-F238E27FC236}">
                <a16:creationId xmlns:a16="http://schemas.microsoft.com/office/drawing/2014/main" id="{EB5CAEDB-041F-41DD-80F4-EB670F836EA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45C3A73D-521D-4B78-B14F-FDAD06245F82}"/>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Tree>
    <p:extLst>
      <p:ext uri="{BB962C8B-B14F-4D97-AF65-F5344CB8AC3E}">
        <p14:creationId xmlns:p14="http://schemas.microsoft.com/office/powerpoint/2010/main" val="220111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20FBC1A7-139E-4D35-8C28-C83917994A87}"/>
              </a:ext>
            </a:extLst>
          </p:cNvPr>
          <p:cNvGraphicFramePr>
            <a:graphicFrameLocks noGrp="1"/>
          </p:cNvGraphicFramePr>
          <p:nvPr>
            <p:ph idx="1"/>
          </p:nvPr>
        </p:nvGraphicFramePr>
        <p:xfrm>
          <a:off x="0" y="1777898"/>
          <a:ext cx="9144000" cy="5080102"/>
        </p:xfrm>
        <a:graphic>
          <a:graphicData uri="http://schemas.openxmlformats.org/drawingml/2006/table">
            <a:tbl>
              <a:tblPr firstRow="1" firstCol="1" bandRow="1">
                <a:tableStyleId>{5C22544A-7EE6-4342-B048-85BDC9FD1C3A}</a:tableStyleId>
              </a:tblPr>
              <a:tblGrid>
                <a:gridCol w="1310808">
                  <a:extLst>
                    <a:ext uri="{9D8B030D-6E8A-4147-A177-3AD203B41FA5}">
                      <a16:colId xmlns:a16="http://schemas.microsoft.com/office/drawing/2014/main" val="3045579986"/>
                    </a:ext>
                  </a:extLst>
                </a:gridCol>
                <a:gridCol w="1435424">
                  <a:extLst>
                    <a:ext uri="{9D8B030D-6E8A-4147-A177-3AD203B41FA5}">
                      <a16:colId xmlns:a16="http://schemas.microsoft.com/office/drawing/2014/main" val="2767138921"/>
                    </a:ext>
                  </a:extLst>
                </a:gridCol>
                <a:gridCol w="1432729">
                  <a:extLst>
                    <a:ext uri="{9D8B030D-6E8A-4147-A177-3AD203B41FA5}">
                      <a16:colId xmlns:a16="http://schemas.microsoft.com/office/drawing/2014/main" val="1964396384"/>
                    </a:ext>
                  </a:extLst>
                </a:gridCol>
                <a:gridCol w="2004606">
                  <a:extLst>
                    <a:ext uri="{9D8B030D-6E8A-4147-A177-3AD203B41FA5}">
                      <a16:colId xmlns:a16="http://schemas.microsoft.com/office/drawing/2014/main" val="284558937"/>
                    </a:ext>
                  </a:extLst>
                </a:gridCol>
                <a:gridCol w="1623355">
                  <a:extLst>
                    <a:ext uri="{9D8B030D-6E8A-4147-A177-3AD203B41FA5}">
                      <a16:colId xmlns:a16="http://schemas.microsoft.com/office/drawing/2014/main" val="403298089"/>
                    </a:ext>
                  </a:extLst>
                </a:gridCol>
                <a:gridCol w="1337078">
                  <a:extLst>
                    <a:ext uri="{9D8B030D-6E8A-4147-A177-3AD203B41FA5}">
                      <a16:colId xmlns:a16="http://schemas.microsoft.com/office/drawing/2014/main" val="1309631519"/>
                    </a:ext>
                  </a:extLst>
                </a:gridCol>
              </a:tblGrid>
              <a:tr h="699027">
                <a:tc>
                  <a:txBody>
                    <a:bodyPr/>
                    <a:lstStyle/>
                    <a:p>
                      <a:pPr algn="ctr">
                        <a:lnSpc>
                          <a:spcPct val="115000"/>
                        </a:lnSpc>
                        <a:spcAft>
                          <a:spcPts val="1000"/>
                        </a:spcAft>
                      </a:pPr>
                      <a:r>
                        <a:rPr lang="es-ES" sz="1000">
                          <a:effectLst/>
                        </a:rPr>
                        <a:t>CRITERIOS DE EVALUACIÓN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ctr">
                        <a:lnSpc>
                          <a:spcPct val="115000"/>
                        </a:lnSpc>
                        <a:spcAft>
                          <a:spcPts val="1000"/>
                        </a:spcAft>
                      </a:pPr>
                      <a:r>
                        <a:rPr lang="es-ES" sz="1000">
                          <a:effectLst/>
                        </a:rPr>
                        <a:t>EXCLENTE</a:t>
                      </a:r>
                      <a:endParaRPr lang="es-MX" sz="900">
                        <a:effectLst/>
                      </a:endParaRPr>
                    </a:p>
                    <a:p>
                      <a:pPr algn="ctr">
                        <a:lnSpc>
                          <a:spcPct val="115000"/>
                        </a:lnSpc>
                        <a:spcAft>
                          <a:spcPts val="1000"/>
                        </a:spcAft>
                      </a:pPr>
                      <a:r>
                        <a:rPr lang="es-ES" sz="1000">
                          <a:effectLst/>
                        </a:rPr>
                        <a:t>10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ctr">
                        <a:lnSpc>
                          <a:spcPct val="115000"/>
                        </a:lnSpc>
                        <a:spcAft>
                          <a:spcPts val="1000"/>
                        </a:spcAft>
                      </a:pPr>
                      <a:r>
                        <a:rPr lang="es-ES" sz="1000">
                          <a:effectLst/>
                        </a:rPr>
                        <a:t>BIEN</a:t>
                      </a:r>
                      <a:endParaRPr lang="es-MX" sz="900">
                        <a:effectLst/>
                      </a:endParaRPr>
                    </a:p>
                    <a:p>
                      <a:pPr algn="ctr">
                        <a:lnSpc>
                          <a:spcPct val="115000"/>
                        </a:lnSpc>
                        <a:spcAft>
                          <a:spcPts val="1000"/>
                        </a:spcAft>
                      </a:pPr>
                      <a:r>
                        <a:rPr lang="es-ES" sz="1000">
                          <a:effectLst/>
                        </a:rPr>
                        <a:t>9</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ctr">
                        <a:lnSpc>
                          <a:spcPct val="115000"/>
                        </a:lnSpc>
                        <a:spcAft>
                          <a:spcPts val="1000"/>
                        </a:spcAft>
                      </a:pPr>
                      <a:r>
                        <a:rPr lang="es-ES" sz="1000">
                          <a:effectLst/>
                        </a:rPr>
                        <a:t>SATISFACTORIO</a:t>
                      </a:r>
                      <a:endParaRPr lang="es-MX" sz="900">
                        <a:effectLst/>
                      </a:endParaRPr>
                    </a:p>
                    <a:p>
                      <a:pPr algn="ctr">
                        <a:lnSpc>
                          <a:spcPct val="115000"/>
                        </a:lnSpc>
                        <a:spcAft>
                          <a:spcPts val="1000"/>
                        </a:spcAft>
                      </a:pPr>
                      <a:r>
                        <a:rPr lang="es-ES" sz="1000">
                          <a:effectLst/>
                        </a:rPr>
                        <a:t>8</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ctr">
                        <a:lnSpc>
                          <a:spcPct val="115000"/>
                        </a:lnSpc>
                        <a:spcAft>
                          <a:spcPts val="1000"/>
                        </a:spcAft>
                      </a:pPr>
                      <a:r>
                        <a:rPr lang="es-ES" sz="1000">
                          <a:effectLst/>
                        </a:rPr>
                        <a:t>MEJORABLE</a:t>
                      </a:r>
                      <a:endParaRPr lang="es-MX" sz="900">
                        <a:effectLst/>
                      </a:endParaRPr>
                    </a:p>
                    <a:p>
                      <a:pPr algn="ctr">
                        <a:lnSpc>
                          <a:spcPct val="115000"/>
                        </a:lnSpc>
                        <a:spcAft>
                          <a:spcPts val="1000"/>
                        </a:spcAft>
                      </a:pPr>
                      <a:r>
                        <a:rPr lang="es-ES" sz="1000">
                          <a:effectLst/>
                        </a:rPr>
                        <a:t>7 ó 6</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ctr">
                        <a:lnSpc>
                          <a:spcPct val="115000"/>
                        </a:lnSpc>
                        <a:spcAft>
                          <a:spcPts val="1000"/>
                        </a:spcAft>
                      </a:pPr>
                      <a:r>
                        <a:rPr lang="es-ES" sz="1000">
                          <a:effectLst/>
                        </a:rPr>
                        <a:t>NO SUBIO ACTIVIDAD</a:t>
                      </a:r>
                      <a:endParaRPr lang="es-MX" sz="900">
                        <a:effectLst/>
                      </a:endParaRPr>
                    </a:p>
                    <a:p>
                      <a:pPr algn="ctr">
                        <a:lnSpc>
                          <a:spcPct val="115000"/>
                        </a:lnSpc>
                        <a:spcAft>
                          <a:spcPts val="1000"/>
                        </a:spcAft>
                      </a:pPr>
                      <a:r>
                        <a:rPr lang="es-ES" sz="1000">
                          <a:effectLst/>
                        </a:rPr>
                        <a:t>5</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extLst>
                  <a:ext uri="{0D108BD9-81ED-4DB2-BD59-A6C34878D82A}">
                    <a16:rowId xmlns:a16="http://schemas.microsoft.com/office/drawing/2014/main" val="3070414096"/>
                  </a:ext>
                </a:extLst>
              </a:tr>
              <a:tr h="642928">
                <a:tc>
                  <a:txBody>
                    <a:bodyPr/>
                    <a:lstStyle/>
                    <a:p>
                      <a:pPr algn="ctr">
                        <a:lnSpc>
                          <a:spcPct val="115000"/>
                        </a:lnSpc>
                        <a:spcAft>
                          <a:spcPts val="1000"/>
                        </a:spcAft>
                      </a:pPr>
                      <a:r>
                        <a:rPr lang="es-ES" sz="900">
                          <a:effectLst/>
                        </a:rPr>
                        <a:t> </a:t>
                      </a:r>
                      <a:endParaRPr lang="es-MX" sz="900">
                        <a:effectLst/>
                      </a:endParaRPr>
                    </a:p>
                    <a:p>
                      <a:pPr algn="ctr">
                        <a:lnSpc>
                          <a:spcPct val="115000"/>
                        </a:lnSpc>
                        <a:spcAft>
                          <a:spcPts val="1000"/>
                        </a:spcAft>
                      </a:pPr>
                      <a:r>
                        <a:rPr lang="es-ES" sz="900">
                          <a:effectLst/>
                        </a:rPr>
                        <a:t>REDACCIÓN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No hay errores de gramática, ortografía o puntuación.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Casi no hay errores de gramática, ortografía o puntuación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Hay pocos errores de gramática, ortografía o puntuación.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Hay muchos errores de gramática, ortografía o puntuación.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 </a:t>
                      </a:r>
                      <a:endParaRPr lang="es-MX" sz="900">
                        <a:effectLst/>
                      </a:endParaRPr>
                    </a:p>
                    <a:p>
                      <a:pPr algn="l">
                        <a:lnSpc>
                          <a:spcPct val="115000"/>
                        </a:lnSpc>
                        <a:spcAft>
                          <a:spcPts val="1000"/>
                        </a:spcAft>
                      </a:pPr>
                      <a:r>
                        <a:rPr lang="es-ES" sz="900">
                          <a:effectLst/>
                        </a:rPr>
                        <a:t>No registro la información.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extLst>
                  <a:ext uri="{0D108BD9-81ED-4DB2-BD59-A6C34878D82A}">
                    <a16:rowId xmlns:a16="http://schemas.microsoft.com/office/drawing/2014/main" val="2144191739"/>
                  </a:ext>
                </a:extLst>
              </a:tr>
              <a:tr h="676366">
                <a:tc>
                  <a:txBody>
                    <a:bodyPr/>
                    <a:lstStyle/>
                    <a:p>
                      <a:pPr algn="ctr">
                        <a:lnSpc>
                          <a:spcPct val="115000"/>
                        </a:lnSpc>
                        <a:spcAft>
                          <a:spcPts val="400"/>
                        </a:spcAft>
                      </a:pPr>
                      <a:r>
                        <a:rPr lang="es-ES" sz="900">
                          <a:effectLst/>
                        </a:rPr>
                        <a:t> </a:t>
                      </a:r>
                      <a:endParaRPr lang="es-MX" sz="900">
                        <a:effectLst/>
                      </a:endParaRPr>
                    </a:p>
                    <a:p>
                      <a:pPr algn="ctr">
                        <a:lnSpc>
                          <a:spcPct val="115000"/>
                        </a:lnSpc>
                        <a:spcAft>
                          <a:spcPts val="400"/>
                        </a:spcAft>
                      </a:pPr>
                      <a:r>
                        <a:rPr lang="es-ES" sz="900">
                          <a:effectLst/>
                        </a:rPr>
                        <a:t>ENTREGA DEL TRABAJO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La entrega se realizó en el plazo acordado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La entrega se realizó después del plazo acordado, pero con justificación oportuna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La entrega se realizó después del plazo acordado, pero sin justificación oportuna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400"/>
                        </a:spcAft>
                      </a:pPr>
                      <a:r>
                        <a:rPr lang="es-ES" sz="900">
                          <a:effectLst/>
                        </a:rPr>
                        <a:t>La entrega se realizó fuera de plazo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400"/>
                        </a:spcAft>
                      </a:pPr>
                      <a:r>
                        <a:rPr lang="es-ES" sz="900">
                          <a:effectLst/>
                        </a:rPr>
                        <a:t>No entrego el trabajo.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extLst>
                  <a:ext uri="{0D108BD9-81ED-4DB2-BD59-A6C34878D82A}">
                    <a16:rowId xmlns:a16="http://schemas.microsoft.com/office/drawing/2014/main" val="1289985923"/>
                  </a:ext>
                </a:extLst>
              </a:tr>
              <a:tr h="967327">
                <a:tc>
                  <a:txBody>
                    <a:bodyPr/>
                    <a:lstStyle/>
                    <a:p>
                      <a:pPr algn="ctr">
                        <a:lnSpc>
                          <a:spcPct val="115000"/>
                        </a:lnSpc>
                        <a:spcAft>
                          <a:spcPts val="1000"/>
                        </a:spcAft>
                      </a:pPr>
                      <a:r>
                        <a:rPr lang="es-ES" sz="900">
                          <a:effectLst/>
                        </a:rPr>
                        <a:t> </a:t>
                      </a:r>
                      <a:endParaRPr lang="es-MX" sz="900">
                        <a:effectLst/>
                      </a:endParaRPr>
                    </a:p>
                    <a:p>
                      <a:pPr algn="ctr">
                        <a:lnSpc>
                          <a:spcPct val="115000"/>
                        </a:lnSpc>
                        <a:spcAft>
                          <a:spcPts val="1000"/>
                        </a:spcAft>
                      </a:pPr>
                      <a:r>
                        <a:rPr lang="es-ES" sz="900">
                          <a:effectLst/>
                        </a:rPr>
                        <a:t>CONTENIDO</a:t>
                      </a:r>
                      <a:endParaRPr lang="es-MX" sz="900">
                        <a:effectLst/>
                      </a:endParaRPr>
                    </a:p>
                    <a:p>
                      <a:pPr algn="ctr">
                        <a:lnSpc>
                          <a:spcPct val="115000"/>
                        </a:lnSpc>
                        <a:spcAft>
                          <a:spcPts val="1000"/>
                        </a:spcAft>
                      </a:pPr>
                      <a:r>
                        <a:rPr lang="es-ES"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Excelente dominio del tema de forma individual es claro y</a:t>
                      </a:r>
                      <a:endParaRPr lang="es-MX" sz="900">
                        <a:effectLst/>
                      </a:endParaRPr>
                    </a:p>
                    <a:p>
                      <a:pPr algn="l">
                        <a:lnSpc>
                          <a:spcPct val="115000"/>
                        </a:lnSpc>
                        <a:spcAft>
                          <a:spcPts val="1000"/>
                        </a:spcAft>
                      </a:pPr>
                      <a:r>
                        <a:rPr lang="es-ES" sz="900">
                          <a:effectLst/>
                        </a:rPr>
                        <a:t> preciso.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Buen dominio del tema de forma individual es claro y preciso.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Hay dominio del tema, pero se le complica la ejemplificación y la ejercitación.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No hay dominio completo, solo conceptos no muy claros, repite la información sin entenderla.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No hay dominio temático, solo transcribe lo mismo de la fuente de internet.</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extLst>
                  <a:ext uri="{0D108BD9-81ED-4DB2-BD59-A6C34878D82A}">
                    <a16:rowId xmlns:a16="http://schemas.microsoft.com/office/drawing/2014/main" val="3708856733"/>
                  </a:ext>
                </a:extLst>
              </a:tr>
              <a:tr h="903249">
                <a:tc>
                  <a:txBody>
                    <a:bodyPr/>
                    <a:lstStyle/>
                    <a:p>
                      <a:pPr algn="ctr">
                        <a:lnSpc>
                          <a:spcPct val="115000"/>
                        </a:lnSpc>
                        <a:spcAft>
                          <a:spcPts val="1000"/>
                        </a:spcAft>
                      </a:pPr>
                      <a:r>
                        <a:rPr lang="es-ES" sz="900">
                          <a:effectLst/>
                        </a:rPr>
                        <a:t>BIBLIOGRAFÍA Y FUENTES DE INFORMACIÓN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400"/>
                        </a:spcAft>
                      </a:pPr>
                      <a:r>
                        <a:rPr lang="es-ES" sz="900">
                          <a:effectLst/>
                        </a:rPr>
                        <a:t>Todas las fuentes de información están documentadas </a:t>
                      </a:r>
                      <a:endParaRPr lang="es-MX" sz="900">
                        <a:effectLst/>
                      </a:endParaRPr>
                    </a:p>
                    <a:p>
                      <a:pPr algn="l">
                        <a:lnSpc>
                          <a:spcPct val="115000"/>
                        </a:lnSpc>
                        <a:spcAft>
                          <a:spcPts val="400"/>
                        </a:spcAft>
                      </a:pPr>
                      <a:r>
                        <a:rPr lang="es-ES"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400"/>
                        </a:spcAft>
                      </a:pPr>
                      <a:r>
                        <a:rPr lang="es-ES" sz="900" dirty="0">
                          <a:effectLst/>
                        </a:rPr>
                        <a:t>La mayoría de las fuentes de información está documentada </a:t>
                      </a:r>
                      <a:endParaRPr lang="es-MX" sz="900" dirty="0">
                        <a:effectLst/>
                      </a:endParaRPr>
                    </a:p>
                    <a:p>
                      <a:pPr algn="l">
                        <a:lnSpc>
                          <a:spcPct val="115000"/>
                        </a:lnSpc>
                        <a:spcAft>
                          <a:spcPts val="400"/>
                        </a:spcAft>
                      </a:pPr>
                      <a:r>
                        <a:rPr lang="es-ES"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400"/>
                        </a:spcAft>
                      </a:pPr>
                      <a:r>
                        <a:rPr lang="es-ES" sz="900">
                          <a:effectLst/>
                        </a:rPr>
                        <a:t>Algunas de las fuentes de información están documentada </a:t>
                      </a:r>
                      <a:endParaRPr lang="es-MX" sz="900">
                        <a:effectLst/>
                      </a:endParaRPr>
                    </a:p>
                    <a:p>
                      <a:pPr algn="l">
                        <a:lnSpc>
                          <a:spcPct val="115000"/>
                        </a:lnSpc>
                        <a:spcAft>
                          <a:spcPts val="400"/>
                        </a:spcAft>
                      </a:pPr>
                      <a:r>
                        <a:rPr lang="es-ES"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400"/>
                        </a:spcAft>
                      </a:pPr>
                      <a:r>
                        <a:rPr lang="es-ES" sz="900">
                          <a:effectLst/>
                        </a:rPr>
                        <a:t>Ninguna de las fuentes de información está documentada </a:t>
                      </a:r>
                      <a:endParaRPr lang="es-MX" sz="900">
                        <a:effectLst/>
                      </a:endParaRPr>
                    </a:p>
                    <a:p>
                      <a:pPr algn="l">
                        <a:lnSpc>
                          <a:spcPct val="115000"/>
                        </a:lnSpc>
                        <a:spcAft>
                          <a:spcPts val="400"/>
                        </a:spcAft>
                      </a:pPr>
                      <a:r>
                        <a:rPr lang="es-ES"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400"/>
                        </a:spcAft>
                      </a:pPr>
                      <a:r>
                        <a:rPr lang="es-ES" sz="900">
                          <a:effectLst/>
                        </a:rPr>
                        <a:t>No cito fuentes de información.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extLst>
                  <a:ext uri="{0D108BD9-81ED-4DB2-BD59-A6C34878D82A}">
                    <a16:rowId xmlns:a16="http://schemas.microsoft.com/office/drawing/2014/main" val="846267899"/>
                  </a:ext>
                </a:extLst>
              </a:tr>
              <a:tr h="1191205">
                <a:tc>
                  <a:txBody>
                    <a:bodyPr/>
                    <a:lstStyle/>
                    <a:p>
                      <a:pPr algn="ctr">
                        <a:lnSpc>
                          <a:spcPct val="115000"/>
                        </a:lnSpc>
                        <a:spcAft>
                          <a:spcPts val="1000"/>
                        </a:spcAft>
                      </a:pPr>
                      <a:r>
                        <a:rPr lang="es-ES" sz="900">
                          <a:effectLst/>
                        </a:rPr>
                        <a:t> </a:t>
                      </a:r>
                      <a:endParaRPr lang="es-MX" sz="900">
                        <a:effectLst/>
                      </a:endParaRPr>
                    </a:p>
                    <a:p>
                      <a:pPr algn="ctr">
                        <a:lnSpc>
                          <a:spcPct val="115000"/>
                        </a:lnSpc>
                        <a:spcAft>
                          <a:spcPts val="1000"/>
                        </a:spcAft>
                      </a:pPr>
                      <a:r>
                        <a:rPr lang="es-ES" sz="900">
                          <a:effectLst/>
                        </a:rPr>
                        <a:t>USO DE LAS TIC Y DEL INTERNET</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Usa con éxito los enlaces sugeridos para encontrar información, y navega a través de los sitios fácilmente y sin ayuda.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Puede usar los enlaces sugeridos para encontrar información, y navega a través de los sitios fácilmente y sin ayuda.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Puede usar ocasionalmente los enlaces sugeridos para encontrar información, y navega a través de los sitios fácilmente y sin ayuda.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a:effectLst/>
                        </a:rPr>
                        <a:t>Necesita ayuda o supervisión para usar los enlaces sugeridos y/o navegar a través de los sitios.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tc>
                  <a:txBody>
                    <a:bodyPr/>
                    <a:lstStyle/>
                    <a:p>
                      <a:pPr algn="l">
                        <a:lnSpc>
                          <a:spcPct val="115000"/>
                        </a:lnSpc>
                        <a:spcAft>
                          <a:spcPts val="1000"/>
                        </a:spcAft>
                      </a:pPr>
                      <a:r>
                        <a:rPr lang="es-ES" sz="900" dirty="0">
                          <a:effectLst/>
                        </a:rPr>
                        <a:t>No busco ni registro información.</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15" marR="58615" marT="0" marB="0"/>
                </a:tc>
                <a:extLst>
                  <a:ext uri="{0D108BD9-81ED-4DB2-BD59-A6C34878D82A}">
                    <a16:rowId xmlns:a16="http://schemas.microsoft.com/office/drawing/2014/main" val="1424670153"/>
                  </a:ext>
                </a:extLst>
              </a:tr>
            </a:tbl>
          </a:graphicData>
        </a:graphic>
      </p:graphicFrame>
      <p:sp>
        <p:nvSpPr>
          <p:cNvPr id="5" name="6 Cuadro de texto">
            <a:extLst>
              <a:ext uri="{FF2B5EF4-FFF2-40B4-BE49-F238E27FC236}">
                <a16:creationId xmlns:a16="http://schemas.microsoft.com/office/drawing/2014/main" id="{FFE02852-FF5B-42C2-A1C4-E96ED1B4B224}"/>
              </a:ext>
            </a:extLst>
          </p:cNvPr>
          <p:cNvSpPr txBox="1">
            <a:spLocks noChangeArrowheads="1"/>
          </p:cNvSpPr>
          <p:nvPr/>
        </p:nvSpPr>
        <p:spPr bwMode="auto">
          <a:xfrm>
            <a:off x="0" y="563141"/>
            <a:ext cx="4572000" cy="12096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MX"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Competencias</a:t>
            </a:r>
            <a:r>
              <a:rPr kumimoji="0" lang="es-ES" altLang="es-MX"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ES" altLang="es-MX"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ES" altLang="es-MX"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ES"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Integra los recursos de la investigaci</a:t>
            </a:r>
            <a:r>
              <a:rPr kumimoji="0" lang="es-ES"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educativa para enriquecer su pr</a:t>
            </a:r>
            <a:r>
              <a:rPr kumimoji="0" lang="es-ES"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ctica profesional, expresando su inter</a:t>
            </a:r>
            <a:r>
              <a:rPr kumimoji="0" lang="es-ES"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 por el conocimiento, la ciencia y la mejora de la educaci</a:t>
            </a:r>
            <a:r>
              <a:rPr kumimoji="0" lang="es-ES"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t>
            </a:r>
            <a:endParaRPr kumimoji="0" lang="es-ES" altLang="es-MX"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 la unidad de competencia emplea los medios tecnol</a:t>
            </a:r>
            <a:r>
              <a:rPr kumimoji="0" lang="es-ES"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gicos, y las fuentes de informaci</a:t>
            </a:r>
            <a:r>
              <a:rPr kumimoji="0" lang="es-ES"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cient</a:t>
            </a:r>
            <a:r>
              <a:rPr kumimoji="0" lang="es-ES"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fica disponibles para mantenerse actualizado respecto a los diversos campos del conocimiento, la ciencia y la mejora de la educaci</a:t>
            </a:r>
            <a:r>
              <a:rPr kumimoji="0" lang="es-ES"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t>
            </a:r>
            <a:endParaRPr kumimoji="0" lang="es-ES" altLang="es-MX" sz="1800" b="0" i="0" u="none" strike="noStrike" cap="none" normalizeH="0" baseline="0" dirty="0">
              <a:ln>
                <a:noFill/>
              </a:ln>
              <a:solidFill>
                <a:schemeClr val="tx1"/>
              </a:solidFill>
              <a:effectLst/>
              <a:latin typeface="Arial" panose="020B0604020202020204" pitchFamily="34" charset="0"/>
            </a:endParaRPr>
          </a:p>
        </p:txBody>
      </p:sp>
      <p:sp>
        <p:nvSpPr>
          <p:cNvPr id="6" name="7 Cuadro de texto">
            <a:extLst>
              <a:ext uri="{FF2B5EF4-FFF2-40B4-BE49-F238E27FC236}">
                <a16:creationId xmlns:a16="http://schemas.microsoft.com/office/drawing/2014/main" id="{DA3612A6-0C98-4346-83E5-F5AC705570F4}"/>
              </a:ext>
            </a:extLst>
          </p:cNvPr>
          <p:cNvSpPr txBox="1">
            <a:spLocks noChangeArrowheads="1"/>
          </p:cNvSpPr>
          <p:nvPr/>
        </p:nvSpPr>
        <p:spPr bwMode="auto">
          <a:xfrm>
            <a:off x="0" y="-167160"/>
            <a:ext cx="9108505" cy="7239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a:t>
            </a:r>
            <a:r>
              <a:rPr kumimoji="0" lang="es-ES"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Ú</a:t>
            </a:r>
            <a:r>
              <a:rPr kumimoji="0" lang="es-ES" altLang="es-MX"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BRICA DE LA UNIDAD I DOCUMENTO ESCRITO</a:t>
            </a:r>
            <a:endParaRPr kumimoji="0" lang="es-ES" altLang="es-MX"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Curso: OPTATIVO FILOSOF</a:t>
            </a:r>
            <a:r>
              <a:rPr kumimoji="0" lang="es-ES"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 altLang="es-MX"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DE LA EDUCACI</a:t>
            </a:r>
            <a:r>
              <a:rPr kumimoji="0" lang="es-ES"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 altLang="es-MX"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DOCENTE: </a:t>
            </a:r>
            <a:r>
              <a:rPr lang="es-ES" altLang="es-MX" sz="1400" b="1" dirty="0">
                <a:latin typeface="Arial" panose="020B0604020202020204" pitchFamily="34" charset="0"/>
                <a:ea typeface="Calibri" panose="020F0502020204030204" pitchFamily="34" charset="0"/>
                <a:cs typeface="Arial" panose="020B0604020202020204" pitchFamily="34" charset="0"/>
              </a:rPr>
              <a:t>ROBERTO ACOSTA ROBLES</a:t>
            </a:r>
            <a:endParaRPr kumimoji="0" lang="es-ES" altLang="es-MX"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1800" b="0" i="0" u="none" strike="noStrike" cap="none" normalizeH="0" baseline="0" dirty="0">
              <a:ln>
                <a:noFill/>
              </a:ln>
              <a:solidFill>
                <a:schemeClr val="tx1"/>
              </a:solidFill>
              <a:effectLst/>
              <a:latin typeface="Arial" panose="020B0604020202020204" pitchFamily="34" charset="0"/>
            </a:endParaRPr>
          </a:p>
        </p:txBody>
      </p:sp>
      <p:sp>
        <p:nvSpPr>
          <p:cNvPr id="7" name="8 Cuadro de texto">
            <a:extLst>
              <a:ext uri="{FF2B5EF4-FFF2-40B4-BE49-F238E27FC236}">
                <a16:creationId xmlns:a16="http://schemas.microsoft.com/office/drawing/2014/main" id="{C8A906C8-1E9A-4367-89B7-579D3C6A2B9D}"/>
              </a:ext>
            </a:extLst>
          </p:cNvPr>
          <p:cNvSpPr txBox="1">
            <a:spLocks noChangeArrowheads="1"/>
          </p:cNvSpPr>
          <p:nvPr/>
        </p:nvSpPr>
        <p:spPr bwMode="auto">
          <a:xfrm>
            <a:off x="4572001" y="563141"/>
            <a:ext cx="4536504" cy="12096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MX"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Problema: </a:t>
            </a:r>
            <a:r>
              <a:rPr kumimoji="0" lang="es-ES_tradnl" altLang="es-MX"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Reflexionan y ampl</a:t>
            </a:r>
            <a:r>
              <a:rPr kumimoji="0" lang="es-ES_tradnl" altLang="es-MX"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_tradnl" altLang="es-MX"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 sus concepciones sobre los objetivos de la filosof</a:t>
            </a:r>
            <a:r>
              <a:rPr kumimoji="0" lang="es-ES_tradnl" altLang="es-MX"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_tradnl" altLang="es-MX"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de la educaci</a:t>
            </a:r>
            <a:r>
              <a:rPr kumimoji="0" lang="es-ES_tradnl" altLang="es-MX"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MX"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 trav</a:t>
            </a:r>
            <a:r>
              <a:rPr kumimoji="0" lang="es-ES_tradnl" altLang="es-MX"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es-ES_tradnl" altLang="es-MX"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 de la revisi</a:t>
            </a:r>
            <a:r>
              <a:rPr kumimoji="0" lang="es-ES_tradnl" altLang="es-MX"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MX"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 los principales conceptos de Educaci</a:t>
            </a:r>
            <a:r>
              <a:rPr kumimoji="0" lang="es-ES_tradnl" altLang="es-MX"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MX"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conformados a lo largo de la historia de la filosof</a:t>
            </a:r>
            <a:r>
              <a:rPr kumimoji="0" lang="es-ES_tradnl" altLang="es-MX"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_tradnl" altLang="es-MX"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y desarrollan habilidades de argumentaci</a:t>
            </a:r>
            <a:r>
              <a:rPr kumimoji="0" lang="es-ES_tradnl" altLang="es-MX"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S_tradnl" altLang="es-MX"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como herramienta fundamental para su pensamiento cr</a:t>
            </a:r>
            <a:r>
              <a:rPr kumimoji="0" lang="es-ES_tradnl" altLang="es-MX"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ES_tradnl" altLang="es-MX"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tico.</a:t>
            </a:r>
            <a:endParaRPr kumimoji="0" lang="es-ES_tradnl" altLang="es-MX" sz="1800" b="0" i="0" u="none" strike="noStrike" cap="none" normalizeH="0" baseline="0" dirty="0">
              <a:ln>
                <a:noFill/>
              </a:ln>
              <a:solidFill>
                <a:schemeClr val="tx1"/>
              </a:solidFill>
              <a:effectLst/>
              <a:latin typeface="Arial" panose="020B0604020202020204" pitchFamily="34" charset="0"/>
            </a:endParaRPr>
          </a:p>
        </p:txBody>
      </p:sp>
      <p:sp>
        <p:nvSpPr>
          <p:cNvPr id="8" name="19 Cuadro de texto">
            <a:extLst>
              <a:ext uri="{FF2B5EF4-FFF2-40B4-BE49-F238E27FC236}">
                <a16:creationId xmlns:a16="http://schemas.microsoft.com/office/drawing/2014/main" id="{54D5843C-4F15-4DDC-BF9B-1CE70B437FCA}"/>
              </a:ext>
            </a:extLst>
          </p:cNvPr>
          <p:cNvSpPr txBox="1">
            <a:spLocks noChangeArrowheads="1"/>
          </p:cNvSpPr>
          <p:nvPr/>
        </p:nvSpPr>
        <p:spPr bwMode="auto">
          <a:xfrm>
            <a:off x="719138" y="7331075"/>
            <a:ext cx="1474787" cy="2762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Metaevaluación</a:t>
            </a:r>
            <a:endParaRPr kumimoji="0" lang="es-ES_tradnl" altLang="es-MX"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DFA2F349-6E1A-4FDF-A330-E4F352899B0C}"/>
              </a:ext>
            </a:extLst>
          </p:cNvPr>
          <p:cNvSpPr>
            <a:spLocks noChangeArrowheads="1"/>
          </p:cNvSpPr>
          <p:nvPr/>
        </p:nvSpPr>
        <p:spPr bwMode="auto">
          <a:xfrm>
            <a:off x="88900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580CC210-14E8-43F7-8208-80C8514C9B88}"/>
              </a:ext>
            </a:extLst>
          </p:cNvPr>
          <p:cNvSpPr>
            <a:spLocks noChangeArrowheads="1"/>
          </p:cNvSpPr>
          <p:nvPr/>
        </p:nvSpPr>
        <p:spPr bwMode="auto">
          <a:xfrm>
            <a:off x="88900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3461476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DBE88A71-B1FC-4428-A22F-B98E30AC780E}"/>
              </a:ext>
            </a:extLst>
          </p:cNvPr>
          <p:cNvGraphicFramePr>
            <a:graphicFrameLocks noGrp="1"/>
          </p:cNvGraphicFramePr>
          <p:nvPr>
            <p:ph idx="1"/>
            <p:extLst>
              <p:ext uri="{D42A27DB-BD31-4B8C-83A1-F6EECF244321}">
                <p14:modId xmlns:p14="http://schemas.microsoft.com/office/powerpoint/2010/main" val="1035125258"/>
              </p:ext>
            </p:extLst>
          </p:nvPr>
        </p:nvGraphicFramePr>
        <p:xfrm>
          <a:off x="27692" y="1834627"/>
          <a:ext cx="9116306" cy="5003655"/>
        </p:xfrm>
        <a:graphic>
          <a:graphicData uri="http://schemas.openxmlformats.org/drawingml/2006/table">
            <a:tbl>
              <a:tblPr bandRow="1">
                <a:tableStyleId>{5C22544A-7EE6-4342-B048-85BDC9FD1C3A}</a:tableStyleId>
              </a:tblPr>
              <a:tblGrid>
                <a:gridCol w="1242165">
                  <a:extLst>
                    <a:ext uri="{9D8B030D-6E8A-4147-A177-3AD203B41FA5}">
                      <a16:colId xmlns:a16="http://schemas.microsoft.com/office/drawing/2014/main" val="1853500418"/>
                    </a:ext>
                  </a:extLst>
                </a:gridCol>
                <a:gridCol w="1417383">
                  <a:extLst>
                    <a:ext uri="{9D8B030D-6E8A-4147-A177-3AD203B41FA5}">
                      <a16:colId xmlns:a16="http://schemas.microsoft.com/office/drawing/2014/main" val="3056158156"/>
                    </a:ext>
                  </a:extLst>
                </a:gridCol>
                <a:gridCol w="1489973">
                  <a:extLst>
                    <a:ext uri="{9D8B030D-6E8A-4147-A177-3AD203B41FA5}">
                      <a16:colId xmlns:a16="http://schemas.microsoft.com/office/drawing/2014/main" val="3481732453"/>
                    </a:ext>
                  </a:extLst>
                </a:gridCol>
                <a:gridCol w="1525642">
                  <a:extLst>
                    <a:ext uri="{9D8B030D-6E8A-4147-A177-3AD203B41FA5}">
                      <a16:colId xmlns:a16="http://schemas.microsoft.com/office/drawing/2014/main" val="1359809128"/>
                    </a:ext>
                  </a:extLst>
                </a:gridCol>
                <a:gridCol w="1241540">
                  <a:extLst>
                    <a:ext uri="{9D8B030D-6E8A-4147-A177-3AD203B41FA5}">
                      <a16:colId xmlns:a16="http://schemas.microsoft.com/office/drawing/2014/main" val="1587455972"/>
                    </a:ext>
                  </a:extLst>
                </a:gridCol>
                <a:gridCol w="1224644">
                  <a:extLst>
                    <a:ext uri="{9D8B030D-6E8A-4147-A177-3AD203B41FA5}">
                      <a16:colId xmlns:a16="http://schemas.microsoft.com/office/drawing/2014/main" val="332295777"/>
                    </a:ext>
                  </a:extLst>
                </a:gridCol>
                <a:gridCol w="974959">
                  <a:extLst>
                    <a:ext uri="{9D8B030D-6E8A-4147-A177-3AD203B41FA5}">
                      <a16:colId xmlns:a16="http://schemas.microsoft.com/office/drawing/2014/main" val="3833076061"/>
                    </a:ext>
                  </a:extLst>
                </a:gridCol>
              </a:tblGrid>
              <a:tr h="175459">
                <a:tc>
                  <a:txBody>
                    <a:bodyPr/>
                    <a:lstStyle/>
                    <a:p>
                      <a:pPr algn="ctr">
                        <a:lnSpc>
                          <a:spcPct val="107000"/>
                        </a:lnSpc>
                        <a:spcAft>
                          <a:spcPts val="400"/>
                        </a:spcAft>
                      </a:pPr>
                      <a:r>
                        <a:rPr lang="es-ES" sz="900">
                          <a:effectLst/>
                        </a:rPr>
                        <a:t>Aspectos a evaluar</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Excelente(10)</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dirty="0">
                          <a:effectLst/>
                        </a:rPr>
                        <a:t> Muy Bueno (9)</a:t>
                      </a:r>
                      <a:endParaRPr lang="es-MX" sz="1000" dirty="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Bueno (8)</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Regular (7)</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Aceptable  (6)</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Deficiente (5)</a:t>
                      </a:r>
                      <a:endParaRPr lang="es-MX" sz="1000">
                        <a:effectLst/>
                        <a:latin typeface="Calibri" panose="020F0502020204030204" pitchFamily="34" charset="0"/>
                        <a:ea typeface="Calibri" panose="020F0502020204030204" pitchFamily="34" charset="0"/>
                      </a:endParaRPr>
                    </a:p>
                  </a:txBody>
                  <a:tcPr marL="61023" marR="61023" marT="0" marB="0"/>
                </a:tc>
                <a:extLst>
                  <a:ext uri="{0D108BD9-81ED-4DB2-BD59-A6C34878D82A}">
                    <a16:rowId xmlns:a16="http://schemas.microsoft.com/office/drawing/2014/main" val="2374535687"/>
                  </a:ext>
                </a:extLst>
              </a:tr>
              <a:tr h="726139">
                <a:tc>
                  <a:txBody>
                    <a:bodyPr/>
                    <a:lstStyle/>
                    <a:p>
                      <a:pPr>
                        <a:lnSpc>
                          <a:spcPct val="107000"/>
                        </a:lnSpc>
                        <a:spcAft>
                          <a:spcPts val="400"/>
                        </a:spcAft>
                      </a:pPr>
                      <a:r>
                        <a:rPr lang="es-ES" sz="900">
                          <a:effectLst/>
                        </a:rPr>
                        <a:t>Entrega del trabajo</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800"/>
                        </a:spcAft>
                      </a:pPr>
                      <a:r>
                        <a:rPr lang="es-ES" sz="900">
                          <a:effectLst/>
                        </a:rPr>
                        <a:t>La entrega se realizó en el plazo acordado</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800"/>
                        </a:spcAft>
                      </a:pPr>
                      <a:r>
                        <a:rPr lang="es-ES" sz="900">
                          <a:effectLst/>
                        </a:rPr>
                        <a:t>La entrega se realizó  después del plazo acordado pero con justificación oportuna</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800"/>
                        </a:spcAft>
                      </a:pPr>
                      <a:r>
                        <a:rPr lang="es-ES" sz="900">
                          <a:effectLst/>
                        </a:rPr>
                        <a:t>La entrega se realizó después del plazo acordado, pero sin justificación oportuna</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La entrega se realizó fuera de plazo</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La entrega se realizó fuera de plazo</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No se realizó la entrega del trabajo.</a:t>
                      </a:r>
                      <a:endParaRPr lang="es-MX" sz="1000">
                        <a:effectLst/>
                        <a:latin typeface="Calibri" panose="020F0502020204030204" pitchFamily="34" charset="0"/>
                        <a:ea typeface="Calibri" panose="020F0502020204030204" pitchFamily="34" charset="0"/>
                      </a:endParaRPr>
                    </a:p>
                  </a:txBody>
                  <a:tcPr marL="61023" marR="61023" marT="0" marB="0"/>
                </a:tc>
                <a:extLst>
                  <a:ext uri="{0D108BD9-81ED-4DB2-BD59-A6C34878D82A}">
                    <a16:rowId xmlns:a16="http://schemas.microsoft.com/office/drawing/2014/main" val="2465268444"/>
                  </a:ext>
                </a:extLst>
              </a:tr>
              <a:tr h="726139">
                <a:tc>
                  <a:txBody>
                    <a:bodyPr/>
                    <a:lstStyle/>
                    <a:p>
                      <a:pPr>
                        <a:lnSpc>
                          <a:spcPct val="107000"/>
                        </a:lnSpc>
                        <a:spcAft>
                          <a:spcPts val="400"/>
                        </a:spcAft>
                      </a:pPr>
                      <a:r>
                        <a:rPr lang="es-ES" sz="900">
                          <a:effectLst/>
                        </a:rPr>
                        <a:t>Introducción</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Plantea clara y ordenadamente el tema del trabajo y su importancia</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Plantea en forma clara y ordenada pero muy breve el tema del trabajo y su importancia</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Plantea en forma confusa el tema del trabajo y su importancia</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No se plantea la introducción.</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No se plantea la introducción.</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 </a:t>
                      </a:r>
                      <a:endParaRPr lang="es-MX" sz="1000">
                        <a:effectLst/>
                        <a:latin typeface="Calibri" panose="020F0502020204030204" pitchFamily="34" charset="0"/>
                        <a:ea typeface="Calibri" panose="020F0502020204030204" pitchFamily="34" charset="0"/>
                      </a:endParaRPr>
                    </a:p>
                  </a:txBody>
                  <a:tcPr marL="61023" marR="61023" marT="0" marB="0"/>
                </a:tc>
                <a:extLst>
                  <a:ext uri="{0D108BD9-81ED-4DB2-BD59-A6C34878D82A}">
                    <a16:rowId xmlns:a16="http://schemas.microsoft.com/office/drawing/2014/main" val="2060207627"/>
                  </a:ext>
                </a:extLst>
              </a:tr>
              <a:tr h="726139">
                <a:tc>
                  <a:txBody>
                    <a:bodyPr/>
                    <a:lstStyle/>
                    <a:p>
                      <a:pPr>
                        <a:lnSpc>
                          <a:spcPct val="107000"/>
                        </a:lnSpc>
                        <a:spcAft>
                          <a:spcPts val="400"/>
                        </a:spcAft>
                      </a:pPr>
                      <a:r>
                        <a:rPr lang="es-ES" sz="900">
                          <a:effectLst/>
                        </a:rPr>
                        <a:t>Cantidad de información.</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Todos los temas tratados y todas las preguntas fueron contestados.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Todos los temas tratados y la mayor parte de las preguntas fueron contestados.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Todos los temas fueron tratados, pero le flato contestar preguntas.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Le faltaron temas y preguntas.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Le faltaron temas y preguntas.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 </a:t>
                      </a:r>
                      <a:endParaRPr lang="es-MX" sz="1000">
                        <a:effectLst/>
                        <a:latin typeface="Calibri" panose="020F0502020204030204" pitchFamily="34" charset="0"/>
                        <a:ea typeface="Calibri" panose="020F0502020204030204" pitchFamily="34" charset="0"/>
                      </a:endParaRPr>
                    </a:p>
                  </a:txBody>
                  <a:tcPr marL="61023" marR="61023" marT="0" marB="0"/>
                </a:tc>
                <a:extLst>
                  <a:ext uri="{0D108BD9-81ED-4DB2-BD59-A6C34878D82A}">
                    <a16:rowId xmlns:a16="http://schemas.microsoft.com/office/drawing/2014/main" val="3397691886"/>
                  </a:ext>
                </a:extLst>
              </a:tr>
              <a:tr h="973243">
                <a:tc>
                  <a:txBody>
                    <a:bodyPr/>
                    <a:lstStyle/>
                    <a:p>
                      <a:pPr>
                        <a:lnSpc>
                          <a:spcPct val="107000"/>
                        </a:lnSpc>
                        <a:spcAft>
                          <a:spcPts val="400"/>
                        </a:spcAft>
                      </a:pPr>
                      <a:r>
                        <a:rPr lang="es-ES" sz="900">
                          <a:effectLst/>
                        </a:rPr>
                        <a:t>Ilustraciones </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Cada tema o pregunta fue presentada con las ilustraciones precisas</a:t>
                      </a:r>
                      <a:endParaRPr lang="es-MX" sz="1000">
                        <a:effectLst/>
                      </a:endParaRPr>
                    </a:p>
                    <a:p>
                      <a:pPr algn="ctr">
                        <a:lnSpc>
                          <a:spcPct val="107000"/>
                        </a:lnSpc>
                        <a:spcAft>
                          <a:spcPts val="400"/>
                        </a:spcAft>
                      </a:pPr>
                      <a:r>
                        <a:rPr lang="es-ES" sz="900">
                          <a:effectLst/>
                        </a:rPr>
                        <a:t> </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Cada tema o pregunta fue presentada pero le faltó algunas  ilustraciones.</a:t>
                      </a:r>
                      <a:endParaRPr lang="es-MX" sz="1000">
                        <a:effectLst/>
                      </a:endParaRPr>
                    </a:p>
                    <a:p>
                      <a:pPr algn="ctr">
                        <a:lnSpc>
                          <a:spcPct val="107000"/>
                        </a:lnSpc>
                        <a:spcAft>
                          <a:spcPts val="400"/>
                        </a:spcAft>
                      </a:pPr>
                      <a:r>
                        <a:rPr lang="es-ES" sz="900">
                          <a:effectLst/>
                        </a:rPr>
                        <a:t> </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Cada tema o pregunta fue presentada pero las ilustraciones no fueron las indicadas.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Cada tema o pregunta fue presentada, pero le faltaron ilustraciones</a:t>
                      </a:r>
                      <a:endParaRPr lang="es-MX" sz="1000">
                        <a:effectLst/>
                      </a:endParaRPr>
                    </a:p>
                    <a:p>
                      <a:pPr algn="ctr">
                        <a:lnSpc>
                          <a:spcPct val="107000"/>
                        </a:lnSpc>
                        <a:spcAft>
                          <a:spcPts val="400"/>
                        </a:spcAft>
                      </a:pPr>
                      <a:r>
                        <a:rPr lang="es-ES" sz="900">
                          <a:effectLst/>
                        </a:rPr>
                        <a:t> </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Cada tema o pregunta fue presentada, pero le faltaron ilustraciones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 </a:t>
                      </a:r>
                      <a:endParaRPr lang="es-MX" sz="1000">
                        <a:effectLst/>
                        <a:latin typeface="Calibri" panose="020F0502020204030204" pitchFamily="34" charset="0"/>
                        <a:ea typeface="Calibri" panose="020F0502020204030204" pitchFamily="34" charset="0"/>
                      </a:endParaRPr>
                    </a:p>
                  </a:txBody>
                  <a:tcPr marL="61023" marR="61023" marT="0" marB="0"/>
                </a:tc>
                <a:extLst>
                  <a:ext uri="{0D108BD9-81ED-4DB2-BD59-A6C34878D82A}">
                    <a16:rowId xmlns:a16="http://schemas.microsoft.com/office/drawing/2014/main" val="2533684194"/>
                  </a:ext>
                </a:extLst>
              </a:tr>
              <a:tr h="909700">
                <a:tc>
                  <a:txBody>
                    <a:bodyPr/>
                    <a:lstStyle/>
                    <a:p>
                      <a:pPr>
                        <a:lnSpc>
                          <a:spcPct val="107000"/>
                        </a:lnSpc>
                        <a:spcAft>
                          <a:spcPts val="400"/>
                        </a:spcAft>
                      </a:pPr>
                      <a:r>
                        <a:rPr lang="es-ES" sz="900">
                          <a:effectLst/>
                        </a:rPr>
                        <a:t>Conclusiones </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La conclusión incluye los temas abordados y lo aprendido del trabajo.</a:t>
                      </a:r>
                      <a:endParaRPr lang="es-MX" sz="1000">
                        <a:effectLst/>
                      </a:endParaRPr>
                    </a:p>
                    <a:p>
                      <a:pPr algn="ctr">
                        <a:lnSpc>
                          <a:spcPct val="107000"/>
                        </a:lnSpc>
                        <a:spcAft>
                          <a:spcPts val="400"/>
                        </a:spcAft>
                      </a:pPr>
                      <a:r>
                        <a:rPr lang="es-ES" sz="900">
                          <a:effectLst/>
                        </a:rPr>
                        <a:t> </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La conclusión incluye solo los temas abordados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La conclusión incluye solo  lo aprendido del trabajo</a:t>
                      </a:r>
                      <a:endParaRPr lang="es-MX" sz="1000">
                        <a:effectLst/>
                      </a:endParaRPr>
                    </a:p>
                    <a:p>
                      <a:pPr algn="ctr">
                        <a:lnSpc>
                          <a:spcPct val="107000"/>
                        </a:lnSpc>
                        <a:spcAft>
                          <a:spcPts val="400"/>
                        </a:spcAft>
                      </a:pPr>
                      <a:r>
                        <a:rPr lang="es-ES" sz="900">
                          <a:effectLst/>
                        </a:rPr>
                        <a:t> </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La conclusión no incluye los temas abordados y ni lo aprendido del trabajo.</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No incluyo conclusiones.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 </a:t>
                      </a:r>
                      <a:endParaRPr lang="es-MX" sz="1000">
                        <a:effectLst/>
                        <a:latin typeface="Calibri" panose="020F0502020204030204" pitchFamily="34" charset="0"/>
                        <a:ea typeface="Calibri" panose="020F0502020204030204" pitchFamily="34" charset="0"/>
                      </a:endParaRPr>
                    </a:p>
                  </a:txBody>
                  <a:tcPr marL="61023" marR="61023" marT="0" marB="0"/>
                </a:tc>
                <a:extLst>
                  <a:ext uri="{0D108BD9-81ED-4DB2-BD59-A6C34878D82A}">
                    <a16:rowId xmlns:a16="http://schemas.microsoft.com/office/drawing/2014/main" val="976394324"/>
                  </a:ext>
                </a:extLst>
              </a:tr>
              <a:tr h="766836">
                <a:tc>
                  <a:txBody>
                    <a:bodyPr/>
                    <a:lstStyle/>
                    <a:p>
                      <a:pPr>
                        <a:lnSpc>
                          <a:spcPct val="107000"/>
                        </a:lnSpc>
                        <a:spcAft>
                          <a:spcPts val="400"/>
                        </a:spcAft>
                      </a:pPr>
                      <a:r>
                        <a:rPr lang="es-ES" sz="900">
                          <a:effectLst/>
                        </a:rPr>
                        <a:t>Bibliografía </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Todas las fuentes de información están documentadas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La mayoría de las fuentes de información están documentadas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Algunas de las fuentes de información están documentadas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Ninguna de las fuentes de información está documentadas</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a:effectLst/>
                        </a:rPr>
                        <a:t>No cito fuentes de información.</a:t>
                      </a:r>
                      <a:endParaRPr lang="es-MX" sz="1000">
                        <a:effectLst/>
                        <a:latin typeface="Calibri" panose="020F0502020204030204" pitchFamily="34" charset="0"/>
                        <a:ea typeface="Calibri" panose="020F0502020204030204" pitchFamily="34" charset="0"/>
                      </a:endParaRPr>
                    </a:p>
                  </a:txBody>
                  <a:tcPr marL="61023" marR="61023" marT="0" marB="0"/>
                </a:tc>
                <a:tc>
                  <a:txBody>
                    <a:bodyPr/>
                    <a:lstStyle/>
                    <a:p>
                      <a:pPr algn="ctr">
                        <a:lnSpc>
                          <a:spcPct val="107000"/>
                        </a:lnSpc>
                        <a:spcAft>
                          <a:spcPts val="400"/>
                        </a:spcAft>
                      </a:pPr>
                      <a:r>
                        <a:rPr lang="es-ES" sz="900" dirty="0">
                          <a:effectLst/>
                        </a:rPr>
                        <a:t> </a:t>
                      </a:r>
                      <a:endParaRPr lang="es-MX" sz="1000" dirty="0">
                        <a:effectLst/>
                        <a:latin typeface="Calibri" panose="020F0502020204030204" pitchFamily="34" charset="0"/>
                        <a:ea typeface="Calibri" panose="020F0502020204030204" pitchFamily="34" charset="0"/>
                      </a:endParaRPr>
                    </a:p>
                  </a:txBody>
                  <a:tcPr marL="61023" marR="61023" marT="0" marB="0"/>
                </a:tc>
                <a:extLst>
                  <a:ext uri="{0D108BD9-81ED-4DB2-BD59-A6C34878D82A}">
                    <a16:rowId xmlns:a16="http://schemas.microsoft.com/office/drawing/2014/main" val="1172055154"/>
                  </a:ext>
                </a:extLst>
              </a:tr>
            </a:tbl>
          </a:graphicData>
        </a:graphic>
      </p:graphicFrame>
      <p:sp>
        <p:nvSpPr>
          <p:cNvPr id="6" name="Rectangle 1">
            <a:extLst>
              <a:ext uri="{FF2B5EF4-FFF2-40B4-BE49-F238E27FC236}">
                <a16:creationId xmlns:a16="http://schemas.microsoft.com/office/drawing/2014/main" id="{CE293630-5850-4F8E-82A6-73914D7562E0}"/>
              </a:ext>
            </a:extLst>
          </p:cNvPr>
          <p:cNvSpPr>
            <a:spLocks noChangeArrowheads="1"/>
          </p:cNvSpPr>
          <p:nvPr/>
        </p:nvSpPr>
        <p:spPr bwMode="auto">
          <a:xfrm>
            <a:off x="0" y="9198"/>
            <a:ext cx="911630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RÚBRICA DE LA UNIDAD 2 </a:t>
            </a:r>
            <a:endParaRPr kumimoji="0" lang="es-MX" altLang="es-MX"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DEBATE: CUADRO COMPARATIVO POR DILEMA</a:t>
            </a:r>
            <a:endParaRPr kumimoji="0" lang="es-MX" altLang="es-MX"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Curso: OPTATIVO FILOSOFÍA DE LA EDUCACIÓN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s-MX" altLang="es-MX"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Competencias:</a:t>
            </a:r>
            <a:r>
              <a:rPr kumimoji="0" lang="es-ES" altLang="es-MX"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Integra los recursos de la investigación educativa para enriquecer su práctica profesional, expresando su interés por el conocimiento, la ciencia y la mejora de la educación.   Con la unidad de competencia emplea los medios tecnológicos, y las fuentes de información científica disponibles para mantenerse actualizado respecto a los diversos campos del conocimiento, la ciencia y la mejora de la educación.</a:t>
            </a:r>
            <a:endParaRPr kumimoji="0" lang="es-MX" altLang="es-MX"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MX" altLang="es-MX"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MX"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Problema</a:t>
            </a:r>
            <a:r>
              <a:rPr kumimoji="0" lang="es-ES_tradnl" altLang="es-MX"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Reflexionarán y ampliaran sus concepciones sobre los objetivos de la filosofía de la educación a través de la revisión de los principales conceptos de Educación conformados a lo largo de la historia de la filosofía y desarrollaran habilidades de argumentación como herramienta fundamental para su pensamiento crítico.</a:t>
            </a:r>
            <a:endParaRPr kumimoji="0" lang="es-MX" altLang="es-MX"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237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7D3A6956-D81F-46BD-9820-877FCDB4B54F}"/>
              </a:ext>
            </a:extLst>
          </p:cNvPr>
          <p:cNvGraphicFramePr>
            <a:graphicFrameLocks noGrp="1"/>
          </p:cNvGraphicFramePr>
          <p:nvPr>
            <p:ph idx="1"/>
            <p:extLst>
              <p:ext uri="{D42A27DB-BD31-4B8C-83A1-F6EECF244321}">
                <p14:modId xmlns:p14="http://schemas.microsoft.com/office/powerpoint/2010/main" val="16759655"/>
              </p:ext>
            </p:extLst>
          </p:nvPr>
        </p:nvGraphicFramePr>
        <p:xfrm>
          <a:off x="0" y="2671665"/>
          <a:ext cx="9108504" cy="4213718"/>
        </p:xfrm>
        <a:graphic>
          <a:graphicData uri="http://schemas.openxmlformats.org/drawingml/2006/table">
            <a:tbl>
              <a:tblPr firstRow="1" firstCol="1" bandRow="1">
                <a:tableStyleId>{5C22544A-7EE6-4342-B048-85BDC9FD1C3A}</a:tableStyleId>
              </a:tblPr>
              <a:tblGrid>
                <a:gridCol w="1477465">
                  <a:extLst>
                    <a:ext uri="{9D8B030D-6E8A-4147-A177-3AD203B41FA5}">
                      <a16:colId xmlns:a16="http://schemas.microsoft.com/office/drawing/2014/main" val="3995732319"/>
                    </a:ext>
                  </a:extLst>
                </a:gridCol>
                <a:gridCol w="1322003">
                  <a:extLst>
                    <a:ext uri="{9D8B030D-6E8A-4147-A177-3AD203B41FA5}">
                      <a16:colId xmlns:a16="http://schemas.microsoft.com/office/drawing/2014/main" val="895091854"/>
                    </a:ext>
                  </a:extLst>
                </a:gridCol>
                <a:gridCol w="1233251">
                  <a:extLst>
                    <a:ext uri="{9D8B030D-6E8A-4147-A177-3AD203B41FA5}">
                      <a16:colId xmlns:a16="http://schemas.microsoft.com/office/drawing/2014/main" val="3198415176"/>
                    </a:ext>
                  </a:extLst>
                </a:gridCol>
                <a:gridCol w="1809270">
                  <a:extLst>
                    <a:ext uri="{9D8B030D-6E8A-4147-A177-3AD203B41FA5}">
                      <a16:colId xmlns:a16="http://schemas.microsoft.com/office/drawing/2014/main" val="2608520204"/>
                    </a:ext>
                  </a:extLst>
                </a:gridCol>
                <a:gridCol w="1726319">
                  <a:extLst>
                    <a:ext uri="{9D8B030D-6E8A-4147-A177-3AD203B41FA5}">
                      <a16:colId xmlns:a16="http://schemas.microsoft.com/office/drawing/2014/main" val="2270466020"/>
                    </a:ext>
                  </a:extLst>
                </a:gridCol>
                <a:gridCol w="1540196">
                  <a:extLst>
                    <a:ext uri="{9D8B030D-6E8A-4147-A177-3AD203B41FA5}">
                      <a16:colId xmlns:a16="http://schemas.microsoft.com/office/drawing/2014/main" val="1045687059"/>
                    </a:ext>
                  </a:extLst>
                </a:gridCol>
              </a:tblGrid>
              <a:tr h="676726">
                <a:tc>
                  <a:txBody>
                    <a:bodyPr/>
                    <a:lstStyle/>
                    <a:p>
                      <a:pPr algn="ctr">
                        <a:lnSpc>
                          <a:spcPct val="115000"/>
                        </a:lnSpc>
                        <a:spcAft>
                          <a:spcPts val="1000"/>
                        </a:spcAft>
                      </a:pPr>
                      <a:r>
                        <a:rPr lang="es-ES" sz="900">
                          <a:effectLst/>
                        </a:rPr>
                        <a:t>CRITERIOS DE EVALUACIÓN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a:effectLst/>
                        </a:rPr>
                        <a:t>EXCLENTE</a:t>
                      </a:r>
                      <a:endParaRPr lang="es-MX" sz="1000">
                        <a:effectLst/>
                      </a:endParaRPr>
                    </a:p>
                    <a:p>
                      <a:pPr algn="ctr">
                        <a:lnSpc>
                          <a:spcPct val="115000"/>
                        </a:lnSpc>
                        <a:spcAft>
                          <a:spcPts val="1000"/>
                        </a:spcAft>
                      </a:pPr>
                      <a:r>
                        <a:rPr lang="es-ES" sz="900">
                          <a:effectLst/>
                        </a:rPr>
                        <a:t>10.0</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a:effectLst/>
                        </a:rPr>
                        <a:t>BIEN</a:t>
                      </a:r>
                      <a:endParaRPr lang="es-MX" sz="1000">
                        <a:effectLst/>
                      </a:endParaRPr>
                    </a:p>
                    <a:p>
                      <a:pPr algn="ctr">
                        <a:lnSpc>
                          <a:spcPct val="115000"/>
                        </a:lnSpc>
                        <a:spcAft>
                          <a:spcPts val="1000"/>
                        </a:spcAft>
                      </a:pPr>
                      <a:r>
                        <a:rPr lang="es-ES" sz="900">
                          <a:effectLst/>
                        </a:rPr>
                        <a:t>9.0</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dirty="0">
                          <a:effectLst/>
                        </a:rPr>
                        <a:t>SATISFACTORIO</a:t>
                      </a:r>
                      <a:endParaRPr lang="es-MX" sz="1000" dirty="0">
                        <a:effectLst/>
                      </a:endParaRPr>
                    </a:p>
                    <a:p>
                      <a:pPr algn="ctr">
                        <a:lnSpc>
                          <a:spcPct val="115000"/>
                        </a:lnSpc>
                        <a:spcAft>
                          <a:spcPts val="1000"/>
                        </a:spcAft>
                      </a:pPr>
                      <a:r>
                        <a:rPr lang="es-ES" sz="900" dirty="0">
                          <a:effectLst/>
                        </a:rPr>
                        <a:t>8.0</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a:effectLst/>
                        </a:rPr>
                        <a:t>MEJORABLE</a:t>
                      </a:r>
                      <a:endParaRPr lang="es-MX" sz="1000">
                        <a:effectLst/>
                      </a:endParaRPr>
                    </a:p>
                    <a:p>
                      <a:pPr algn="ctr">
                        <a:lnSpc>
                          <a:spcPct val="115000"/>
                        </a:lnSpc>
                        <a:spcAft>
                          <a:spcPts val="1000"/>
                        </a:spcAft>
                      </a:pPr>
                      <a:r>
                        <a:rPr lang="es-ES" sz="900">
                          <a:effectLst/>
                        </a:rPr>
                        <a:t>7.0 ó 6.0</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a:effectLst/>
                        </a:rPr>
                        <a:t>NO SUBIO ACTIVIDAD</a:t>
                      </a:r>
                      <a:endParaRPr lang="es-MX" sz="1000">
                        <a:effectLst/>
                      </a:endParaRPr>
                    </a:p>
                    <a:p>
                      <a:pPr algn="ctr">
                        <a:lnSpc>
                          <a:spcPct val="115000"/>
                        </a:lnSpc>
                        <a:spcAft>
                          <a:spcPts val="1000"/>
                        </a:spcAft>
                      </a:pPr>
                      <a:r>
                        <a:rPr lang="es-ES" sz="900">
                          <a:effectLst/>
                        </a:rPr>
                        <a:t>5.0</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extLst>
                  <a:ext uri="{0D108BD9-81ED-4DB2-BD59-A6C34878D82A}">
                    <a16:rowId xmlns:a16="http://schemas.microsoft.com/office/drawing/2014/main" val="1899286367"/>
                  </a:ext>
                </a:extLst>
              </a:tr>
              <a:tr h="663996">
                <a:tc>
                  <a:txBody>
                    <a:bodyPr/>
                    <a:lstStyle/>
                    <a:p>
                      <a:pPr algn="r">
                        <a:lnSpc>
                          <a:spcPct val="115000"/>
                        </a:lnSpc>
                        <a:spcAft>
                          <a:spcPts val="1000"/>
                        </a:spcAft>
                      </a:pPr>
                      <a:r>
                        <a:rPr lang="es-ES" sz="900">
                          <a:effectLst/>
                        </a:rPr>
                        <a:t>INTERÉS Y ACTUALIDAD</a:t>
                      </a:r>
                      <a:endParaRPr lang="es-MX" sz="1000">
                        <a:effectLst/>
                      </a:endParaRPr>
                    </a:p>
                    <a:p>
                      <a:pPr algn="ctr">
                        <a:lnSpc>
                          <a:spcPct val="115000"/>
                        </a:lnSpc>
                        <a:spcAft>
                          <a:spcPts val="1000"/>
                        </a:spcAft>
                      </a:pPr>
                      <a:r>
                        <a:rPr lang="es-ES" sz="9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gridSpan="3">
                  <a:txBody>
                    <a:bodyPr/>
                    <a:lstStyle/>
                    <a:p>
                      <a:pPr algn="l">
                        <a:lnSpc>
                          <a:spcPct val="115000"/>
                        </a:lnSpc>
                        <a:spcAft>
                          <a:spcPts val="1000"/>
                        </a:spcAft>
                      </a:pPr>
                      <a:r>
                        <a:rPr lang="es-ES" sz="900">
                          <a:effectLst/>
                        </a:rPr>
                        <a:t>El texto trata de un tema relevante y de actualidad en temas de Diversidad cultural, reconoce la importancia de la cultura y de la diversidad cultural que existe en el mundo.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hMerge="1">
                  <a:txBody>
                    <a:bodyPr/>
                    <a:lstStyle/>
                    <a:p>
                      <a:endParaRPr lang="es-MX"/>
                    </a:p>
                  </a:txBody>
                  <a:tcPr/>
                </a:tc>
                <a:tc hMerge="1">
                  <a:txBody>
                    <a:bodyPr/>
                    <a:lstStyle/>
                    <a:p>
                      <a:endParaRPr lang="es-MX"/>
                    </a:p>
                  </a:txBody>
                  <a:tcPr/>
                </a:tc>
                <a:tc>
                  <a:txBody>
                    <a:bodyPr/>
                    <a:lstStyle/>
                    <a:p>
                      <a:pPr algn="ctr">
                        <a:lnSpc>
                          <a:spcPct val="115000"/>
                        </a:lnSpc>
                        <a:spcAft>
                          <a:spcPts val="1000"/>
                        </a:spcAft>
                      </a:pPr>
                      <a:r>
                        <a:rPr lang="es-ES" sz="900">
                          <a:effectLst/>
                        </a:rPr>
                        <a:t>El tema es irrelevante y no reconoce la importancia de la diversidad cultural en el mundo.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a:effectLst/>
                        </a:rPr>
                        <a:t>No presento actividad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extLst>
                  <a:ext uri="{0D108BD9-81ED-4DB2-BD59-A6C34878D82A}">
                    <a16:rowId xmlns:a16="http://schemas.microsoft.com/office/drawing/2014/main" val="504893751"/>
                  </a:ext>
                </a:extLst>
              </a:tr>
              <a:tr h="727715">
                <a:tc>
                  <a:txBody>
                    <a:bodyPr/>
                    <a:lstStyle/>
                    <a:p>
                      <a:pPr algn="ctr">
                        <a:lnSpc>
                          <a:spcPct val="115000"/>
                        </a:lnSpc>
                        <a:spcAft>
                          <a:spcPts val="400"/>
                        </a:spcAft>
                      </a:pPr>
                      <a:r>
                        <a:rPr lang="es-ES" sz="900">
                          <a:effectLst/>
                        </a:rPr>
                        <a:t>FIDELIDAD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gridSpan="2">
                  <a:txBody>
                    <a:bodyPr/>
                    <a:lstStyle/>
                    <a:p>
                      <a:pPr algn="ctr">
                        <a:lnSpc>
                          <a:spcPct val="115000"/>
                        </a:lnSpc>
                        <a:spcAft>
                          <a:spcPts val="1000"/>
                        </a:spcAft>
                      </a:pPr>
                      <a:r>
                        <a:rPr lang="es-ES" sz="900">
                          <a:effectLst/>
                        </a:rPr>
                        <a:t>El texto no distorsiona el trabajo en el que se basa; se respeta su contenido y abarca los aspectos más importantes de forma clara y precisa.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hMerge="1">
                  <a:txBody>
                    <a:bodyPr/>
                    <a:lstStyle/>
                    <a:p>
                      <a:endParaRPr lang="es-MX"/>
                    </a:p>
                  </a:txBody>
                  <a:tcPr/>
                </a:tc>
                <a:tc>
                  <a:txBody>
                    <a:bodyPr/>
                    <a:lstStyle/>
                    <a:p>
                      <a:pPr algn="ctr">
                        <a:lnSpc>
                          <a:spcPct val="115000"/>
                        </a:lnSpc>
                        <a:spcAft>
                          <a:spcPts val="1000"/>
                        </a:spcAft>
                      </a:pPr>
                      <a:r>
                        <a:rPr lang="es-ES" sz="900">
                          <a:effectLst/>
                        </a:rPr>
                        <a:t>El texto respeta el trabajo en el que se basa y abarca algunos aspectos relevantes de forma poco precisa.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400"/>
                        </a:spcAft>
                      </a:pPr>
                      <a:r>
                        <a:rPr lang="es-ES" sz="900">
                          <a:effectLst/>
                        </a:rPr>
                        <a:t>El texto no es fiel a aspectos centrales en el trabajo. Atiende aspectos menores y descuida lo principal.</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400"/>
                        </a:spcAft>
                      </a:pPr>
                      <a:r>
                        <a:rPr lang="es-ES" sz="900">
                          <a:effectLst/>
                        </a:rPr>
                        <a:t>No presento actividad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extLst>
                  <a:ext uri="{0D108BD9-81ED-4DB2-BD59-A6C34878D82A}">
                    <a16:rowId xmlns:a16="http://schemas.microsoft.com/office/drawing/2014/main" val="1376841890"/>
                  </a:ext>
                </a:extLst>
              </a:tr>
              <a:tr h="542788">
                <a:tc>
                  <a:txBody>
                    <a:bodyPr/>
                    <a:lstStyle/>
                    <a:p>
                      <a:pPr algn="ctr">
                        <a:lnSpc>
                          <a:spcPct val="115000"/>
                        </a:lnSpc>
                        <a:spcAft>
                          <a:spcPts val="1000"/>
                        </a:spcAft>
                      </a:pPr>
                      <a:r>
                        <a:rPr lang="es-ES" sz="900">
                          <a:effectLst/>
                        </a:rPr>
                        <a:t>ACCESIBILIDAD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gridSpan="2">
                  <a:txBody>
                    <a:bodyPr/>
                    <a:lstStyle/>
                    <a:p>
                      <a:pPr algn="ctr">
                        <a:lnSpc>
                          <a:spcPct val="115000"/>
                        </a:lnSpc>
                        <a:spcAft>
                          <a:spcPts val="1000"/>
                        </a:spcAft>
                      </a:pPr>
                      <a:r>
                        <a:rPr lang="es-ES" sz="900">
                          <a:effectLst/>
                        </a:rPr>
                        <a:t>La redacción y el vocabulario se entienden claramente. Se explican términos especializados para hacerlos claros al lector.</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hMerge="1">
                  <a:txBody>
                    <a:bodyPr/>
                    <a:lstStyle/>
                    <a:p>
                      <a:endParaRPr lang="es-MX"/>
                    </a:p>
                  </a:txBody>
                  <a:tcPr/>
                </a:tc>
                <a:tc>
                  <a:txBody>
                    <a:bodyPr/>
                    <a:lstStyle/>
                    <a:p>
                      <a:pPr algn="ctr">
                        <a:lnSpc>
                          <a:spcPct val="115000"/>
                        </a:lnSpc>
                        <a:spcAft>
                          <a:spcPts val="1000"/>
                        </a:spcAft>
                      </a:pPr>
                      <a:r>
                        <a:rPr lang="es-ES" sz="900">
                          <a:effectLst/>
                        </a:rPr>
                        <a:t>Los términos y la redacción en ciertos aspectos no son de fácil comprensión.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a:effectLst/>
                        </a:rPr>
                        <a:t>La redacción y el vocabulario hacen inaccesible el texto.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a:effectLst/>
                        </a:rPr>
                        <a:t>No presento actividad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extLst>
                  <a:ext uri="{0D108BD9-81ED-4DB2-BD59-A6C34878D82A}">
                    <a16:rowId xmlns:a16="http://schemas.microsoft.com/office/drawing/2014/main" val="2266211560"/>
                  </a:ext>
                </a:extLst>
              </a:tr>
              <a:tr h="535640">
                <a:tc>
                  <a:txBody>
                    <a:bodyPr/>
                    <a:lstStyle/>
                    <a:p>
                      <a:pPr algn="ctr">
                        <a:lnSpc>
                          <a:spcPct val="115000"/>
                        </a:lnSpc>
                        <a:spcAft>
                          <a:spcPts val="1000"/>
                        </a:spcAft>
                      </a:pPr>
                      <a:r>
                        <a:rPr lang="es-ES" sz="900">
                          <a:effectLst/>
                        </a:rPr>
                        <a:t>CLARIDAD Y COHERENCIA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gridSpan="2">
                  <a:txBody>
                    <a:bodyPr/>
                    <a:lstStyle/>
                    <a:p>
                      <a:pPr algn="ctr">
                        <a:lnSpc>
                          <a:spcPct val="115000"/>
                        </a:lnSpc>
                        <a:spcAft>
                          <a:spcPts val="400"/>
                        </a:spcAft>
                      </a:pPr>
                      <a:r>
                        <a:rPr lang="es-ES" sz="900">
                          <a:effectLst/>
                        </a:rPr>
                        <a:t>Estructura del texto clara, las afirmaciones y conclusiones se encadenan de manera lógica.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hMerge="1">
                  <a:txBody>
                    <a:bodyPr/>
                    <a:lstStyle/>
                    <a:p>
                      <a:endParaRPr lang="es-MX"/>
                    </a:p>
                  </a:txBody>
                  <a:tcPr/>
                </a:tc>
                <a:tc>
                  <a:txBody>
                    <a:bodyPr/>
                    <a:lstStyle/>
                    <a:p>
                      <a:pPr algn="ctr">
                        <a:lnSpc>
                          <a:spcPct val="115000"/>
                        </a:lnSpc>
                        <a:spcAft>
                          <a:spcPts val="400"/>
                        </a:spcAft>
                      </a:pPr>
                      <a:r>
                        <a:rPr lang="es-ES" sz="900">
                          <a:effectLst/>
                        </a:rPr>
                        <a:t>La estructura puede mejorar, al igual que el sustento de las afirmaciones.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400"/>
                        </a:spcAft>
                      </a:pPr>
                      <a:r>
                        <a:rPr lang="es-ES" sz="900">
                          <a:effectLst/>
                        </a:rPr>
                        <a:t>La estructura es confusa, muchas afirmaciones carecen de sustento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400"/>
                        </a:spcAft>
                      </a:pPr>
                      <a:r>
                        <a:rPr lang="es-ES" sz="900">
                          <a:effectLst/>
                        </a:rPr>
                        <a:t>No presento actividad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extLst>
                  <a:ext uri="{0D108BD9-81ED-4DB2-BD59-A6C34878D82A}">
                    <a16:rowId xmlns:a16="http://schemas.microsoft.com/office/drawing/2014/main" val="3406589803"/>
                  </a:ext>
                </a:extLst>
              </a:tr>
              <a:tr h="440207">
                <a:tc>
                  <a:txBody>
                    <a:bodyPr/>
                    <a:lstStyle/>
                    <a:p>
                      <a:pPr algn="ctr">
                        <a:lnSpc>
                          <a:spcPct val="115000"/>
                        </a:lnSpc>
                        <a:spcAft>
                          <a:spcPts val="1000"/>
                        </a:spcAft>
                      </a:pPr>
                      <a:r>
                        <a:rPr lang="es-ES" sz="900">
                          <a:effectLst/>
                        </a:rPr>
                        <a:t>CALIDAD DE LA REDACCIÓN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gridSpan="2">
                  <a:txBody>
                    <a:bodyPr/>
                    <a:lstStyle/>
                    <a:p>
                      <a:pPr algn="ctr">
                        <a:lnSpc>
                          <a:spcPct val="115000"/>
                        </a:lnSpc>
                        <a:spcAft>
                          <a:spcPts val="1000"/>
                        </a:spcAft>
                      </a:pPr>
                      <a:r>
                        <a:rPr lang="es-ES" sz="900">
                          <a:effectLst/>
                        </a:rPr>
                        <a:t>Excelente redacción y ortografía; fluidez y orden en el texto lo hacen muy legible.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hMerge="1">
                  <a:txBody>
                    <a:bodyPr/>
                    <a:lstStyle/>
                    <a:p>
                      <a:endParaRPr lang="es-MX"/>
                    </a:p>
                  </a:txBody>
                  <a:tcPr/>
                </a:tc>
                <a:tc>
                  <a:txBody>
                    <a:bodyPr/>
                    <a:lstStyle/>
                    <a:p>
                      <a:pPr algn="ctr">
                        <a:lnSpc>
                          <a:spcPct val="115000"/>
                        </a:lnSpc>
                        <a:spcAft>
                          <a:spcPts val="1000"/>
                        </a:spcAft>
                      </a:pPr>
                      <a:r>
                        <a:rPr lang="es-ES" sz="900">
                          <a:effectLst/>
                        </a:rPr>
                        <a:t>Fallas menores de ortografía y/o redacción. Orden mejorable.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a:effectLst/>
                        </a:rPr>
                        <a:t>Errores graves de ortografía y redacción. Desorden en el texto.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a:effectLst/>
                        </a:rPr>
                        <a:t>No presento actividad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extLst>
                  <a:ext uri="{0D108BD9-81ED-4DB2-BD59-A6C34878D82A}">
                    <a16:rowId xmlns:a16="http://schemas.microsoft.com/office/drawing/2014/main" val="2438356444"/>
                  </a:ext>
                </a:extLst>
              </a:tr>
              <a:tr h="626646">
                <a:tc>
                  <a:txBody>
                    <a:bodyPr/>
                    <a:lstStyle/>
                    <a:p>
                      <a:pPr algn="ctr">
                        <a:lnSpc>
                          <a:spcPct val="115000"/>
                        </a:lnSpc>
                        <a:spcAft>
                          <a:spcPts val="1000"/>
                        </a:spcAft>
                      </a:pPr>
                      <a:r>
                        <a:rPr lang="es-ES" sz="900">
                          <a:effectLst/>
                        </a:rPr>
                        <a:t>CLARIDAD DE LOS APOYOS GRÁFICOS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gridSpan="2">
                  <a:txBody>
                    <a:bodyPr/>
                    <a:lstStyle/>
                    <a:p>
                      <a:pPr algn="ctr">
                        <a:lnSpc>
                          <a:spcPct val="115000"/>
                        </a:lnSpc>
                        <a:spcAft>
                          <a:spcPts val="1000"/>
                        </a:spcAft>
                      </a:pPr>
                      <a:r>
                        <a:rPr lang="es-ES" sz="900">
                          <a:effectLst/>
                        </a:rPr>
                        <a:t>Uso apropiado para textos de divulgación; uso de imágenes, tablas, diagramas que se relacionan y facilitan su lectura.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hMerge="1">
                  <a:txBody>
                    <a:bodyPr/>
                    <a:lstStyle/>
                    <a:p>
                      <a:endParaRPr lang="es-MX"/>
                    </a:p>
                  </a:txBody>
                  <a:tcPr/>
                </a:tc>
                <a:tc>
                  <a:txBody>
                    <a:bodyPr/>
                    <a:lstStyle/>
                    <a:p>
                      <a:pPr algn="ctr">
                        <a:lnSpc>
                          <a:spcPct val="115000"/>
                        </a:lnSpc>
                        <a:spcAft>
                          <a:spcPts val="1000"/>
                        </a:spcAft>
                      </a:pPr>
                      <a:r>
                        <a:rPr lang="es-ES" sz="900">
                          <a:effectLst/>
                        </a:rPr>
                        <a:t>En general ayudan a entender el texto, en algunos casos podrían mejorar.</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a:effectLst/>
                        </a:rPr>
                        <a:t>Los apoyos no guardan clara relación con el texto y son confusos.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tc>
                  <a:txBody>
                    <a:bodyPr/>
                    <a:lstStyle/>
                    <a:p>
                      <a:pPr algn="ctr">
                        <a:lnSpc>
                          <a:spcPct val="115000"/>
                        </a:lnSpc>
                        <a:spcAft>
                          <a:spcPts val="1000"/>
                        </a:spcAft>
                      </a:pPr>
                      <a:r>
                        <a:rPr lang="es-ES" sz="900" dirty="0">
                          <a:effectLst/>
                        </a:rPr>
                        <a:t>No presento actividad.</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5" marR="62675" marT="0" marB="0"/>
                </a:tc>
                <a:extLst>
                  <a:ext uri="{0D108BD9-81ED-4DB2-BD59-A6C34878D82A}">
                    <a16:rowId xmlns:a16="http://schemas.microsoft.com/office/drawing/2014/main" val="3970872883"/>
                  </a:ext>
                </a:extLst>
              </a:tr>
            </a:tbl>
          </a:graphicData>
        </a:graphic>
      </p:graphicFrame>
      <p:sp>
        <p:nvSpPr>
          <p:cNvPr id="6" name="6 Cuadro de texto">
            <a:extLst>
              <a:ext uri="{FF2B5EF4-FFF2-40B4-BE49-F238E27FC236}">
                <a16:creationId xmlns:a16="http://schemas.microsoft.com/office/drawing/2014/main" id="{E020CB99-A0F8-474C-B40B-967705CEE304}"/>
              </a:ext>
            </a:extLst>
          </p:cNvPr>
          <p:cNvSpPr txBox="1">
            <a:spLocks/>
          </p:cNvSpPr>
          <p:nvPr/>
        </p:nvSpPr>
        <p:spPr bwMode="auto">
          <a:xfrm>
            <a:off x="44164" y="1268760"/>
            <a:ext cx="4343400" cy="125888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MX"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Competencias</a:t>
            </a:r>
            <a:r>
              <a:rPr kumimoji="0" lang="es-ES" altLang="es-MX"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ES" altLang="es-MX"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ES" altLang="es-MX" sz="1000" b="0"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Integra los recursos de la investigación educativa para enriquecer su práctica profesional, expresando su interés por el conocimiento, la ciencia y la mejora de la educación.  </a:t>
            </a:r>
            <a:endParaRPr kumimoji="0" lang="es-ES" altLang="es-MX"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 la unidad de competencia emplea los medios tecnológicos, y las fuentes de información científica disponibles para mantenerse actualizado respecto a los diversos campos del conocimiento, la ciencia y la mejora de la educación. </a:t>
            </a:r>
            <a:endParaRPr kumimoji="0" lang="es-ES" altLang="es-MX"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MX"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ES" altLang="es-MX" sz="1800" b="0" i="0" u="none" strike="noStrike" cap="none" normalizeH="0" baseline="0" dirty="0">
              <a:ln>
                <a:noFill/>
              </a:ln>
              <a:solidFill>
                <a:schemeClr val="tx1"/>
              </a:solidFill>
              <a:effectLst/>
              <a:latin typeface="Arial" panose="020B0604020202020204" pitchFamily="34" charset="0"/>
            </a:endParaRPr>
          </a:p>
        </p:txBody>
      </p:sp>
      <p:sp>
        <p:nvSpPr>
          <p:cNvPr id="7" name="7 Cuadro de texto">
            <a:extLst>
              <a:ext uri="{FF2B5EF4-FFF2-40B4-BE49-F238E27FC236}">
                <a16:creationId xmlns:a16="http://schemas.microsoft.com/office/drawing/2014/main" id="{DCBE8EDF-9053-4BF7-AD80-B35099B4FD8E}"/>
              </a:ext>
            </a:extLst>
          </p:cNvPr>
          <p:cNvSpPr txBox="1">
            <a:spLocks/>
          </p:cNvSpPr>
          <p:nvPr/>
        </p:nvSpPr>
        <p:spPr bwMode="auto">
          <a:xfrm>
            <a:off x="44164" y="0"/>
            <a:ext cx="9020175" cy="112474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RÚBRICA DE LA UNIDAD III.          DOCUMENTO DE DIVULGACIÓN FUNDAMENTADO EN LAS TESIS DE LOS AUTORES </a:t>
            </a:r>
            <a:endParaRPr kumimoji="0" lang="es-ES" altLang="es-MX"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ACERCA DE LA RELACIÓN EDUCACIÓN Y SOCIEDAD.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MX"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Curso: OPTATIVO FILOSOFÍA DE LA EDUCACIÓN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MX"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MAESTRO: </a:t>
            </a:r>
            <a:r>
              <a:rPr lang="es-ES" altLang="es-MX" sz="1100" b="1" dirty="0">
                <a:latin typeface="Arial" panose="020B0604020202020204" pitchFamily="34" charset="0"/>
                <a:ea typeface="Calibri" panose="020F0502020204030204" pitchFamily="34" charset="0"/>
                <a:cs typeface="Arial" panose="020B0604020202020204" pitchFamily="34" charset="0"/>
              </a:rPr>
              <a:t>ROBERTO ACOSTA ROBLES</a:t>
            </a:r>
            <a:endParaRPr kumimoji="0" lang="es-ES" altLang="es-MX"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1800" b="0" i="0" u="none" strike="noStrike" cap="none" normalizeH="0" baseline="0" dirty="0">
              <a:ln>
                <a:noFill/>
              </a:ln>
              <a:solidFill>
                <a:schemeClr val="tx1"/>
              </a:solidFill>
              <a:effectLst/>
              <a:latin typeface="Arial" panose="020B0604020202020204" pitchFamily="34" charset="0"/>
            </a:endParaRPr>
          </a:p>
        </p:txBody>
      </p:sp>
      <p:sp>
        <p:nvSpPr>
          <p:cNvPr id="8" name="8 Cuadro de texto">
            <a:extLst>
              <a:ext uri="{FF2B5EF4-FFF2-40B4-BE49-F238E27FC236}">
                <a16:creationId xmlns:a16="http://schemas.microsoft.com/office/drawing/2014/main" id="{1DB3BC8B-516C-4EB9-8886-5EC3288A577A}"/>
              </a:ext>
            </a:extLst>
          </p:cNvPr>
          <p:cNvSpPr txBox="1">
            <a:spLocks/>
          </p:cNvSpPr>
          <p:nvPr/>
        </p:nvSpPr>
        <p:spPr bwMode="auto">
          <a:xfrm>
            <a:off x="4409096" y="1268760"/>
            <a:ext cx="4638675" cy="125888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MX"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Problema: </a:t>
            </a:r>
            <a:r>
              <a:rPr kumimoji="0" lang="es-ES_tradnl" altLang="es-MX"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Reflexionarán y ampliaran sus concepciones sobre los objetivos de la filosofía de la educación a través de la revisión de los principales conceptos de Educación conformados a lo largo de la historia de la filosofía y desarrollaran habilidades de argumentación como herramienta fundamental para su pensamiento crítico.</a:t>
            </a:r>
            <a:endParaRPr kumimoji="0" lang="es-ES_tradnl" altLang="es-MX"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altLang="es-MX"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0E9F63CE-E5D1-49DA-BEAB-D6E0C5D49872}"/>
              </a:ext>
            </a:extLst>
          </p:cNvPr>
          <p:cNvSpPr>
            <a:spLocks noChangeArrowheads="1"/>
          </p:cNvSpPr>
          <p:nvPr/>
        </p:nvSpPr>
        <p:spPr bwMode="auto">
          <a:xfrm>
            <a:off x="259904" y="48399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0" name="Rectangle 8">
            <a:extLst>
              <a:ext uri="{FF2B5EF4-FFF2-40B4-BE49-F238E27FC236}">
                <a16:creationId xmlns:a16="http://schemas.microsoft.com/office/drawing/2014/main" id="{A2F5B417-BD59-4B89-9BBF-726328C4CCB2}"/>
              </a:ext>
            </a:extLst>
          </p:cNvPr>
          <p:cNvSpPr>
            <a:spLocks noChangeArrowheads="1"/>
          </p:cNvSpPr>
          <p:nvPr/>
        </p:nvSpPr>
        <p:spPr bwMode="auto">
          <a:xfrm>
            <a:off x="259904" y="9411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1400" b="0" i="0" u="none" strike="noStrike" cap="none" normalizeH="0" baseline="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400" b="0" i="0" u="none" strike="noStrike" cap="none" normalizeH="0" baseline="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kumimoji="0" lang="es-MX" altLang="es-MX"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0" i="0" u="none" strike="noStrike" cap="none" normalizeH="0" baseline="0">
                <a:ln>
                  <a:noFill/>
                </a:ln>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endParaRPr kumimoji="0" lang="es-MX" altLang="es-MX"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650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4BD4592-3951-465D-BA37-2B001F5EDCED}"/>
              </a:ext>
            </a:extLst>
          </p:cNvPr>
          <p:cNvSpPr>
            <a:spLocks noGrp="1"/>
          </p:cNvSpPr>
          <p:nvPr>
            <p:ph idx="1"/>
          </p:nvPr>
        </p:nvSpPr>
        <p:spPr>
          <a:xfrm>
            <a:off x="539552" y="260648"/>
            <a:ext cx="7783424" cy="5638702"/>
          </a:xfrm>
        </p:spPr>
        <p:txBody>
          <a:bodyPr>
            <a:normAutofit/>
          </a:bodyPr>
          <a:lstStyle/>
          <a:p>
            <a:pPr marL="0" indent="0">
              <a:spcBef>
                <a:spcPts val="0"/>
              </a:spcBef>
              <a:buNone/>
            </a:pPr>
            <a:r>
              <a:rPr lang="es-MX" sz="1800" b="1" dirty="0">
                <a:solidFill>
                  <a:schemeClr val="accent6">
                    <a:lumMod val="50000"/>
                  </a:schemeClr>
                </a:solidFill>
              </a:rPr>
              <a:t>EVALUACIÓN DE LA PRIMERA UNIDAD:               7 al 11 de marzo</a:t>
            </a:r>
          </a:p>
          <a:p>
            <a:pPr marL="0" indent="0">
              <a:spcBef>
                <a:spcPts val="0"/>
              </a:spcBef>
              <a:buNone/>
            </a:pPr>
            <a:endParaRPr lang="es-MX" sz="1800" dirty="0">
              <a:solidFill>
                <a:schemeClr val="accent6">
                  <a:lumMod val="50000"/>
                </a:schemeClr>
              </a:solidFill>
            </a:endParaRPr>
          </a:p>
          <a:p>
            <a:pPr marL="0" indent="0">
              <a:spcBef>
                <a:spcPts val="0"/>
              </a:spcBef>
              <a:buNone/>
            </a:pPr>
            <a:r>
              <a:rPr lang="es-MX" sz="1800" b="1" dirty="0"/>
              <a:t>Visita previa.   </a:t>
            </a:r>
            <a:r>
              <a:rPr lang="es-MX" sz="1800" b="1" dirty="0">
                <a:solidFill>
                  <a:srgbClr val="0070C0"/>
                </a:solidFill>
              </a:rPr>
              <a:t>Enriquecer el portafolio:               14 al de marzo</a:t>
            </a:r>
          </a:p>
          <a:p>
            <a:pPr marL="0" indent="0">
              <a:spcBef>
                <a:spcPts val="0"/>
              </a:spcBef>
              <a:buNone/>
            </a:pPr>
            <a:endParaRPr lang="es-MX" sz="1800" dirty="0"/>
          </a:p>
          <a:p>
            <a:pPr marL="0" indent="0">
              <a:spcBef>
                <a:spcPts val="0"/>
              </a:spcBef>
              <a:buNone/>
            </a:pPr>
            <a:r>
              <a:rPr lang="es-MX" sz="1800" b="1" dirty="0">
                <a:solidFill>
                  <a:srgbClr val="C00000"/>
                </a:solidFill>
              </a:rPr>
              <a:t>Jornada de práctica (sin Clases ENEP):                  14 al 18 de marzo</a:t>
            </a:r>
          </a:p>
          <a:p>
            <a:pPr marL="0" indent="0">
              <a:spcBef>
                <a:spcPts val="0"/>
              </a:spcBef>
              <a:buNone/>
            </a:pPr>
            <a:endParaRPr lang="es-MX" sz="1800" b="1" dirty="0">
              <a:solidFill>
                <a:srgbClr val="C00000"/>
              </a:solidFill>
            </a:endParaRPr>
          </a:p>
          <a:p>
            <a:pPr marL="0" indent="0">
              <a:spcBef>
                <a:spcPts val="0"/>
              </a:spcBef>
              <a:buNone/>
            </a:pPr>
            <a:r>
              <a:rPr lang="es-MX" sz="1800" b="1" dirty="0">
                <a:solidFill>
                  <a:srgbClr val="C00000"/>
                </a:solidFill>
              </a:rPr>
              <a:t>Jornada de práctica (Clases normales ENEP):      21 al 25 de marzo   </a:t>
            </a:r>
          </a:p>
          <a:p>
            <a:pPr marL="0" indent="0">
              <a:spcBef>
                <a:spcPts val="0"/>
              </a:spcBef>
              <a:buNone/>
            </a:pPr>
            <a:endParaRPr lang="es-MX" sz="1800" dirty="0"/>
          </a:p>
          <a:p>
            <a:pPr marL="0" indent="0">
              <a:spcBef>
                <a:spcPts val="0"/>
              </a:spcBef>
              <a:buNone/>
            </a:pPr>
            <a:r>
              <a:rPr lang="es-MX" sz="1800" b="1" dirty="0">
                <a:solidFill>
                  <a:schemeClr val="accent6">
                    <a:lumMod val="50000"/>
                  </a:schemeClr>
                </a:solidFill>
              </a:rPr>
              <a:t>EVALUACIÓN DE LA SEGUNDA UNIDAD:             2 al 6 de mayo</a:t>
            </a:r>
          </a:p>
          <a:p>
            <a:pPr marL="0" indent="0">
              <a:spcBef>
                <a:spcPts val="0"/>
              </a:spcBef>
              <a:buNone/>
            </a:pPr>
            <a:endParaRPr lang="es-MX" sz="1800" b="1" dirty="0">
              <a:solidFill>
                <a:schemeClr val="accent6">
                  <a:lumMod val="50000"/>
                </a:schemeClr>
              </a:solidFill>
            </a:endParaRPr>
          </a:p>
          <a:p>
            <a:pPr marL="0" indent="0">
              <a:spcBef>
                <a:spcPts val="0"/>
              </a:spcBef>
              <a:buNone/>
            </a:pPr>
            <a:r>
              <a:rPr lang="es-MX" sz="1800" b="1" dirty="0">
                <a:solidFill>
                  <a:srgbClr val="C00000"/>
                </a:solidFill>
              </a:rPr>
              <a:t>Jornada de práctica (sin Clases ENEP):                 16 al 20 de mayo</a:t>
            </a:r>
          </a:p>
          <a:p>
            <a:pPr marL="0" indent="0">
              <a:spcBef>
                <a:spcPts val="0"/>
              </a:spcBef>
              <a:buNone/>
            </a:pPr>
            <a:endParaRPr lang="es-MX" sz="1800" b="1" dirty="0">
              <a:solidFill>
                <a:srgbClr val="C00000"/>
              </a:solidFill>
            </a:endParaRPr>
          </a:p>
          <a:p>
            <a:pPr marL="0" indent="0">
              <a:spcBef>
                <a:spcPts val="0"/>
              </a:spcBef>
              <a:buNone/>
            </a:pPr>
            <a:r>
              <a:rPr lang="es-MX" sz="1800" b="1" dirty="0">
                <a:solidFill>
                  <a:srgbClr val="C00000"/>
                </a:solidFill>
              </a:rPr>
              <a:t>Jornada de práctica (Clases normales ENEP):     23 al 27 de mayo</a:t>
            </a:r>
          </a:p>
          <a:p>
            <a:pPr marL="0" indent="0">
              <a:spcBef>
                <a:spcPts val="0"/>
              </a:spcBef>
              <a:buNone/>
            </a:pPr>
            <a:endParaRPr lang="es-MX" sz="1800" b="1" dirty="0"/>
          </a:p>
          <a:p>
            <a:pPr marL="0" indent="0">
              <a:spcBef>
                <a:spcPts val="0"/>
              </a:spcBef>
              <a:buNone/>
            </a:pPr>
            <a:r>
              <a:rPr lang="es-MX" sz="1800" b="1" dirty="0">
                <a:solidFill>
                  <a:schemeClr val="accent6">
                    <a:lumMod val="50000"/>
                  </a:schemeClr>
                </a:solidFill>
              </a:rPr>
              <a:t>EVALUACIÓN DE LA TERCERA UNIDAD:              20 AL 24 de junio</a:t>
            </a:r>
          </a:p>
          <a:p>
            <a:pPr marL="0" indent="0">
              <a:spcBef>
                <a:spcPts val="0"/>
              </a:spcBef>
              <a:buNone/>
            </a:pPr>
            <a:endParaRPr lang="es-MX" sz="1800" b="1" dirty="0">
              <a:solidFill>
                <a:schemeClr val="accent6">
                  <a:lumMod val="50000"/>
                </a:schemeClr>
              </a:solidFill>
            </a:endParaRPr>
          </a:p>
          <a:p>
            <a:pPr marL="0" indent="0">
              <a:spcBef>
                <a:spcPts val="0"/>
              </a:spcBef>
              <a:buNone/>
            </a:pPr>
            <a:r>
              <a:rPr lang="es-MX" sz="1800" b="1" dirty="0">
                <a:solidFill>
                  <a:srgbClr val="0070C0"/>
                </a:solidFill>
              </a:rPr>
              <a:t>Enriquecer el portafolio:                                        27 de junio</a:t>
            </a:r>
          </a:p>
          <a:p>
            <a:pPr marL="0" indent="0">
              <a:spcBef>
                <a:spcPts val="0"/>
              </a:spcBef>
              <a:buNone/>
            </a:pPr>
            <a:endParaRPr lang="es-MX" sz="1800" b="1" dirty="0">
              <a:solidFill>
                <a:srgbClr val="0070C0"/>
              </a:solidFill>
            </a:endParaRPr>
          </a:p>
          <a:p>
            <a:pPr marL="0" indent="0">
              <a:spcBef>
                <a:spcPts val="0"/>
              </a:spcBef>
              <a:buNone/>
            </a:pPr>
            <a:r>
              <a:rPr lang="es-MX" sz="1800" b="1" dirty="0">
                <a:solidFill>
                  <a:srgbClr val="00B050"/>
                </a:solidFill>
              </a:rPr>
              <a:t>EVIDENCIA INTEGRADORA:                                  27 de junio  al 1 de julio</a:t>
            </a:r>
            <a:endParaRPr lang="es-MX" sz="1800" b="1" dirty="0">
              <a:solidFill>
                <a:srgbClr val="0070C0"/>
              </a:solidFill>
            </a:endParaRPr>
          </a:p>
          <a:p>
            <a:pPr marL="0" indent="0">
              <a:spcBef>
                <a:spcPts val="0"/>
              </a:spcBef>
              <a:buNone/>
            </a:pPr>
            <a:r>
              <a:rPr lang="es-MX" sz="1800" b="1" dirty="0">
                <a:solidFill>
                  <a:srgbClr val="0070C0"/>
                </a:solidFill>
              </a:rPr>
              <a:t>Enriquecer el portafolio:                                       26 al 30 de julio</a:t>
            </a:r>
            <a:endParaRPr lang="es-MX" sz="1800" b="1" dirty="0">
              <a:solidFill>
                <a:srgbClr val="00B050"/>
              </a:solidFill>
            </a:endParaRPr>
          </a:p>
          <a:p>
            <a:pPr marL="0" indent="0">
              <a:spcBef>
                <a:spcPts val="0"/>
              </a:spcBef>
              <a:buNone/>
            </a:pPr>
            <a:endParaRPr lang="es-MX" sz="1800" b="1" dirty="0">
              <a:solidFill>
                <a:schemeClr val="accent6">
                  <a:lumMod val="50000"/>
                </a:schemeClr>
              </a:solidFill>
            </a:endParaRPr>
          </a:p>
          <a:p>
            <a:pPr marL="0" indent="0">
              <a:spcBef>
                <a:spcPts val="0"/>
              </a:spcBef>
              <a:buNone/>
            </a:pPr>
            <a:endParaRPr lang="es-MX" sz="1800" b="1" dirty="0">
              <a:solidFill>
                <a:schemeClr val="accent6">
                  <a:lumMod val="50000"/>
                </a:schemeClr>
              </a:solidFill>
            </a:endParaRPr>
          </a:p>
        </p:txBody>
      </p:sp>
      <p:pic>
        <p:nvPicPr>
          <p:cNvPr id="4" name="Imagen 3" descr="logo chiquito">
            <a:extLst>
              <a:ext uri="{FF2B5EF4-FFF2-40B4-BE49-F238E27FC236}">
                <a16:creationId xmlns:a16="http://schemas.microsoft.com/office/drawing/2014/main" id="{EB5CAEDB-041F-41DD-80F4-EB670F836EA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45C3A73D-521D-4B78-B14F-FDAD06245F82}"/>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Tree>
    <p:extLst>
      <p:ext uri="{BB962C8B-B14F-4D97-AF65-F5344CB8AC3E}">
        <p14:creationId xmlns:p14="http://schemas.microsoft.com/office/powerpoint/2010/main" val="403557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07B36D-F6EA-4ACA-829D-AC40B64A2707}"/>
              </a:ext>
            </a:extLst>
          </p:cNvPr>
          <p:cNvSpPr/>
          <p:nvPr/>
        </p:nvSpPr>
        <p:spPr>
          <a:xfrm>
            <a:off x="179512" y="548680"/>
            <a:ext cx="8568952" cy="5386090"/>
          </a:xfrm>
          <a:prstGeom prst="rect">
            <a:avLst/>
          </a:prstGeom>
        </p:spPr>
        <p:txBody>
          <a:bodyPr wrap="square">
            <a:spAutoFit/>
          </a:bodyPr>
          <a:lstStyle/>
          <a:p>
            <a:r>
              <a:rPr lang="es-ES" sz="2800" b="1" dirty="0">
                <a:latin typeface="Arial Rounded MT Bold" panose="020F0704030504030204" pitchFamily="34" charset="0"/>
              </a:rPr>
              <a:t>                  </a:t>
            </a:r>
            <a:r>
              <a:rPr lang="es-ES" sz="2800" b="1" dirty="0">
                <a:solidFill>
                  <a:schemeClr val="tx2">
                    <a:lumMod val="60000"/>
                    <a:lumOff val="40000"/>
                  </a:schemeClr>
                </a:solidFill>
                <a:latin typeface="Arial Rounded MT Bold" panose="020F0704030504030204" pitchFamily="34" charset="0"/>
              </a:rPr>
              <a:t>DESCRIPCIÓN DEL CURSO </a:t>
            </a:r>
            <a:br>
              <a:rPr lang="es-ES" sz="2800" b="1" dirty="0">
                <a:latin typeface="Arial Rounded MT Bold" panose="020F0704030504030204" pitchFamily="34" charset="0"/>
              </a:rPr>
            </a:br>
            <a:br>
              <a:rPr lang="es-MX" sz="2800" b="1" dirty="0">
                <a:latin typeface="Arial Rounded MT Bold" panose="020F0704030504030204" pitchFamily="34" charset="0"/>
              </a:rPr>
            </a:br>
            <a:r>
              <a:rPr lang="es-MX" sz="1600" dirty="0">
                <a:latin typeface="Arial" panose="020B0604020202020204" pitchFamily="34" charset="0"/>
                <a:cs typeface="Arial" panose="020B0604020202020204" pitchFamily="34" charset="0"/>
              </a:rPr>
              <a:t>En este curso las alumnas se verán en la  necesidad de plantear desde la Filosofía las preguntas fundamentales para una redefinición de los principales conceptos relacionados con la educación, así </a:t>
            </a:r>
            <a:r>
              <a:rPr lang="es-MX" sz="1600" i="1" dirty="0">
                <a:latin typeface="Arial" panose="020B0604020202020204" pitchFamily="34" charset="0"/>
                <a:cs typeface="Arial" panose="020B0604020202020204" pitchFamily="34" charset="0"/>
              </a:rPr>
              <a:t>como </a:t>
            </a:r>
            <a:r>
              <a:rPr lang="es-MX" sz="1600" dirty="0">
                <a:latin typeface="Arial" panose="020B0604020202020204" pitchFamily="34" charset="0"/>
                <a:cs typeface="Arial" panose="020B0604020202020204" pitchFamily="34" charset="0"/>
              </a:rPr>
              <a:t>para la reflexión sobre las prácticas docentes. Con estos fines, se plantean dos ejes principales de los cuales se derivan las temáticas de las tres unidades de aprendizaje en las que está organizado.</a:t>
            </a:r>
            <a:br>
              <a:rPr lang="es-MX"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r>
              <a:rPr lang="es-MX" sz="1600" dirty="0">
                <a:latin typeface="Arial" panose="020B0604020202020204" pitchFamily="34" charset="0"/>
                <a:cs typeface="Arial" panose="020B0604020202020204" pitchFamily="34" charset="0"/>
              </a:rPr>
              <a:t>El primer eje consiste en las principales discusiones, tanto clásicas </a:t>
            </a:r>
            <a:r>
              <a:rPr lang="es-MX" sz="1600" i="1" dirty="0">
                <a:latin typeface="Arial" panose="020B0604020202020204" pitchFamily="34" charset="0"/>
                <a:cs typeface="Arial" panose="020B0604020202020204" pitchFamily="34" charset="0"/>
              </a:rPr>
              <a:t>como </a:t>
            </a:r>
            <a:r>
              <a:rPr lang="es-MX" sz="1600" dirty="0">
                <a:latin typeface="Arial" panose="020B0604020202020204" pitchFamily="34" charset="0"/>
                <a:cs typeface="Arial" panose="020B0604020202020204" pitchFamily="34" charset="0"/>
              </a:rPr>
              <a:t>contemporáneas, al interior de la Filosofía de la educación. Los temas recorren desde las reflexiones epistemológicas sobre el papel del conocimiento en la educación y la importancia de la filosofía del curriculum, hasta el cuestionamiento sobre la función de la educación en el tipo de persona que se busca y cual debe ser su papel dentro de la sociedad, entre otros.</a:t>
            </a:r>
            <a:br>
              <a:rPr lang="es-MX" sz="1600" dirty="0">
                <a:latin typeface="Arial" panose="020B0604020202020204" pitchFamily="34" charset="0"/>
                <a:cs typeface="Arial" panose="020B0604020202020204" pitchFamily="34" charset="0"/>
              </a:rPr>
            </a:br>
            <a:br>
              <a:rPr lang="es-MX" sz="1600" dirty="0">
                <a:latin typeface="Arial" panose="020B0604020202020204" pitchFamily="34" charset="0"/>
                <a:cs typeface="Arial" panose="020B0604020202020204" pitchFamily="34" charset="0"/>
              </a:rPr>
            </a:br>
            <a:r>
              <a:rPr lang="es-MX" sz="1600" dirty="0">
                <a:latin typeface="Arial" panose="020B0604020202020204" pitchFamily="34" charset="0"/>
                <a:cs typeface="Arial" panose="020B0604020202020204" pitchFamily="34" charset="0"/>
              </a:rPr>
              <a:t>El segundo eje desde el cual se plantea el curso corresponde específicamente a las problemáticas concretas de la educación en nuestro país. Por un lado, se revisa el Artículo 3° de la Constitución Política de los Estados Unidos Mexicanos que estipula lo que la educación de un ciudadano debe ser y, por otro lado, los problemas relacionados con la concepción de la educación en nuestro país y las relaciones entre la educación y la sociedad que se desea tener</a:t>
            </a:r>
            <a:endParaRPr lang="es-MX" sz="1600" dirty="0"/>
          </a:p>
        </p:txBody>
      </p:sp>
    </p:spTree>
    <p:extLst>
      <p:ext uri="{BB962C8B-B14F-4D97-AF65-F5344CB8AC3E}">
        <p14:creationId xmlns:p14="http://schemas.microsoft.com/office/powerpoint/2010/main" val="3326014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4BD4592-3951-465D-BA37-2B001F5EDCED}"/>
              </a:ext>
            </a:extLst>
          </p:cNvPr>
          <p:cNvSpPr>
            <a:spLocks noGrp="1"/>
          </p:cNvSpPr>
          <p:nvPr>
            <p:ph idx="1"/>
          </p:nvPr>
        </p:nvSpPr>
        <p:spPr>
          <a:xfrm rot="10800000" flipV="1">
            <a:off x="2226568" y="99439"/>
            <a:ext cx="4937720" cy="749176"/>
          </a:xfrm>
        </p:spPr>
        <p:txBody>
          <a:bodyPr>
            <a:normAutofit/>
          </a:bodyPr>
          <a:lstStyle/>
          <a:p>
            <a:pPr marL="0" indent="0" algn="ctr">
              <a:buNone/>
            </a:pPr>
            <a:r>
              <a:rPr lang="es-MX" sz="2800" b="1" dirty="0">
                <a:solidFill>
                  <a:schemeClr val="accent2">
                    <a:lumMod val="75000"/>
                  </a:schemeClr>
                </a:solidFill>
              </a:rPr>
              <a:t>CRITERIOS DE EVALUACIÓN</a:t>
            </a:r>
          </a:p>
        </p:txBody>
      </p:sp>
      <p:pic>
        <p:nvPicPr>
          <p:cNvPr id="4" name="Imagen 3" descr="logo chiquito">
            <a:extLst>
              <a:ext uri="{FF2B5EF4-FFF2-40B4-BE49-F238E27FC236}">
                <a16:creationId xmlns:a16="http://schemas.microsoft.com/office/drawing/2014/main" id="{EB5CAEDB-041F-41DD-80F4-EB670F836EA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45C3A73D-521D-4B78-B14F-FDAD06245F82}"/>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6" name="Marcador de contenido 2">
            <a:extLst>
              <a:ext uri="{FF2B5EF4-FFF2-40B4-BE49-F238E27FC236}">
                <a16:creationId xmlns:a16="http://schemas.microsoft.com/office/drawing/2014/main" id="{FFC18F69-A6B7-4AD1-B9EE-AA138B13DBAB}"/>
              </a:ext>
            </a:extLst>
          </p:cNvPr>
          <p:cNvSpPr txBox="1">
            <a:spLocks/>
          </p:cNvSpPr>
          <p:nvPr/>
        </p:nvSpPr>
        <p:spPr>
          <a:xfrm>
            <a:off x="251520" y="848616"/>
            <a:ext cx="8229600" cy="48846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MX" dirty="0"/>
          </a:p>
        </p:txBody>
      </p:sp>
      <p:cxnSp>
        <p:nvCxnSpPr>
          <p:cNvPr id="8" name="Conector recto 7">
            <a:extLst>
              <a:ext uri="{FF2B5EF4-FFF2-40B4-BE49-F238E27FC236}">
                <a16:creationId xmlns:a16="http://schemas.microsoft.com/office/drawing/2014/main" id="{306F6C9E-414F-4415-A629-5FF52A2E7891}"/>
              </a:ext>
            </a:extLst>
          </p:cNvPr>
          <p:cNvCxnSpPr>
            <a:cxnSpLocks/>
          </p:cNvCxnSpPr>
          <p:nvPr/>
        </p:nvCxnSpPr>
        <p:spPr>
          <a:xfrm>
            <a:off x="4716016" y="2492896"/>
            <a:ext cx="28083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CECBC396-0D90-4243-AE97-36DA53F36883}"/>
              </a:ext>
            </a:extLst>
          </p:cNvPr>
          <p:cNvCxnSpPr>
            <a:cxnSpLocks/>
          </p:cNvCxnSpPr>
          <p:nvPr/>
        </p:nvCxnSpPr>
        <p:spPr>
          <a:xfrm>
            <a:off x="296225" y="3573016"/>
            <a:ext cx="369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Tabla 14"/>
          <p:cNvGraphicFramePr>
            <a:graphicFrameLocks noGrp="1"/>
          </p:cNvGraphicFramePr>
          <p:nvPr>
            <p:extLst>
              <p:ext uri="{D42A27DB-BD31-4B8C-83A1-F6EECF244321}">
                <p14:modId xmlns:p14="http://schemas.microsoft.com/office/powerpoint/2010/main" val="3146429935"/>
              </p:ext>
            </p:extLst>
          </p:nvPr>
        </p:nvGraphicFramePr>
        <p:xfrm>
          <a:off x="296224" y="848616"/>
          <a:ext cx="8668265" cy="4866920"/>
        </p:xfrm>
        <a:graphic>
          <a:graphicData uri="http://schemas.openxmlformats.org/drawingml/2006/table">
            <a:tbl>
              <a:tblPr firstRow="1" bandRow="1">
                <a:tableStyleId>{5C22544A-7EE6-4342-B048-85BDC9FD1C3A}</a:tableStyleId>
              </a:tblPr>
              <a:tblGrid>
                <a:gridCol w="4324553">
                  <a:extLst>
                    <a:ext uri="{9D8B030D-6E8A-4147-A177-3AD203B41FA5}">
                      <a16:colId xmlns:a16="http://schemas.microsoft.com/office/drawing/2014/main" val="20000"/>
                    </a:ext>
                  </a:extLst>
                </a:gridCol>
                <a:gridCol w="2171856">
                  <a:extLst>
                    <a:ext uri="{9D8B030D-6E8A-4147-A177-3AD203B41FA5}">
                      <a16:colId xmlns:a16="http://schemas.microsoft.com/office/drawing/2014/main" val="20001"/>
                    </a:ext>
                  </a:extLst>
                </a:gridCol>
                <a:gridCol w="2171856">
                  <a:extLst>
                    <a:ext uri="{9D8B030D-6E8A-4147-A177-3AD203B41FA5}">
                      <a16:colId xmlns:a16="http://schemas.microsoft.com/office/drawing/2014/main" val="20002"/>
                    </a:ext>
                  </a:extLst>
                </a:gridCol>
              </a:tblGrid>
              <a:tr h="413717">
                <a:tc rowSpan="2">
                  <a:txBody>
                    <a:bodyPr/>
                    <a:lstStyle/>
                    <a:p>
                      <a:r>
                        <a:rPr lang="es-MX" sz="2000" dirty="0">
                          <a:solidFill>
                            <a:schemeClr val="tx1"/>
                          </a:solidFill>
                        </a:rPr>
                        <a:t>CRITERIOS DE EVALUACIÓN POR UNIDAD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r>
                        <a:rPr lang="es-MX" dirty="0">
                          <a:solidFill>
                            <a:schemeClr val="tx1"/>
                          </a:solidFill>
                        </a:rPr>
                        <a:t> PORCENTAJES DE EVALUACIÓN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r>
                        <a:rPr lang="es-MX" dirty="0">
                          <a:solidFill>
                            <a:schemeClr val="tx1"/>
                          </a:solidFill>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3717">
                <a:tc vMerge="1">
                  <a:txBody>
                    <a:bodyPr/>
                    <a:lstStyle/>
                    <a:p>
                      <a:endParaRPr lang="es-MX"/>
                    </a:p>
                  </a:txBody>
                  <a:tcPr/>
                </a:tc>
                <a:tc>
                  <a:txBody>
                    <a:bodyPr/>
                    <a:lstStyle/>
                    <a:p>
                      <a:r>
                        <a:rPr lang="es-MX" dirty="0">
                          <a:solidFill>
                            <a:schemeClr val="tx1"/>
                          </a:solidFill>
                        </a:rPr>
                        <a:t>FORMATIVA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s-MX" dirty="0">
                          <a:solidFill>
                            <a:schemeClr val="tx1"/>
                          </a:solidFill>
                        </a:rPr>
                        <a:t> SUMATIVA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85731">
                <a:tc>
                  <a:txBody>
                    <a:bodyPr/>
                    <a:lstStyle/>
                    <a:p>
                      <a:r>
                        <a:rPr lang="es-MX" dirty="0"/>
                        <a:t>Actividades y trabajos escritos,</a:t>
                      </a:r>
                    </a:p>
                    <a:p>
                      <a:r>
                        <a:rPr lang="es-MX" dirty="0"/>
                        <a:t>Evaluación por competencias, Observación de Prácticas, Ensayos, Reportes, Análisis.</a:t>
                      </a:r>
                    </a:p>
                    <a:p>
                      <a:r>
                        <a:rPr lang="es-MX" dirty="0"/>
                        <a:t>Vídeos, Proyectos, Cuadros comparativos , Mapas conceptuales, Mapas Mentales, Planeaciones , Instrumento de recolección de datos y de caso, Participación Asertiva y Proactiva.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s-MX" dirty="0"/>
                        <a:t>60 %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034292">
                <a:tc>
                  <a:txBody>
                    <a:bodyPr/>
                    <a:lstStyle/>
                    <a:p>
                      <a:r>
                        <a:rPr lang="es-MX" dirty="0"/>
                        <a:t> Evidencia de Unidad/Portafolio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r>
                        <a:rPr lang="es-MX" dirty="0"/>
                        <a:t>Heteroevaluación : 40%</a:t>
                      </a:r>
                    </a:p>
                    <a:p>
                      <a:r>
                        <a:rPr lang="es-MX" dirty="0"/>
                        <a:t>Coevaluación: *</a:t>
                      </a:r>
                    </a:p>
                    <a:p>
                      <a:r>
                        <a:rPr lang="es-MX" dirty="0"/>
                        <a:t>Autoevaluación: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MX"/>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419463">
                <a:tc>
                  <a:txBody>
                    <a:bodyPr/>
                    <a:lstStyle/>
                    <a:p>
                      <a:r>
                        <a:rPr lang="es-MX"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r>
                        <a:rPr lang="es-MX" dirty="0"/>
                        <a:t>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MX"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6163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75656" y="548680"/>
            <a:ext cx="5904656" cy="523220"/>
          </a:xfrm>
          <a:prstGeom prst="rect">
            <a:avLst/>
          </a:prstGeom>
        </p:spPr>
        <p:txBody>
          <a:bodyPr wrap="square">
            <a:spAutoFit/>
          </a:bodyPr>
          <a:lstStyle/>
          <a:p>
            <a:pPr algn="ctr"/>
            <a:r>
              <a:rPr lang="es-MX" sz="2800" dirty="0">
                <a:latin typeface="Algerian" panose="04020705040A02060702" pitchFamily="82" charset="0"/>
              </a:rPr>
              <a:t>EVALUACIÓN GLOBAL</a:t>
            </a:r>
          </a:p>
        </p:txBody>
      </p:sp>
      <p:graphicFrame>
        <p:nvGraphicFramePr>
          <p:cNvPr id="3" name="Tabla 2"/>
          <p:cNvGraphicFramePr>
            <a:graphicFrameLocks noGrp="1"/>
          </p:cNvGraphicFramePr>
          <p:nvPr>
            <p:extLst>
              <p:ext uri="{D42A27DB-BD31-4B8C-83A1-F6EECF244321}">
                <p14:modId xmlns:p14="http://schemas.microsoft.com/office/powerpoint/2010/main" val="4104332263"/>
              </p:ext>
            </p:extLst>
          </p:nvPr>
        </p:nvGraphicFramePr>
        <p:xfrm>
          <a:off x="827584" y="1412776"/>
          <a:ext cx="7776864" cy="4392487"/>
        </p:xfrm>
        <a:graphic>
          <a:graphicData uri="http://schemas.openxmlformats.org/drawingml/2006/table">
            <a:tbl>
              <a:tblPr firstRow="1" firstCol="1" bandRow="1">
                <a:tableStyleId>{7DF18680-E054-41AD-8BC1-D1AEF772440D}</a:tableStyleId>
              </a:tblPr>
              <a:tblGrid>
                <a:gridCol w="3033047">
                  <a:extLst>
                    <a:ext uri="{9D8B030D-6E8A-4147-A177-3AD203B41FA5}">
                      <a16:colId xmlns:a16="http://schemas.microsoft.com/office/drawing/2014/main" val="20000"/>
                    </a:ext>
                  </a:extLst>
                </a:gridCol>
                <a:gridCol w="2191758">
                  <a:extLst>
                    <a:ext uri="{9D8B030D-6E8A-4147-A177-3AD203B41FA5}">
                      <a16:colId xmlns:a16="http://schemas.microsoft.com/office/drawing/2014/main" val="20001"/>
                    </a:ext>
                  </a:extLst>
                </a:gridCol>
                <a:gridCol w="2552059">
                  <a:extLst>
                    <a:ext uri="{9D8B030D-6E8A-4147-A177-3AD203B41FA5}">
                      <a16:colId xmlns:a16="http://schemas.microsoft.com/office/drawing/2014/main" val="20002"/>
                    </a:ext>
                  </a:extLst>
                </a:gridCol>
              </a:tblGrid>
              <a:tr h="1049771">
                <a:tc>
                  <a:txBody>
                    <a:bodyPr/>
                    <a:lstStyle/>
                    <a:p>
                      <a:pPr algn="ctr">
                        <a:lnSpc>
                          <a:spcPct val="115000"/>
                        </a:lnSpc>
                        <a:spcAft>
                          <a:spcPts val="0"/>
                        </a:spcAft>
                      </a:pPr>
                      <a:r>
                        <a:rPr lang="es-MX" sz="1800" dirty="0">
                          <a:solidFill>
                            <a:schemeClr val="tx1"/>
                          </a:solidFill>
                          <a:effectLst/>
                        </a:rPr>
                        <a:t>EVALUACIÓN</a:t>
                      </a:r>
                      <a:endParaRPr lang="es-MX" sz="1800" dirty="0">
                        <a:solidFill>
                          <a:schemeClr val="tx1"/>
                        </a:solidFill>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es-MX" sz="1800" dirty="0">
                          <a:solidFill>
                            <a:schemeClr val="tx1"/>
                          </a:solidFill>
                          <a:effectLst/>
                        </a:rPr>
                        <a:t>GLOBAL</a:t>
                      </a:r>
                      <a:endParaRPr lang="es-MX" sz="1800" dirty="0">
                        <a:solidFill>
                          <a:schemeClr val="tx1"/>
                        </a:solidFill>
                        <a:effectLst/>
                        <a:latin typeface="Calibri"/>
                        <a:ea typeface="Calibri"/>
                        <a:cs typeface="Times New Roman"/>
                      </a:endParaRPr>
                    </a:p>
                  </a:txBody>
                  <a:tcPr marL="68580" marR="68580" marT="0" marB="0" anchor="ctr"/>
                </a:tc>
                <a:tc hMerge="1">
                  <a:txBody>
                    <a:bodyPr/>
                    <a:lstStyle/>
                    <a:p>
                      <a:endParaRPr lang="es-MX"/>
                    </a:p>
                  </a:txBody>
                  <a:tcPr/>
                </a:tc>
                <a:extLst>
                  <a:ext uri="{0D108BD9-81ED-4DB2-BD59-A6C34878D82A}">
                    <a16:rowId xmlns:a16="http://schemas.microsoft.com/office/drawing/2014/main" val="10000"/>
                  </a:ext>
                </a:extLst>
              </a:tr>
              <a:tr h="1081669">
                <a:tc>
                  <a:txBody>
                    <a:bodyPr/>
                    <a:lstStyle/>
                    <a:p>
                      <a:pPr algn="ctr">
                        <a:lnSpc>
                          <a:spcPct val="115000"/>
                        </a:lnSpc>
                        <a:spcAft>
                          <a:spcPts val="0"/>
                        </a:spcAft>
                      </a:pPr>
                      <a:r>
                        <a:rPr lang="es-MX" sz="1800" dirty="0">
                          <a:solidFill>
                            <a:schemeClr val="tx1"/>
                          </a:solidFill>
                          <a:effectLst/>
                        </a:rPr>
                        <a:t>Criterios de evaluación  Semestral por curso</a:t>
                      </a:r>
                      <a:endParaRPr lang="es-MX" sz="1800" dirty="0">
                        <a:solidFill>
                          <a:schemeClr val="tx1"/>
                        </a:solidFill>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es-MX" sz="1800" dirty="0">
                          <a:solidFill>
                            <a:schemeClr val="tx1"/>
                          </a:solidFill>
                          <a:effectLst/>
                        </a:rPr>
                        <a:t>Porcentajes de Evaluación</a:t>
                      </a:r>
                      <a:endParaRPr lang="es-MX" sz="1800" dirty="0">
                        <a:solidFill>
                          <a:schemeClr val="tx1"/>
                        </a:solidFill>
                        <a:effectLst/>
                        <a:latin typeface="Calibri"/>
                        <a:ea typeface="Calibri"/>
                        <a:cs typeface="Times New Roman"/>
                      </a:endParaRPr>
                    </a:p>
                  </a:txBody>
                  <a:tcPr marL="68580" marR="68580" marT="0" marB="0" anchor="ctr"/>
                </a:tc>
                <a:tc hMerge="1">
                  <a:txBody>
                    <a:bodyPr/>
                    <a:lstStyle/>
                    <a:p>
                      <a:endParaRPr lang="es-MX"/>
                    </a:p>
                  </a:txBody>
                  <a:tcPr/>
                </a:tc>
                <a:extLst>
                  <a:ext uri="{0D108BD9-81ED-4DB2-BD59-A6C34878D82A}">
                    <a16:rowId xmlns:a16="http://schemas.microsoft.com/office/drawing/2014/main" val="10001"/>
                  </a:ext>
                </a:extLst>
              </a:tr>
              <a:tr h="1150712">
                <a:tc>
                  <a:txBody>
                    <a:bodyPr/>
                    <a:lstStyle/>
                    <a:p>
                      <a:pPr algn="just">
                        <a:lnSpc>
                          <a:spcPct val="115000"/>
                        </a:lnSpc>
                        <a:spcAft>
                          <a:spcPts val="0"/>
                        </a:spcAft>
                      </a:pPr>
                      <a:r>
                        <a:rPr lang="es-MX" sz="1800" dirty="0">
                          <a:solidFill>
                            <a:schemeClr val="tx1"/>
                          </a:solidFill>
                          <a:effectLst/>
                          <a:latin typeface="Calibri"/>
                          <a:ea typeface="Calibri"/>
                          <a:cs typeface="Times New Roman"/>
                        </a:rPr>
                        <a:t>El promedio de las Unidades</a:t>
                      </a:r>
                    </a:p>
                  </a:txBody>
                  <a:tcPr marL="68580" marR="68580" marT="0" marB="0" anchor="ctr"/>
                </a:tc>
                <a:tc>
                  <a:txBody>
                    <a:bodyPr/>
                    <a:lstStyle/>
                    <a:p>
                      <a:pPr algn="ctr">
                        <a:lnSpc>
                          <a:spcPct val="115000"/>
                        </a:lnSpc>
                        <a:spcAft>
                          <a:spcPts val="0"/>
                        </a:spcAft>
                      </a:pPr>
                      <a:r>
                        <a:rPr lang="es-MX" sz="1800" dirty="0">
                          <a:solidFill>
                            <a:schemeClr val="tx1"/>
                          </a:solidFill>
                          <a:effectLst/>
                        </a:rPr>
                        <a:t>50%</a:t>
                      </a:r>
                      <a:endParaRPr lang="es-MX"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1110335">
                <a:tc>
                  <a:txBody>
                    <a:bodyPr/>
                    <a:lstStyle/>
                    <a:p>
                      <a:pPr algn="just">
                        <a:lnSpc>
                          <a:spcPct val="115000"/>
                        </a:lnSpc>
                        <a:spcAft>
                          <a:spcPts val="0"/>
                        </a:spcAft>
                      </a:pPr>
                      <a:r>
                        <a:rPr lang="es-MX" sz="1800" dirty="0">
                          <a:solidFill>
                            <a:schemeClr val="tx1"/>
                          </a:solidFill>
                          <a:effectLst/>
                        </a:rPr>
                        <a:t>Evidencia final del curso</a:t>
                      </a:r>
                      <a:endParaRPr lang="es-MX"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MX" sz="1800" dirty="0">
                          <a:solidFill>
                            <a:schemeClr val="tx1"/>
                          </a:solidFill>
                          <a:effectLst/>
                        </a:rPr>
                        <a:t>50 %</a:t>
                      </a:r>
                      <a:endParaRPr lang="es-MX"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MX" sz="1100" dirty="0">
                          <a:effectLst/>
                        </a:rPr>
                        <a:t> </a:t>
                      </a:r>
                      <a:endParaRPr lang="es-MX"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62629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4BD4592-3951-465D-BA37-2B001F5EDCED}"/>
              </a:ext>
            </a:extLst>
          </p:cNvPr>
          <p:cNvSpPr>
            <a:spLocks noGrp="1"/>
          </p:cNvSpPr>
          <p:nvPr>
            <p:ph idx="1"/>
          </p:nvPr>
        </p:nvSpPr>
        <p:spPr>
          <a:xfrm>
            <a:off x="282352" y="483447"/>
            <a:ext cx="8579296" cy="5415903"/>
          </a:xfrm>
        </p:spPr>
        <p:txBody>
          <a:bodyPr>
            <a:normAutofit fontScale="92500" lnSpcReduction="10000"/>
          </a:bodyPr>
          <a:lstStyle/>
          <a:p>
            <a:pPr marL="0" indent="0">
              <a:buNone/>
            </a:pPr>
            <a:r>
              <a:rPr lang="es-MX" altLang="es-ES" dirty="0">
                <a:latin typeface="Arial Narrow" panose="020B0606020202030204" pitchFamily="34" charset="0"/>
                <a:ea typeface="Calibri" panose="020F0502020204030204" pitchFamily="34" charset="0"/>
                <a:cs typeface="Arial" panose="020B0604020202020204" pitchFamily="34" charset="0"/>
              </a:rPr>
              <a:t>                        </a:t>
            </a:r>
            <a:r>
              <a:rPr lang="es-MX" altLang="es-ES" dirty="0">
                <a:solidFill>
                  <a:schemeClr val="tx2">
                    <a:lumMod val="60000"/>
                    <a:lumOff val="40000"/>
                  </a:schemeClr>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Arial" panose="020B0604020202020204" pitchFamily="34" charset="0"/>
              </a:rPr>
              <a:t>Reglamento y acuerdos internos.</a:t>
            </a:r>
          </a:p>
          <a:p>
            <a:endParaRPr lang="es-MX" altLang="es-ES" dirty="0">
              <a:latin typeface="Arial Narrow" panose="020B0606020202030204" pitchFamily="34" charset="0"/>
              <a:ea typeface="Calibri" panose="020F0502020204030204" pitchFamily="34" charset="0"/>
              <a:cs typeface="Arial" panose="020B0604020202020204" pitchFamily="34" charset="0"/>
            </a:endParaRPr>
          </a:p>
          <a:p>
            <a:r>
              <a:rPr lang="es-MX" altLang="es-ES" sz="2400" dirty="0">
                <a:latin typeface="Arial Narrow" panose="020B0606020202030204" pitchFamily="34" charset="0"/>
                <a:ea typeface="Calibri" panose="020F0502020204030204" pitchFamily="34" charset="0"/>
                <a:cs typeface="Arial" panose="020B0604020202020204" pitchFamily="34" charset="0"/>
              </a:rPr>
              <a:t>Atender el curso con la importancia debida que eso implica.</a:t>
            </a:r>
          </a:p>
          <a:p>
            <a:r>
              <a:rPr lang="es-MX" altLang="es-ES" sz="2400" dirty="0">
                <a:latin typeface="Arial Narrow" panose="020B0606020202030204" pitchFamily="34" charset="0"/>
                <a:ea typeface="Calibri" panose="020F0502020204030204" pitchFamily="34" charset="0"/>
                <a:cs typeface="Arial" panose="020B0604020202020204" pitchFamily="34" charset="0"/>
              </a:rPr>
              <a:t>Asistir puntualmente a las clases: </a:t>
            </a:r>
          </a:p>
          <a:p>
            <a:pPr marL="0" indent="0">
              <a:buNone/>
            </a:pPr>
            <a:r>
              <a:rPr lang="es-MX" altLang="es-ES" sz="2400" dirty="0">
                <a:latin typeface="Arial Narrow" panose="020B0606020202030204" pitchFamily="34" charset="0"/>
                <a:ea typeface="Calibri" panose="020F0502020204030204" pitchFamily="34" charset="0"/>
                <a:cs typeface="Arial" panose="020B0604020202020204" pitchFamily="34" charset="0"/>
              </a:rPr>
              <a:t>     en Teams, o en caso de regresar a clases presenciales.</a:t>
            </a:r>
          </a:p>
          <a:p>
            <a:pPr marL="0" indent="0">
              <a:buNone/>
            </a:pPr>
            <a:endParaRPr lang="es-MX" altLang="es-ES" sz="2400" dirty="0">
              <a:latin typeface="Arial Narrow" panose="020B0606020202030204" pitchFamily="34" charset="0"/>
              <a:ea typeface="Calibri" panose="020F0502020204030204" pitchFamily="34" charset="0"/>
              <a:cs typeface="Arial" panose="020B0604020202020204" pitchFamily="34" charset="0"/>
            </a:endParaRPr>
          </a:p>
          <a:p>
            <a:r>
              <a:rPr lang="es-MX" altLang="es-ES" sz="2400" dirty="0">
                <a:latin typeface="Arial Narrow" panose="020B0606020202030204" pitchFamily="34" charset="0"/>
                <a:ea typeface="Calibri" panose="020F0502020204030204" pitchFamily="34" charset="0"/>
                <a:cs typeface="Arial" panose="020B0604020202020204" pitchFamily="34" charset="0"/>
              </a:rPr>
              <a:t>Cumplir con las actividades en tiempo y forma según los contenidos del curso.</a:t>
            </a:r>
          </a:p>
          <a:p>
            <a:r>
              <a:rPr lang="es-MX" altLang="es-ES" sz="2400" dirty="0">
                <a:latin typeface="Arial Narrow" panose="020B0606020202030204" pitchFamily="34" charset="0"/>
                <a:ea typeface="Calibri" panose="020F0502020204030204" pitchFamily="34" charset="0"/>
                <a:cs typeface="Arial" panose="020B0604020202020204" pitchFamily="34" charset="0"/>
              </a:rPr>
              <a:t>Encender la cámara y participar durante la clase de Teams.</a:t>
            </a:r>
          </a:p>
          <a:p>
            <a:pPr marL="0" indent="0">
              <a:buNone/>
            </a:pPr>
            <a:endParaRPr lang="es-MX" altLang="es-ES" sz="2400" dirty="0">
              <a:latin typeface="Arial Narrow" panose="020B0606020202030204" pitchFamily="34" charset="0"/>
              <a:ea typeface="Calibri" panose="020F0502020204030204" pitchFamily="34" charset="0"/>
              <a:cs typeface="Arial" panose="020B0604020202020204" pitchFamily="34" charset="0"/>
            </a:endParaRPr>
          </a:p>
          <a:p>
            <a:pPr marL="0" indent="0">
              <a:buNone/>
            </a:pPr>
            <a:r>
              <a:rPr lang="es-MX" altLang="es-ES" sz="2400" dirty="0">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Arial" panose="020B0604020202020204" pitchFamily="34" charset="0"/>
              </a:rPr>
              <a:t>      Los acuerdos necesarios se verán con el grupo al inicio del semestre.</a:t>
            </a:r>
          </a:p>
          <a:p>
            <a:pPr marL="0" indent="0">
              <a:buNone/>
            </a:pPr>
            <a:endParaRPr lang="es-MX" altLang="es-ES" dirty="0">
              <a:latin typeface="Arial Narrow" panose="020B0606020202030204" pitchFamily="34" charset="0"/>
              <a:ea typeface="Calibri" panose="020F0502020204030204" pitchFamily="34" charset="0"/>
              <a:cs typeface="Arial" panose="020B0604020202020204" pitchFamily="34" charset="0"/>
            </a:endParaRPr>
          </a:p>
          <a:p>
            <a:pPr marL="0" indent="0">
              <a:buNone/>
            </a:pPr>
            <a:r>
              <a:rPr lang="es-MX" altLang="es-ES" dirty="0">
                <a:latin typeface="Arial Narrow" panose="020B0606020202030204" pitchFamily="34" charset="0"/>
                <a:ea typeface="Calibri" panose="020F0502020204030204" pitchFamily="34" charset="0"/>
                <a:cs typeface="Arial" panose="020B0604020202020204" pitchFamily="34" charset="0"/>
              </a:rPr>
              <a:t>                                                                                                                                                                                                                                              </a:t>
            </a:r>
            <a:endParaRPr lang="es-MX" altLang="es-ES" sz="1600" dirty="0">
              <a:latin typeface="Arial Narrow" panose="020B0606020202030204" pitchFamily="34" charset="0"/>
            </a:endParaRPr>
          </a:p>
          <a:p>
            <a:endParaRPr lang="es-MX" dirty="0"/>
          </a:p>
        </p:txBody>
      </p:sp>
      <p:pic>
        <p:nvPicPr>
          <p:cNvPr id="4" name="Imagen 3" descr="logo chiquito">
            <a:extLst>
              <a:ext uri="{FF2B5EF4-FFF2-40B4-BE49-F238E27FC236}">
                <a16:creationId xmlns:a16="http://schemas.microsoft.com/office/drawing/2014/main" id="{EB5CAEDB-041F-41DD-80F4-EB670F836EA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45C3A73D-521D-4B78-B14F-FDAD06245F82}"/>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Tree>
    <p:extLst>
      <p:ext uri="{BB962C8B-B14F-4D97-AF65-F5344CB8AC3E}">
        <p14:creationId xmlns:p14="http://schemas.microsoft.com/office/powerpoint/2010/main" val="55326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ogo chiqui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7" name="CuadroTexto 6"/>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9" name="Título 1">
            <a:extLst>
              <a:ext uri="{FF2B5EF4-FFF2-40B4-BE49-F238E27FC236}">
                <a16:creationId xmlns:a16="http://schemas.microsoft.com/office/drawing/2014/main" id="{2744F3E6-5CB5-42CE-BCD1-9E5F1651EFF2}"/>
              </a:ext>
            </a:extLst>
          </p:cNvPr>
          <p:cNvSpPr>
            <a:spLocks noGrp="1"/>
          </p:cNvSpPr>
          <p:nvPr>
            <p:ph type="title"/>
          </p:nvPr>
        </p:nvSpPr>
        <p:spPr>
          <a:xfrm>
            <a:off x="539552" y="632466"/>
            <a:ext cx="7845293" cy="4636171"/>
          </a:xfrm>
        </p:spPr>
        <p:txBody>
          <a:bodyPr>
            <a:normAutofit/>
          </a:bodyPr>
          <a:lstStyle/>
          <a:p>
            <a:pPr algn="just"/>
            <a:r>
              <a:rPr lang="es-MX" sz="2800" b="1" dirty="0">
                <a:solidFill>
                  <a:schemeClr val="accent6">
                    <a:lumMod val="50000"/>
                  </a:schemeClr>
                </a:solidFill>
                <a:latin typeface="Arial" panose="020B0604020202020204" pitchFamily="34" charset="0"/>
                <a:cs typeface="Arial" panose="020B0604020202020204" pitchFamily="34" charset="0"/>
              </a:rPr>
              <a:t>PROPÓSITOS</a:t>
            </a:r>
            <a:r>
              <a:rPr lang="es-MX" sz="2800" dirty="0">
                <a:latin typeface="Arial" panose="020B0604020202020204" pitchFamily="34" charset="0"/>
                <a:cs typeface="Arial" panose="020B0604020202020204" pitchFamily="34" charset="0"/>
              </a:rPr>
              <a:t> </a:t>
            </a:r>
            <a:br>
              <a:rPr lang="es-MX" sz="1800" dirty="0">
                <a:latin typeface="Arial" panose="020B0604020202020204" pitchFamily="34" charset="0"/>
                <a:cs typeface="Arial" panose="020B0604020202020204" pitchFamily="34" charset="0"/>
              </a:rPr>
            </a:br>
            <a:br>
              <a:rPr lang="es-MX" sz="1800" dirty="0">
                <a:latin typeface="Arial" panose="020B0604020202020204" pitchFamily="34" charset="0"/>
                <a:cs typeface="Arial" panose="020B0604020202020204" pitchFamily="34" charset="0"/>
              </a:rPr>
            </a:br>
            <a:r>
              <a:rPr lang="es-MX" sz="1800" b="1" dirty="0">
                <a:latin typeface="Arial" panose="020B0604020202020204" pitchFamily="34" charset="0"/>
                <a:cs typeface="Arial" panose="020B0604020202020204" pitchFamily="34" charset="0"/>
              </a:rPr>
              <a:t>El </a:t>
            </a:r>
            <a:r>
              <a:rPr lang="es-MX" sz="1800" dirty="0">
                <a:latin typeface="Arial" panose="020B0604020202020204" pitchFamily="34" charset="0"/>
                <a:cs typeface="Arial" panose="020B0604020202020204" pitchFamily="34" charset="0"/>
              </a:rPr>
              <a:t>propósito del curso Filosofía de la educación es que los estudiantes indaguen críticamente sobre distintas perspectivas filosóficas que arrojan luz a los principales conceptos y actividades constitutivas de la labor pedagógica, reflexionen sobre temas como el sentido de la educación, el papel que juega el conocimiento dentro de la educación y la relación que existe entre la labor del educador y el tipo de sociedad que se desea tener. Lo anterior se logrará a partir del uso que los estudiantes hagan de las categorías filosóficas y la argumentación </a:t>
            </a:r>
            <a:r>
              <a:rPr lang="es-MX" sz="1800" i="1" dirty="0">
                <a:latin typeface="Arial" panose="020B0604020202020204" pitchFamily="34" charset="0"/>
                <a:cs typeface="Arial" panose="020B0604020202020204" pitchFamily="34" charset="0"/>
              </a:rPr>
              <a:t>como </a:t>
            </a:r>
            <a:r>
              <a:rPr lang="es-MX" sz="1800" dirty="0">
                <a:latin typeface="Arial" panose="020B0604020202020204" pitchFamily="34" charset="0"/>
                <a:cs typeface="Arial" panose="020B0604020202020204" pitchFamily="34" charset="0"/>
              </a:rPr>
              <a:t>herramientas de análisis para el fenómeno de la educación.</a:t>
            </a:r>
            <a:br>
              <a:rPr lang="es-MX" sz="1800" dirty="0">
                <a:latin typeface="Arial" panose="020B0604020202020204" pitchFamily="34" charset="0"/>
                <a:cs typeface="Arial" panose="020B0604020202020204" pitchFamily="34" charset="0"/>
              </a:rPr>
            </a:br>
            <a:endParaRPr lang="es-MX"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74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chiquito">
            <a:extLst>
              <a:ext uri="{FF2B5EF4-FFF2-40B4-BE49-F238E27FC236}">
                <a16:creationId xmlns:a16="http://schemas.microsoft.com/office/drawing/2014/main" id="{8C9CC22B-05A0-4973-A1A1-30637688640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9860D81C-6716-4232-A4F9-D3DE7B231E25}"/>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6" name="Título 1">
            <a:extLst>
              <a:ext uri="{FF2B5EF4-FFF2-40B4-BE49-F238E27FC236}">
                <a16:creationId xmlns:a16="http://schemas.microsoft.com/office/drawing/2014/main" id="{3E7385DC-5628-4897-A30E-E07D75A4A3EA}"/>
              </a:ext>
            </a:extLst>
          </p:cNvPr>
          <p:cNvSpPr txBox="1">
            <a:spLocks/>
          </p:cNvSpPr>
          <p:nvPr/>
        </p:nvSpPr>
        <p:spPr>
          <a:xfrm>
            <a:off x="270794" y="156093"/>
            <a:ext cx="8892480" cy="6041897"/>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900" b="1" dirty="0">
                <a:latin typeface="Arial" panose="020B0604020202020204" pitchFamily="34" charset="0"/>
                <a:cs typeface="Arial" panose="020B0604020202020204" pitchFamily="34" charset="0"/>
              </a:rPr>
              <a:t>COMPETENCIAS DEL PERFIL DE EGRESO A LAS QUE CONTRIBUYE EL CURSO</a:t>
            </a:r>
          </a:p>
          <a:p>
            <a:endParaRPr lang="es-MX" sz="2900" b="1" dirty="0">
              <a:latin typeface="Arial" panose="020B0604020202020204" pitchFamily="34" charset="0"/>
              <a:cs typeface="Arial" panose="020B0604020202020204" pitchFamily="34" charset="0"/>
            </a:endParaRPr>
          </a:p>
          <a:p>
            <a:br>
              <a:rPr lang="es-MX" sz="2900" b="1" dirty="0">
                <a:latin typeface="Arial" panose="020B0604020202020204" pitchFamily="34" charset="0"/>
                <a:cs typeface="Arial" panose="020B0604020202020204" pitchFamily="34" charset="0"/>
              </a:rPr>
            </a:br>
            <a:r>
              <a:rPr lang="es-MX" sz="20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Competencias profesionales</a:t>
            </a:r>
            <a:br>
              <a:rPr lang="es-MX" sz="24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 </a:t>
            </a:r>
            <a:br>
              <a:rPr lang="es-MX" sz="24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Actúa de manera ética ante la diversidad de situaciones que se presentan en la práctica profesional. integra recursos de la investigación educativa para enriquecer su práctica</a:t>
            </a: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profesional, expresando su interés por el conocimiento, la ciencia y la mejora de la educación</a:t>
            </a:r>
            <a:r>
              <a:rPr lang="es-MX" sz="2400" dirty="0">
                <a:latin typeface="Arial" panose="020B0604020202020204" pitchFamily="34" charset="0"/>
                <a:cs typeface="Arial" panose="020B0604020202020204" pitchFamily="34" charset="0"/>
              </a:rPr>
              <a:t>.</a:t>
            </a:r>
            <a:br>
              <a:rPr lang="es-MX" sz="2400" dirty="0">
                <a:latin typeface="Arial" panose="020B0604020202020204" pitchFamily="34" charset="0"/>
                <a:cs typeface="Arial" panose="020B0604020202020204" pitchFamily="34" charset="0"/>
              </a:rPr>
            </a:b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t>
            </a:r>
            <a:br>
              <a:rPr lang="es-MX" sz="2000" dirty="0">
                <a:latin typeface="Arial" panose="020B0604020202020204" pitchFamily="34" charset="0"/>
                <a:cs typeface="Arial" panose="020B0604020202020204" pitchFamily="34" charset="0"/>
              </a:rPr>
            </a:br>
            <a:r>
              <a:rPr lang="es-MX" sz="2000" b="1" dirty="0">
                <a:latin typeface="Arial" panose="020B0604020202020204" pitchFamily="34" charset="0"/>
                <a:cs typeface="Arial" panose="020B0604020202020204" pitchFamily="34" charset="0"/>
              </a:rPr>
              <a:t>Competencias que se desarrollan en el curso</a:t>
            </a:r>
            <a:br>
              <a:rPr lang="es-MX" sz="2000" b="1" dirty="0">
                <a:latin typeface="Arial" panose="020B0604020202020204" pitchFamily="34" charset="0"/>
                <a:cs typeface="Arial" panose="020B0604020202020204" pitchFamily="34" charset="0"/>
              </a:rPr>
            </a:br>
            <a:r>
              <a:rPr lang="es-MX" sz="1100" b="1" dirty="0">
                <a:latin typeface="Arial" panose="020B0604020202020204" pitchFamily="34" charset="0"/>
                <a:cs typeface="Arial" panose="020B0604020202020204" pitchFamily="34" charset="0"/>
              </a:rPr>
              <a:t> </a:t>
            </a:r>
            <a:br>
              <a:rPr lang="es-MX" sz="20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Orienta su actuación profesional con sentido ético-</a:t>
            </a:r>
            <a:r>
              <a:rPr lang="es-MX" sz="1800" dirty="0" err="1">
                <a:latin typeface="Arial" panose="020B0604020202020204" pitchFamily="34" charset="0"/>
                <a:cs typeface="Arial" panose="020B0604020202020204" pitchFamily="34" charset="0"/>
              </a:rPr>
              <a:t>valoral</a:t>
            </a:r>
            <a:r>
              <a:rPr lang="es-MX" sz="1800" dirty="0">
                <a:latin typeface="Arial" panose="020B0604020202020204" pitchFamily="34" charset="0"/>
                <a:cs typeface="Arial" panose="020B0604020202020204" pitchFamily="34" charset="0"/>
              </a:rPr>
              <a:t> y asume los diversos principios y reglas que aseguran una mejor convivencia institucional y social, en beneficio de los alumnos y de la comunidad escolar.</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Usa los resultados de la investigación para profundizar en el conocimiento y los procesos de aprendizaje de sus alumnos.</a:t>
            </a:r>
            <a:br>
              <a:rPr lang="es-MX" sz="1800" dirty="0">
                <a:latin typeface="Arial" panose="020B0604020202020204" pitchFamily="34" charset="0"/>
                <a:cs typeface="Arial" panose="020B0604020202020204" pitchFamily="34" charset="0"/>
              </a:rPr>
            </a:br>
            <a:br>
              <a:rPr lang="es-MX" sz="1800" dirty="0">
                <a:latin typeface="Arial" panose="020B0604020202020204" pitchFamily="34" charset="0"/>
                <a:cs typeface="Arial" panose="020B0604020202020204" pitchFamily="34" charset="0"/>
              </a:rPr>
            </a:br>
            <a:br>
              <a:rPr lang="es-MX"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Competencias genericas</a:t>
            </a:r>
            <a:br>
              <a:rPr lang="es-MX" sz="2000"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 </a:t>
            </a:r>
            <a:br>
              <a:rPr lang="es-MX" sz="20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Soluciona problemas y toma decisiones utilizando su pensamiento crítico y creativo.</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Aprende de manera autónoma y muestra iniciativa para auto-regularse y fortalecer</a:t>
            </a:r>
            <a:br>
              <a:rPr lang="es-MX" sz="1800" dirty="0">
                <a:latin typeface="Arial" panose="020B0604020202020204" pitchFamily="34" charset="0"/>
                <a:cs typeface="Arial" panose="020B0604020202020204" pitchFamily="34" charset="0"/>
              </a:rPr>
            </a:br>
            <a:r>
              <a:rPr lang="en-US" sz="1800" dirty="0" err="1">
                <a:latin typeface="Arial" panose="020B0604020202020204" pitchFamily="34" charset="0"/>
                <a:cs typeface="Arial" panose="020B0604020202020204" pitchFamily="34" charset="0"/>
              </a:rPr>
              <a:t>su</a:t>
            </a:r>
            <a:r>
              <a:rPr lang="en-US" sz="1800" dirty="0">
                <a:latin typeface="Arial" panose="020B0604020202020204" pitchFamily="34" charset="0"/>
                <a:cs typeface="Arial" panose="020B0604020202020204" pitchFamily="34" charset="0"/>
              </a:rPr>
              <a:t> desarrollo personal.</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Utiliza las tecnologías de la información y la comunicación de manera crítica.</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Aplica sus habilidades lingüísticas y comunicativas en diversos contextos.</a:t>
            </a:r>
            <a:br>
              <a:rPr lang="es-MX" sz="2000" dirty="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14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chiquito">
            <a:extLst>
              <a:ext uri="{FF2B5EF4-FFF2-40B4-BE49-F238E27FC236}">
                <a16:creationId xmlns:a16="http://schemas.microsoft.com/office/drawing/2014/main" id="{F526CC09-84A7-4B6F-9BA1-198E3A85EFE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0B40AB48-97DC-4325-844A-6BDBC80C64ED}"/>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6" name="Título 1">
            <a:extLst>
              <a:ext uri="{FF2B5EF4-FFF2-40B4-BE49-F238E27FC236}">
                <a16:creationId xmlns:a16="http://schemas.microsoft.com/office/drawing/2014/main" id="{99880D60-D84E-4589-AEEB-1F6BED994A94}"/>
              </a:ext>
            </a:extLst>
          </p:cNvPr>
          <p:cNvSpPr>
            <a:spLocks noGrp="1"/>
          </p:cNvSpPr>
          <p:nvPr>
            <p:ph type="title"/>
          </p:nvPr>
        </p:nvSpPr>
        <p:spPr>
          <a:xfrm>
            <a:off x="119272" y="-150791"/>
            <a:ext cx="9036496" cy="6525344"/>
          </a:xfrm>
        </p:spPr>
        <p:txBody>
          <a:bodyPr>
            <a:normAutofit/>
          </a:bodyPr>
          <a:lstStyle/>
          <a:p>
            <a:pPr algn="l"/>
            <a:r>
              <a:rPr lang="es-ES" sz="2200" b="1" dirty="0">
                <a:latin typeface="Arial Rounded MT Bold" panose="020F0704030504030204" pitchFamily="34" charset="0"/>
              </a:rPr>
              <a:t>                                           </a:t>
            </a:r>
            <a:r>
              <a:rPr lang="es-ES" sz="2200" b="1" dirty="0">
                <a:solidFill>
                  <a:schemeClr val="accent4">
                    <a:lumMod val="75000"/>
                  </a:schemeClr>
                </a:solidFill>
                <a:latin typeface="Arial" panose="020B0604020202020204" pitchFamily="34" charset="0"/>
                <a:cs typeface="Arial" panose="020B0604020202020204" pitchFamily="34" charset="0"/>
              </a:rPr>
              <a:t>ESTRUCTURA DEL CURSO          </a:t>
            </a:r>
            <a:br>
              <a:rPr lang="es-ES" sz="2200" b="1" dirty="0">
                <a:latin typeface="Arial" panose="020B0604020202020204" pitchFamily="34" charset="0"/>
                <a:cs typeface="Arial" panose="020B0604020202020204" pitchFamily="34" charset="0"/>
              </a:rPr>
            </a:br>
            <a:r>
              <a:rPr lang="es-ES" sz="1100" b="1" dirty="0">
                <a:latin typeface="Arial" panose="020B0604020202020204" pitchFamily="34" charset="0"/>
                <a:cs typeface="Arial" panose="020B0604020202020204" pitchFamily="34" charset="0"/>
              </a:rPr>
              <a:t>                 </a:t>
            </a:r>
            <a:br>
              <a:rPr lang="es-ES" sz="2200" b="1" dirty="0">
                <a:latin typeface="Arial" panose="020B0604020202020204" pitchFamily="34" charset="0"/>
                <a:cs typeface="Arial" panose="020B0604020202020204" pitchFamily="34" charset="0"/>
              </a:rPr>
            </a:br>
            <a:r>
              <a:rPr lang="es-ES" sz="1800" b="1" dirty="0">
                <a:solidFill>
                  <a:schemeClr val="accent1">
                    <a:lumMod val="75000"/>
                  </a:schemeClr>
                </a:solidFill>
                <a:latin typeface="Arial" panose="020B0604020202020204" pitchFamily="34" charset="0"/>
                <a:cs typeface="Arial" panose="020B0604020202020204" pitchFamily="34" charset="0"/>
              </a:rPr>
              <a:t>UNIDAD I: </a:t>
            </a:r>
            <a:r>
              <a:rPr lang="es-MX" sz="1800" b="1" dirty="0">
                <a:solidFill>
                  <a:schemeClr val="accent1">
                    <a:lumMod val="75000"/>
                  </a:schemeClr>
                </a:solidFill>
                <a:latin typeface="Arial" panose="020B0604020202020204" pitchFamily="34" charset="0"/>
                <a:cs typeface="Arial" panose="020B0604020202020204" pitchFamily="34" charset="0"/>
              </a:rPr>
              <a:t>introducción y conceptos básicos de Filosofía de la educación. </a:t>
            </a:r>
            <a:br>
              <a:rPr lang="es-MX" sz="1800" dirty="0">
                <a:solidFill>
                  <a:schemeClr val="accent1">
                    <a:lumMod val="75000"/>
                  </a:schemeClr>
                </a:solidFill>
                <a:latin typeface="Arial" panose="020B0604020202020204" pitchFamily="34" charset="0"/>
                <a:cs typeface="Arial" panose="020B0604020202020204" pitchFamily="34" charset="0"/>
              </a:rPr>
            </a:br>
            <a:r>
              <a:rPr lang="es-MX" sz="1800" b="1" dirty="0">
                <a:solidFill>
                  <a:schemeClr val="accent1">
                    <a:lumMod val="75000"/>
                  </a:schemeClr>
                </a:solidFill>
                <a:latin typeface="Arial" panose="020B0604020202020204" pitchFamily="34" charset="0"/>
                <a:cs typeface="Arial" panose="020B0604020202020204" pitchFamily="34" charset="0"/>
              </a:rPr>
              <a:t> </a:t>
            </a:r>
            <a:br>
              <a:rPr lang="es-MX" sz="1800" b="1" dirty="0">
                <a:solidFill>
                  <a:schemeClr val="accent1">
                    <a:lumMod val="75000"/>
                  </a:schemeClr>
                </a:solidFill>
                <a:latin typeface="Arial" panose="020B0604020202020204" pitchFamily="34" charset="0"/>
                <a:cs typeface="Arial" panose="020B0604020202020204" pitchFamily="34" charset="0"/>
              </a:rPr>
            </a:br>
            <a:r>
              <a:rPr lang="es-MX" sz="1800" b="1" dirty="0">
                <a:latin typeface="Arial" panose="020B0604020202020204" pitchFamily="34" charset="0"/>
                <a:cs typeface="Arial" panose="020B0604020202020204" pitchFamily="34" charset="0"/>
              </a:rPr>
              <a:t>Introducción y objetivos de la Filosofía de la educación. </a:t>
            </a:r>
            <a:br>
              <a:rPr lang="es-MX"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El concepto de educación. </a:t>
            </a:r>
            <a:br>
              <a:rPr lang="es-MX" sz="1800" dirty="0">
                <a:latin typeface="Arial" panose="020B0604020202020204" pitchFamily="34" charset="0"/>
                <a:cs typeface="Arial" panose="020B0604020202020204" pitchFamily="34" charset="0"/>
              </a:rPr>
            </a:br>
            <a:r>
              <a:rPr lang="en-US" sz="500" dirty="0">
                <a:latin typeface="Arial" panose="020B0604020202020204" pitchFamily="34" charset="0"/>
                <a:cs typeface="Arial" panose="020B0604020202020204" pitchFamily="34" charset="0"/>
              </a:rPr>
              <a:t> </a:t>
            </a:r>
            <a:br>
              <a:rPr lang="es-MX" sz="22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-El concepto de educación a lo largo de la historia de la filosofía.</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-Algunos conceptos relacionados: escolarización, formación, capacitación, adoctrinamiento y aculturación.</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-Educación escolarizada frente a la educación en sentido amplio.</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-La distinción entre educación y formación en Kant.</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-El concepto de educación en Dewey y las diferencias con otros conceptos.</a:t>
            </a:r>
            <a:br>
              <a:rPr lang="es-MX" sz="1800" dirty="0">
                <a:latin typeface="Arial" panose="020B0604020202020204" pitchFamily="34" charset="0"/>
                <a:cs typeface="Arial" panose="020B0604020202020204" pitchFamily="34" charset="0"/>
              </a:rPr>
            </a:br>
            <a:br>
              <a:rPr lang="es-MX" sz="1800" dirty="0">
                <a:latin typeface="Arial" panose="020B0604020202020204" pitchFamily="34" charset="0"/>
                <a:cs typeface="Arial" panose="020B0604020202020204" pitchFamily="34" charset="0"/>
              </a:rPr>
            </a:br>
            <a:r>
              <a:rPr lang="es-MX" sz="1600" dirty="0">
                <a:latin typeface="Arial" panose="020B0604020202020204" pitchFamily="34" charset="0"/>
                <a:cs typeface="Arial" panose="020B0604020202020204" pitchFamily="34" charset="0"/>
              </a:rPr>
              <a:t> </a:t>
            </a:r>
            <a:r>
              <a:rPr lang="es-ES" sz="1800" b="1" dirty="0">
                <a:solidFill>
                  <a:schemeClr val="accent1">
                    <a:lumMod val="75000"/>
                  </a:schemeClr>
                </a:solidFill>
                <a:latin typeface="Arial" panose="020B0604020202020204" pitchFamily="34" charset="0"/>
                <a:cs typeface="Arial" panose="020B0604020202020204" pitchFamily="34" charset="0"/>
              </a:rPr>
              <a:t>UNIDAD II:</a:t>
            </a:r>
            <a:r>
              <a:rPr lang="es-MX" sz="1800" b="1" dirty="0">
                <a:solidFill>
                  <a:schemeClr val="accent1">
                    <a:lumMod val="75000"/>
                  </a:schemeClr>
                </a:solidFill>
                <a:latin typeface="Arial" panose="020B0604020202020204" pitchFamily="34" charset="0"/>
                <a:cs typeface="Arial" panose="020B0604020202020204" pitchFamily="34" charset="0"/>
              </a:rPr>
              <a:t> El sentido y los fines de la educación</a:t>
            </a:r>
            <a:br>
              <a:rPr lang="es-MX" sz="1800" b="1" dirty="0">
                <a:latin typeface="Arial" panose="020B0604020202020204" pitchFamily="34" charset="0"/>
                <a:cs typeface="Arial" panose="020B0604020202020204" pitchFamily="34" charset="0"/>
              </a:rPr>
            </a:br>
            <a:r>
              <a:rPr lang="es-MX" sz="1800" b="1" dirty="0">
                <a:latin typeface="Arial" panose="020B0604020202020204" pitchFamily="34" charset="0"/>
                <a:cs typeface="Arial" panose="020B0604020202020204" pitchFamily="34" charset="0"/>
              </a:rPr>
              <a:t> </a:t>
            </a:r>
            <a:br>
              <a:rPr lang="es-MX" sz="1800" b="1" dirty="0">
                <a:latin typeface="Arial" panose="020B0604020202020204" pitchFamily="34" charset="0"/>
                <a:cs typeface="Arial" panose="020B0604020202020204" pitchFamily="34" charset="0"/>
              </a:rPr>
            </a:br>
            <a:r>
              <a:rPr lang="es-MX" sz="1800" b="1" dirty="0">
                <a:latin typeface="Arial" panose="020B0604020202020204" pitchFamily="34" charset="0"/>
                <a:cs typeface="Arial" panose="020B0604020202020204" pitchFamily="34" charset="0"/>
              </a:rPr>
              <a:t>Educación para el mantenimiento de las estructuras o educación para el cambio social o la transformación personal.</a:t>
            </a:r>
            <a:br>
              <a:rPr lang="es-MX" sz="1800" b="1" dirty="0">
                <a:latin typeface="Arial" panose="020B0604020202020204" pitchFamily="34" charset="0"/>
                <a:cs typeface="Arial" panose="020B0604020202020204" pitchFamily="34" charset="0"/>
              </a:rPr>
            </a:br>
            <a:r>
              <a:rPr lang="es-MX" sz="500" dirty="0">
                <a:latin typeface="Arial" panose="020B0604020202020204" pitchFamily="34" charset="0"/>
                <a:cs typeface="Arial" panose="020B0604020202020204" pitchFamily="34" charset="0"/>
              </a:rPr>
              <a:t> </a:t>
            </a:r>
            <a:br>
              <a:rPr lang="es-MX" sz="2200" dirty="0">
                <a:latin typeface="Arial" panose="020B0604020202020204" pitchFamily="34" charset="0"/>
                <a:cs typeface="Arial" panose="020B0604020202020204" pitchFamily="34" charset="0"/>
              </a:rPr>
            </a:br>
            <a:r>
              <a:rPr lang="es-MX" sz="2200" dirty="0">
                <a:latin typeface="Arial" panose="020B0604020202020204" pitchFamily="34" charset="0"/>
                <a:cs typeface="Arial" panose="020B0604020202020204" pitchFamily="34" charset="0"/>
              </a:rPr>
              <a:t>-</a:t>
            </a:r>
            <a:r>
              <a:rPr lang="es-MX" sz="1800" dirty="0">
                <a:latin typeface="Arial" panose="020B0604020202020204" pitchFamily="34" charset="0"/>
                <a:cs typeface="Arial" panose="020B0604020202020204" pitchFamily="34" charset="0"/>
              </a:rPr>
              <a:t>La educación conservadora y la educación progresista en Dewey</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-Diferencias entre la función de la educación en Hegel yen Marx</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-La función reproductiva de la educación en Bourdieu</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La educacion liberadora en Freire</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342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chiquito">
            <a:extLst>
              <a:ext uri="{FF2B5EF4-FFF2-40B4-BE49-F238E27FC236}">
                <a16:creationId xmlns:a16="http://schemas.microsoft.com/office/drawing/2014/main" id="{890927E5-351B-48E5-AC49-15AC93D42A4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9C4086D5-7061-45B3-99FD-6E724DE74E1F}"/>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6" name="Rectángulo 5">
            <a:extLst>
              <a:ext uri="{FF2B5EF4-FFF2-40B4-BE49-F238E27FC236}">
                <a16:creationId xmlns:a16="http://schemas.microsoft.com/office/drawing/2014/main" id="{825AB394-C5C7-4A99-9415-A395F1A42076}"/>
              </a:ext>
            </a:extLst>
          </p:cNvPr>
          <p:cNvSpPr/>
          <p:nvPr/>
        </p:nvSpPr>
        <p:spPr>
          <a:xfrm>
            <a:off x="-180528" y="18280"/>
            <a:ext cx="9204960" cy="5970865"/>
          </a:xfrm>
          <a:prstGeom prst="rect">
            <a:avLst/>
          </a:prstGeom>
        </p:spPr>
        <p:txBody>
          <a:bodyPr wrap="square">
            <a:spAutoFit/>
          </a:bodyPr>
          <a:lstStyle/>
          <a:p>
            <a:pPr lvl="1" algn="just"/>
            <a:r>
              <a:rPr lang="es-MX" sz="1600" b="1" dirty="0">
                <a:latin typeface="Arial" panose="020B0604020202020204" pitchFamily="34" charset="0"/>
                <a:cs typeface="Arial" panose="020B0604020202020204" pitchFamily="34" charset="0"/>
              </a:rPr>
              <a:t>Educación como la transmisión de conocimientos o la educación como el cultivo y la investigación de las habilidades que conduzcan al desarrollo de la autónoma.</a:t>
            </a:r>
            <a:br>
              <a:rPr lang="es-MX" sz="1600" b="1" dirty="0">
                <a:latin typeface="Arial" panose="020B0604020202020204" pitchFamily="34" charset="0"/>
                <a:cs typeface="Arial" panose="020B0604020202020204" pitchFamily="34" charset="0"/>
              </a:rPr>
            </a:br>
            <a:r>
              <a:rPr lang="es-MX" sz="1000" dirty="0"/>
              <a:t> </a:t>
            </a:r>
            <a:br>
              <a:rPr lang="es-MX" sz="2000" dirty="0"/>
            </a:br>
            <a:r>
              <a:rPr lang="es-MX" sz="1600" dirty="0">
                <a:latin typeface="Arial" panose="020B0604020202020204" pitchFamily="34" charset="0"/>
                <a:cs typeface="Arial" panose="020B0604020202020204" pitchFamily="34" charset="0"/>
              </a:rPr>
              <a:t>-Las nociones de conocimiento, explicación y comprensión.</a:t>
            </a:r>
          </a:p>
          <a:p>
            <a:pPr lvl="1"/>
            <a:r>
              <a:rPr lang="es-MX" sz="1600" dirty="0">
                <a:latin typeface="Arial" panose="020B0604020202020204" pitchFamily="34" charset="0"/>
                <a:cs typeface="Arial" panose="020B0604020202020204" pitchFamily="34" charset="0"/>
              </a:rPr>
              <a:t>-Conocimiento como creencia, verdadera, justificada.</a:t>
            </a:r>
          </a:p>
          <a:p>
            <a:pPr lvl="1"/>
            <a:r>
              <a:rPr lang="es-MX" sz="1600" dirty="0">
                <a:latin typeface="Arial" panose="020B0604020202020204" pitchFamily="34" charset="0"/>
                <a:cs typeface="Arial" panose="020B0604020202020204" pitchFamily="34" charset="0"/>
              </a:rPr>
              <a:t>-La educación progresista en Dewey y la concepción pragmatista del conocimiento.</a:t>
            </a:r>
          </a:p>
          <a:p>
            <a:pPr lvl="1"/>
            <a:r>
              <a:rPr lang="es-MX" sz="1600" dirty="0">
                <a:latin typeface="Arial" panose="020B0604020202020204" pitchFamily="34" charset="0"/>
                <a:cs typeface="Arial" panose="020B0604020202020204" pitchFamily="34" charset="0"/>
              </a:rPr>
              <a:t>-La concepción bancaria de la educación y sus alternativas en Freire.</a:t>
            </a:r>
          </a:p>
          <a:p>
            <a:r>
              <a:rPr lang="es-MX" sz="1600" dirty="0">
                <a:latin typeface="Arial Rounded MT Bold" panose="020F0704030504030204" pitchFamily="34" charset="0"/>
              </a:rPr>
              <a:t> </a:t>
            </a:r>
          </a:p>
          <a:p>
            <a:r>
              <a:rPr lang="es-MX" b="1" dirty="0">
                <a:solidFill>
                  <a:schemeClr val="accent1">
                    <a:lumMod val="75000"/>
                  </a:schemeClr>
                </a:solidFill>
                <a:latin typeface="Arial Rounded MT Bold" panose="020F0704030504030204" pitchFamily="34" charset="0"/>
              </a:rPr>
              <a:t>      </a:t>
            </a:r>
            <a:r>
              <a:rPr lang="es-MX" b="1" dirty="0">
                <a:solidFill>
                  <a:schemeClr val="accent1">
                    <a:lumMod val="75000"/>
                  </a:schemeClr>
                </a:solidFill>
                <a:latin typeface="Arial" panose="020B0604020202020204" pitchFamily="34" charset="0"/>
                <a:cs typeface="Arial" panose="020B0604020202020204" pitchFamily="34" charset="0"/>
              </a:rPr>
              <a:t>Unidad de aprendizaje Ill Educación y sociedad</a:t>
            </a:r>
          </a:p>
          <a:p>
            <a:r>
              <a:rPr lang="es-MX" b="1" dirty="0">
                <a:solidFill>
                  <a:schemeClr val="accent1">
                    <a:lumMod val="75000"/>
                  </a:schemeClr>
                </a:solidFill>
                <a:latin typeface="Arial" panose="020B0604020202020204" pitchFamily="34" charset="0"/>
                <a:cs typeface="Arial" panose="020B0604020202020204" pitchFamily="34" charset="0"/>
              </a:rPr>
              <a:t> </a:t>
            </a:r>
            <a:endParaRPr lang="es-MX" dirty="0">
              <a:solidFill>
                <a:schemeClr val="accent1">
                  <a:lumMod val="75000"/>
                </a:schemeClr>
              </a:solidFill>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Educación para formar individuos o educación para formar comunidad</a:t>
            </a:r>
          </a:p>
          <a:p>
            <a:r>
              <a:rPr lang="es-MX" sz="1600" dirty="0">
                <a:latin typeface="Arial" panose="020B0604020202020204" pitchFamily="34" charset="0"/>
                <a:cs typeface="Arial" panose="020B0604020202020204" pitchFamily="34" charset="0"/>
              </a:rPr>
              <a:t> </a:t>
            </a:r>
          </a:p>
          <a:p>
            <a:pPr lvl="1"/>
            <a:r>
              <a:rPr lang="es-MX" sz="1600" dirty="0">
                <a:latin typeface="Arial" panose="020B0604020202020204" pitchFamily="34" charset="0"/>
                <a:cs typeface="Arial" panose="020B0604020202020204" pitchFamily="34" charset="0"/>
              </a:rPr>
              <a:t>-La postura liberal de la educación y sus raíces en Rousseau, </a:t>
            </a:r>
            <a:r>
              <a:rPr lang="es-MX" sz="1600" dirty="0" err="1">
                <a:latin typeface="Arial" panose="020B0604020202020204" pitchFamily="34" charset="0"/>
                <a:cs typeface="Arial" panose="020B0604020202020204" pitchFamily="34" charset="0"/>
              </a:rPr>
              <a:t>Lockey</a:t>
            </a:r>
            <a:r>
              <a:rPr lang="es-MX" sz="1600" dirty="0">
                <a:latin typeface="Arial" panose="020B0604020202020204" pitchFamily="34" charset="0"/>
                <a:cs typeface="Arial" panose="020B0604020202020204" pitchFamily="34" charset="0"/>
              </a:rPr>
              <a:t> Kant.</a:t>
            </a:r>
          </a:p>
          <a:p>
            <a:pPr lvl="1"/>
            <a:r>
              <a:rPr lang="es-MX" sz="1600" dirty="0">
                <a:latin typeface="Arial" panose="020B0604020202020204" pitchFamily="34" charset="0"/>
                <a:cs typeface="Arial" panose="020B0604020202020204" pitchFamily="34" charset="0"/>
              </a:rPr>
              <a:t>-Las raíces del comunitarismo en Platón y Marx.</a:t>
            </a:r>
          </a:p>
          <a:p>
            <a:pPr lvl="1"/>
            <a:r>
              <a:rPr lang="es-MX" sz="1600" dirty="0">
                <a:latin typeface="Arial" panose="020B0604020202020204" pitchFamily="34" charset="0"/>
                <a:cs typeface="Arial" panose="020B0604020202020204" pitchFamily="34" charset="0"/>
              </a:rPr>
              <a:t>-Concepciones comunitaristas, contemporáneas en </a:t>
            </a:r>
            <a:r>
              <a:rPr lang="es-MX" sz="1600" dirty="0" err="1">
                <a:latin typeface="Arial" panose="020B0604020202020204" pitchFamily="34" charset="0"/>
                <a:cs typeface="Arial" panose="020B0604020202020204" pitchFamily="34" charset="0"/>
              </a:rPr>
              <a:t>McIntyre</a:t>
            </a:r>
            <a:r>
              <a:rPr lang="es-MX" sz="1600" dirty="0">
                <a:latin typeface="Arial" panose="020B0604020202020204" pitchFamily="34" charset="0"/>
                <a:cs typeface="Arial" panose="020B0604020202020204" pitchFamily="34" charset="0"/>
              </a:rPr>
              <a:t> y Luis Villoro.</a:t>
            </a:r>
          </a:p>
          <a:p>
            <a:r>
              <a:rPr lang="es-MX" sz="1600" dirty="0">
                <a:latin typeface="Arial" panose="020B0604020202020204" pitchFamily="34" charset="0"/>
                <a:cs typeface="Arial" panose="020B0604020202020204" pitchFamily="34" charset="0"/>
              </a:rPr>
              <a:t> </a:t>
            </a:r>
          </a:p>
          <a:p>
            <a:pPr lvl="0"/>
            <a:r>
              <a:rPr lang="es-MX"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Derechos y educación particulares para los niños, los diferentes grupos </a:t>
            </a:r>
          </a:p>
          <a:p>
            <a:pPr lvl="0"/>
            <a:r>
              <a:rPr lang="es-MX" b="1" dirty="0">
                <a:latin typeface="Arial" panose="020B0604020202020204" pitchFamily="34" charset="0"/>
                <a:cs typeface="Arial" panose="020B0604020202020204" pitchFamily="34" charset="0"/>
              </a:rPr>
              <a:t>      étnicos o diferentes grupos socioculturales, o derechos y educación igual</a:t>
            </a:r>
          </a:p>
          <a:p>
            <a:pPr lvl="0"/>
            <a:r>
              <a:rPr lang="es-MX" b="1" dirty="0">
                <a:latin typeface="Arial" panose="020B0604020202020204" pitchFamily="34" charset="0"/>
                <a:cs typeface="Arial" panose="020B0604020202020204" pitchFamily="34" charset="0"/>
              </a:rPr>
              <a:t>      para todos.</a:t>
            </a:r>
          </a:p>
          <a:p>
            <a:r>
              <a:rPr lang="es-MX" sz="800" dirty="0">
                <a:latin typeface="Arial" panose="020B0604020202020204" pitchFamily="34" charset="0"/>
                <a:cs typeface="Arial" panose="020B0604020202020204" pitchFamily="34" charset="0"/>
              </a:rPr>
              <a:t> </a:t>
            </a:r>
          </a:p>
          <a:p>
            <a:pPr lvl="1"/>
            <a:r>
              <a:rPr lang="en-US" sz="1600" dirty="0">
                <a:latin typeface="Arial" panose="020B0604020202020204" pitchFamily="34" charset="0"/>
                <a:cs typeface="Arial" panose="020B0604020202020204" pitchFamily="34" charset="0"/>
              </a:rPr>
              <a:t>-ldentidad, diferencia y justicia</a:t>
            </a:r>
            <a:endParaRPr lang="es-MX" sz="1600" dirty="0">
              <a:latin typeface="Arial" panose="020B0604020202020204" pitchFamily="34" charset="0"/>
              <a:cs typeface="Arial" panose="020B0604020202020204" pitchFamily="34" charset="0"/>
            </a:endParaRPr>
          </a:p>
          <a:p>
            <a:pPr lvl="1"/>
            <a:r>
              <a:rPr lang="es-MX" sz="1600" dirty="0">
                <a:latin typeface="Arial" panose="020B0604020202020204" pitchFamily="34" charset="0"/>
                <a:cs typeface="Arial" panose="020B0604020202020204" pitchFamily="34" charset="0"/>
              </a:rPr>
              <a:t>-Diferencias de clase, cultura, idioma, religión, género, capacidad matemática y sexualidad, </a:t>
            </a:r>
          </a:p>
          <a:p>
            <a:pPr lvl="1"/>
            <a:r>
              <a:rPr lang="es-MX" sz="1600" dirty="0">
                <a:latin typeface="Arial" panose="020B0604020202020204" pitchFamily="34" charset="0"/>
                <a:cs typeface="Arial" panose="020B0604020202020204" pitchFamily="34" charset="0"/>
              </a:rPr>
              <a:t>  y los fundamentos de una diferenciación en la educación.</a:t>
            </a:r>
          </a:p>
          <a:p>
            <a:pPr lvl="1"/>
            <a:r>
              <a:rPr lang="es-MX" sz="1600" dirty="0">
                <a:latin typeface="Arial" panose="020B0604020202020204" pitchFamily="34" charset="0"/>
                <a:cs typeface="Arial" panose="020B0604020202020204" pitchFamily="34" charset="0"/>
              </a:rPr>
              <a:t>-Los derechos de los niños y la responsabilidad moral y legal sobre su educación. </a:t>
            </a:r>
          </a:p>
        </p:txBody>
      </p:sp>
    </p:spTree>
    <p:extLst>
      <p:ext uri="{BB962C8B-B14F-4D97-AF65-F5344CB8AC3E}">
        <p14:creationId xmlns:p14="http://schemas.microsoft.com/office/powerpoint/2010/main" val="191813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chiquito">
            <a:extLst>
              <a:ext uri="{FF2B5EF4-FFF2-40B4-BE49-F238E27FC236}">
                <a16:creationId xmlns:a16="http://schemas.microsoft.com/office/drawing/2014/main" id="{F5E08FAE-B2D0-43C8-A5F8-63C257E1A8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4CE33EB3-E03E-4B4F-ACB4-64B4CA72CA04}"/>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6" name="Rectángulo 5">
            <a:extLst>
              <a:ext uri="{FF2B5EF4-FFF2-40B4-BE49-F238E27FC236}">
                <a16:creationId xmlns:a16="http://schemas.microsoft.com/office/drawing/2014/main" id="{C570FC1E-7F85-4B65-8E8E-BBEFFBB18E98}"/>
              </a:ext>
            </a:extLst>
          </p:cNvPr>
          <p:cNvSpPr/>
          <p:nvPr/>
        </p:nvSpPr>
        <p:spPr>
          <a:xfrm>
            <a:off x="396554" y="188236"/>
            <a:ext cx="8640960" cy="6340197"/>
          </a:xfrm>
          <a:prstGeom prst="rect">
            <a:avLst/>
          </a:prstGeom>
        </p:spPr>
        <p:txBody>
          <a:bodyPr wrap="square">
            <a:spAutoFit/>
          </a:bodyPr>
          <a:lstStyle/>
          <a:p>
            <a:r>
              <a:rPr lang="es-ES" sz="2400" b="1" dirty="0">
                <a:solidFill>
                  <a:schemeClr val="accent6">
                    <a:lumMod val="50000"/>
                  </a:schemeClr>
                </a:solidFill>
                <a:latin typeface="Arial" panose="020B0604020202020204" pitchFamily="34" charset="0"/>
                <a:cs typeface="Arial" panose="020B0604020202020204" pitchFamily="34" charset="0"/>
              </a:rPr>
              <a:t>CURSOS QUE ANTECEDEN</a:t>
            </a:r>
          </a:p>
          <a:p>
            <a:r>
              <a:rPr lang="es-ES" sz="2000"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s-ES" sz="2000" b="1" dirty="0">
                <a:latin typeface="Arial" panose="020B0604020202020204" pitchFamily="34" charset="0"/>
                <a:cs typeface="Arial" panose="020B0604020202020204" pitchFamily="34" charset="0"/>
              </a:rPr>
              <a:t>Estudio del mundo social.</a:t>
            </a:r>
          </a:p>
          <a:p>
            <a:pPr marL="285750" indent="-285750">
              <a:buFont typeface="Arial" panose="020B0604020202020204" pitchFamily="34" charset="0"/>
              <a:buChar char="•"/>
            </a:pPr>
            <a:endParaRPr lang="es-ES" sz="2000" b="1" dirty="0">
              <a:latin typeface="Arial" panose="020B0604020202020204" pitchFamily="34" charset="0"/>
              <a:cs typeface="Arial" panose="020B0604020202020204" pitchFamily="34" charset="0"/>
            </a:endParaRPr>
          </a:p>
          <a:p>
            <a:endParaRPr lang="es-ES" sz="2000" b="1" dirty="0">
              <a:latin typeface="Arial" panose="020B0604020202020204" pitchFamily="34" charset="0"/>
              <a:cs typeface="Arial" panose="020B0604020202020204" pitchFamily="34" charset="0"/>
            </a:endParaRPr>
          </a:p>
          <a:p>
            <a:endParaRPr lang="es-MX" sz="2000" b="1" dirty="0">
              <a:latin typeface="Arial" panose="020B0604020202020204" pitchFamily="34" charset="0"/>
              <a:cs typeface="Arial" panose="020B0604020202020204" pitchFamily="34" charset="0"/>
            </a:endParaRPr>
          </a:p>
          <a:p>
            <a:r>
              <a:rPr lang="es-ES" sz="2400" b="1" dirty="0">
                <a:solidFill>
                  <a:schemeClr val="accent6">
                    <a:lumMod val="50000"/>
                  </a:schemeClr>
                </a:solidFill>
                <a:latin typeface="Arial" panose="020B0604020202020204" pitchFamily="34" charset="0"/>
                <a:cs typeface="Arial" panose="020B0604020202020204" pitchFamily="34" charset="0"/>
              </a:rPr>
              <a:t>CURSOS SUBSECUENTES </a:t>
            </a:r>
          </a:p>
          <a:p>
            <a:endParaRPr lang="es-E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000" b="1" dirty="0">
                <a:latin typeface="Arial" panose="020B0604020202020204" pitchFamily="34" charset="0"/>
                <a:cs typeface="Arial" panose="020B0604020202020204" pitchFamily="34" charset="0"/>
              </a:rPr>
              <a:t>Herramientas básicas para la investigación educativa.</a:t>
            </a:r>
          </a:p>
          <a:p>
            <a:pPr marL="285750" indent="-285750">
              <a:buFont typeface="Arial" panose="020B0604020202020204" pitchFamily="34" charset="0"/>
              <a:buChar char="•"/>
            </a:pPr>
            <a:endParaRPr lang="es-E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sz="2000" b="1" dirty="0">
              <a:latin typeface="Arial" panose="020B0604020202020204" pitchFamily="34" charset="0"/>
              <a:cs typeface="Arial" panose="020B0604020202020204" pitchFamily="34" charset="0"/>
            </a:endParaRPr>
          </a:p>
          <a:p>
            <a:endParaRPr lang="es-MX" sz="2000" b="1" dirty="0">
              <a:latin typeface="Arial" panose="020B0604020202020204" pitchFamily="34" charset="0"/>
              <a:cs typeface="Arial" panose="020B0604020202020204" pitchFamily="34" charset="0"/>
            </a:endParaRPr>
          </a:p>
          <a:p>
            <a:r>
              <a:rPr lang="es-MX" sz="2400" b="1" dirty="0">
                <a:solidFill>
                  <a:schemeClr val="accent6">
                    <a:lumMod val="50000"/>
                  </a:schemeClr>
                </a:solidFill>
                <a:latin typeface="Arial" panose="020B0604020202020204" pitchFamily="34" charset="0"/>
                <a:cs typeface="Arial" panose="020B0604020202020204" pitchFamily="34" charset="0"/>
              </a:rPr>
              <a:t>RELACIÓN CON CURSOS  EN EL MISMO SEMESTRE</a:t>
            </a:r>
          </a:p>
          <a:p>
            <a:endParaRPr lang="es-MX"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Estrategias para la exploración del mundo social.</a:t>
            </a: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Desarrollo de la competencia lectora.</a:t>
            </a:r>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latin typeface="Arial Rounded MT Bold" panose="020F0704030504030204" pitchFamily="34" charset="0"/>
            </a:endParaRPr>
          </a:p>
        </p:txBody>
      </p:sp>
    </p:spTree>
    <p:extLst>
      <p:ext uri="{BB962C8B-B14F-4D97-AF65-F5344CB8AC3E}">
        <p14:creationId xmlns:p14="http://schemas.microsoft.com/office/powerpoint/2010/main" val="332372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chiquito">
            <a:extLst>
              <a:ext uri="{FF2B5EF4-FFF2-40B4-BE49-F238E27FC236}">
                <a16:creationId xmlns:a16="http://schemas.microsoft.com/office/drawing/2014/main" id="{ACF5CE96-95C4-438A-A3FE-57D961FA33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65A2C292-52FE-4FA8-BA14-953CE6FB2637}"/>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6" name="Rectángulo 5">
            <a:extLst>
              <a:ext uri="{FF2B5EF4-FFF2-40B4-BE49-F238E27FC236}">
                <a16:creationId xmlns:a16="http://schemas.microsoft.com/office/drawing/2014/main" id="{402F9095-9879-458E-A1FE-482A776B3B12}"/>
              </a:ext>
            </a:extLst>
          </p:cNvPr>
          <p:cNvSpPr/>
          <p:nvPr/>
        </p:nvSpPr>
        <p:spPr>
          <a:xfrm>
            <a:off x="1944216" y="-27384"/>
            <a:ext cx="4572000" cy="738664"/>
          </a:xfrm>
          <a:prstGeom prst="rect">
            <a:avLst/>
          </a:prstGeom>
        </p:spPr>
        <p:txBody>
          <a:bodyPr>
            <a:spAutoFit/>
          </a:bodyPr>
          <a:lstStyle/>
          <a:p>
            <a:pPr algn="ctr"/>
            <a:r>
              <a:rPr lang="es-ES" sz="2400" b="1" dirty="0">
                <a:solidFill>
                  <a:schemeClr val="accent5">
                    <a:lumMod val="75000"/>
                  </a:schemeClr>
                </a:solidFill>
                <a:latin typeface="Arial" panose="020B0604020202020204" pitchFamily="34" charset="0"/>
                <a:cs typeface="Arial" panose="020B0604020202020204" pitchFamily="34" charset="0"/>
              </a:rPr>
              <a:t>BIBLIOGRAFIA </a:t>
            </a:r>
            <a:br>
              <a:rPr lang="es-MX" b="1" dirty="0"/>
            </a:br>
            <a:endParaRPr lang="es-MX" dirty="0"/>
          </a:p>
        </p:txBody>
      </p:sp>
      <p:sp>
        <p:nvSpPr>
          <p:cNvPr id="7" name="Marcador de contenido 2">
            <a:extLst>
              <a:ext uri="{FF2B5EF4-FFF2-40B4-BE49-F238E27FC236}">
                <a16:creationId xmlns:a16="http://schemas.microsoft.com/office/drawing/2014/main" id="{1407EA4A-FE1A-46AD-A6FC-DE614E5020C6}"/>
              </a:ext>
            </a:extLst>
          </p:cNvPr>
          <p:cNvSpPr>
            <a:spLocks noGrp="1"/>
          </p:cNvSpPr>
          <p:nvPr>
            <p:ph idx="1"/>
          </p:nvPr>
        </p:nvSpPr>
        <p:spPr>
          <a:xfrm>
            <a:off x="107504" y="188640"/>
            <a:ext cx="8928992" cy="6768752"/>
          </a:xfrm>
        </p:spPr>
        <p:txBody>
          <a:bodyPr>
            <a:normAutofit fontScale="25000" lnSpcReduction="20000"/>
          </a:bodyPr>
          <a:lstStyle/>
          <a:p>
            <a:pPr marL="0" indent="0">
              <a:buNone/>
            </a:pPr>
            <a:endParaRPr lang="es-MX" sz="4200" dirty="0">
              <a:latin typeface="Arial" panose="020B0604020202020204" pitchFamily="34" charset="0"/>
              <a:cs typeface="Arial" panose="020B0604020202020204" pitchFamily="34" charset="0"/>
            </a:endParaRPr>
          </a:p>
          <a:p>
            <a:pPr marL="0" indent="0" algn="ctr">
              <a:buNone/>
            </a:pPr>
            <a:r>
              <a:rPr lang="es-MX" sz="7200" dirty="0">
                <a:latin typeface="Arial" panose="020B0604020202020204" pitchFamily="34" charset="0"/>
                <a:cs typeface="Arial" panose="020B0604020202020204" pitchFamily="34" charset="0"/>
              </a:rPr>
              <a:t>  </a:t>
            </a:r>
            <a:r>
              <a:rPr lang="es-MX" sz="7200" b="1" dirty="0">
                <a:latin typeface="Arial" panose="020B0604020202020204" pitchFamily="34" charset="0"/>
                <a:cs typeface="Arial" panose="020B0604020202020204" pitchFamily="34" charset="0"/>
              </a:rPr>
              <a:t>UNIDAD I</a:t>
            </a:r>
            <a:endParaRPr lang="es-MX" sz="4200" b="1" dirty="0">
              <a:latin typeface="Arial" panose="020B0604020202020204" pitchFamily="34" charset="0"/>
              <a:cs typeface="Arial" panose="020B0604020202020204" pitchFamily="34" charset="0"/>
            </a:endParaRPr>
          </a:p>
          <a:p>
            <a:endParaRPr lang="es-MX" sz="4200" b="1" dirty="0">
              <a:latin typeface="Arial" panose="020B0604020202020204" pitchFamily="34" charset="0"/>
              <a:cs typeface="Arial" panose="020B0604020202020204" pitchFamily="34" charset="0"/>
            </a:endParaRPr>
          </a:p>
          <a:p>
            <a:pPr marL="0" indent="0">
              <a:buNone/>
            </a:pPr>
            <a:r>
              <a:rPr lang="es-MX" sz="4800" b="1" dirty="0" err="1">
                <a:latin typeface="Arial" panose="020B0604020202020204" pitchFamily="34" charset="0"/>
                <a:cs typeface="Arial" panose="020B0604020202020204" pitchFamily="34" charset="0"/>
              </a:rPr>
              <a:t>Copi</a:t>
            </a:r>
            <a:r>
              <a:rPr lang="es-MX" sz="4800" b="1" dirty="0">
                <a:latin typeface="Arial" panose="020B0604020202020204" pitchFamily="34" charset="0"/>
                <a:cs typeface="Arial" panose="020B0604020202020204" pitchFamily="34" charset="0"/>
              </a:rPr>
              <a:t>, I., y Cohen, C. </a:t>
            </a:r>
            <a:r>
              <a:rPr lang="es-MX" sz="4800" dirty="0">
                <a:latin typeface="Arial" panose="020B0604020202020204" pitchFamily="34" charset="0"/>
                <a:cs typeface="Arial" panose="020B0604020202020204" pitchFamily="34" charset="0"/>
              </a:rPr>
              <a:t>( 20 11 ). </a:t>
            </a:r>
            <a:r>
              <a:rPr lang="es-MX" sz="4800" i="1" dirty="0">
                <a:latin typeface="Arial" panose="020B0604020202020204" pitchFamily="34" charset="0"/>
                <a:cs typeface="Arial" panose="020B0604020202020204" pitchFamily="34" charset="0"/>
              </a:rPr>
              <a:t>introducción a la Lógica. </a:t>
            </a:r>
            <a:r>
              <a:rPr lang="es-MX" sz="4800" dirty="0">
                <a:latin typeface="Arial" panose="020B0604020202020204" pitchFamily="34" charset="0"/>
                <a:cs typeface="Arial" panose="020B0604020202020204" pitchFamily="34" charset="0"/>
              </a:rPr>
              <a:t>México: Limusa.</a:t>
            </a:r>
          </a:p>
          <a:p>
            <a:pPr marL="0" indent="0">
              <a:buNone/>
            </a:pPr>
            <a:r>
              <a:rPr lang="es-MX" sz="4800" b="1" dirty="0">
                <a:latin typeface="Arial" panose="020B0604020202020204" pitchFamily="34" charset="0"/>
                <a:cs typeface="Arial" panose="020B0604020202020204" pitchFamily="34" charset="0"/>
              </a:rPr>
              <a:t>Dewey, J. </a:t>
            </a:r>
            <a:r>
              <a:rPr lang="es-MX" sz="4800" dirty="0">
                <a:latin typeface="Arial" panose="020B0604020202020204" pitchFamily="34" charset="0"/>
                <a:cs typeface="Arial" panose="020B0604020202020204" pitchFamily="34" charset="0"/>
              </a:rPr>
              <a:t>(199 5 ). </a:t>
            </a:r>
            <a:r>
              <a:rPr lang="es-MX" sz="4800" i="1" dirty="0">
                <a:latin typeface="Arial" panose="020B0604020202020204" pitchFamily="34" charset="0"/>
                <a:cs typeface="Arial" panose="020B0604020202020204" pitchFamily="34" charset="0"/>
              </a:rPr>
              <a:t>Democracia y educación. </a:t>
            </a:r>
            <a:r>
              <a:rPr lang="es-MX" sz="4800" dirty="0">
                <a:latin typeface="Arial" panose="020B0604020202020204" pitchFamily="34" charset="0"/>
                <a:cs typeface="Arial" panose="020B0604020202020204" pitchFamily="34" charset="0"/>
              </a:rPr>
              <a:t>Madrid: Morata.</a:t>
            </a:r>
          </a:p>
          <a:p>
            <a:pPr marL="0" indent="0">
              <a:buNone/>
            </a:pPr>
            <a:br>
              <a:rPr lang="es-MX" sz="4800" dirty="0">
                <a:latin typeface="Arial" panose="020B0604020202020204" pitchFamily="34" charset="0"/>
                <a:cs typeface="Arial" panose="020B0604020202020204" pitchFamily="34" charset="0"/>
              </a:rPr>
            </a:br>
            <a:r>
              <a:rPr lang="es-MX" sz="4800" dirty="0">
                <a:latin typeface="Arial" panose="020B0604020202020204" pitchFamily="34" charset="0"/>
                <a:cs typeface="Arial" panose="020B0604020202020204" pitchFamily="34" charset="0"/>
              </a:rPr>
              <a:t>(2004). </a:t>
            </a:r>
            <a:r>
              <a:rPr lang="es-MX" sz="4800" i="1" dirty="0">
                <a:latin typeface="Arial" panose="020B0604020202020204" pitchFamily="34" charset="0"/>
                <a:cs typeface="Arial" panose="020B0604020202020204" pitchFamily="34" charset="0"/>
              </a:rPr>
              <a:t>Experiencia y educación. </a:t>
            </a:r>
            <a:r>
              <a:rPr lang="es-MX" sz="4800" dirty="0">
                <a:latin typeface="Arial" panose="020B0604020202020204" pitchFamily="34" charset="0"/>
                <a:cs typeface="Arial" panose="020B0604020202020204" pitchFamily="34" charset="0"/>
              </a:rPr>
              <a:t>Madrid: Biblioteca Nueva.</a:t>
            </a:r>
            <a:br>
              <a:rPr lang="es-MX" sz="4800" dirty="0">
                <a:latin typeface="Arial" panose="020B0604020202020204" pitchFamily="34" charset="0"/>
                <a:cs typeface="Arial" panose="020B0604020202020204" pitchFamily="34" charset="0"/>
              </a:rPr>
            </a:br>
            <a:r>
              <a:rPr lang="es-MX" sz="4800" dirty="0">
                <a:latin typeface="Arial" panose="020B0604020202020204" pitchFamily="34" charset="0"/>
                <a:cs typeface="Arial" panose="020B0604020202020204" pitchFamily="34" charset="0"/>
              </a:rPr>
              <a:t> </a:t>
            </a:r>
          </a:p>
          <a:p>
            <a:pPr marL="0" indent="0">
              <a:buNone/>
            </a:pPr>
            <a:r>
              <a:rPr lang="es-MX" sz="4800" b="1" dirty="0" err="1">
                <a:latin typeface="Arial" panose="020B0604020202020204" pitchFamily="34" charset="0"/>
                <a:cs typeface="Arial" panose="020B0604020202020204" pitchFamily="34" charset="0"/>
              </a:rPr>
              <a:t>Faigenbaum</a:t>
            </a:r>
            <a:r>
              <a:rPr lang="es-MX" sz="4800" b="1" dirty="0">
                <a:latin typeface="Arial" panose="020B0604020202020204" pitchFamily="34" charset="0"/>
                <a:cs typeface="Arial" panose="020B0604020202020204" pitchFamily="34" charset="0"/>
              </a:rPr>
              <a:t>, G. </a:t>
            </a:r>
            <a:r>
              <a:rPr lang="es-MX" sz="4800" dirty="0">
                <a:latin typeface="Arial" panose="020B0604020202020204" pitchFamily="34" charset="0"/>
                <a:cs typeface="Arial" panose="020B0604020202020204" pitchFamily="34" charset="0"/>
              </a:rPr>
              <a:t>(2010). La argumentación en los niños. En  J. Castorina  (Ed.), </a:t>
            </a:r>
            <a:r>
              <a:rPr lang="es-MX" sz="4800" i="1" dirty="0">
                <a:latin typeface="Arial" panose="020B0604020202020204" pitchFamily="34" charset="0"/>
                <a:cs typeface="Arial" panose="020B0604020202020204" pitchFamily="34" charset="0"/>
              </a:rPr>
              <a:t>Desarrollo de conocimiento social: prácticas, discursos y teoría. </a:t>
            </a:r>
            <a:r>
              <a:rPr lang="es-MX" sz="4800" dirty="0">
                <a:latin typeface="Arial" panose="020B0604020202020204" pitchFamily="34" charset="0"/>
                <a:cs typeface="Arial" panose="020B0604020202020204" pitchFamily="34" charset="0"/>
              </a:rPr>
              <a:t>Buenos Aires: Miño y Dávila.</a:t>
            </a:r>
          </a:p>
          <a:p>
            <a:pPr marL="0" indent="0">
              <a:buNone/>
            </a:pPr>
            <a:endParaRPr lang="es-MX" sz="4800" dirty="0">
              <a:latin typeface="Arial" panose="020B0604020202020204" pitchFamily="34" charset="0"/>
              <a:cs typeface="Arial" panose="020B0604020202020204" pitchFamily="34" charset="0"/>
            </a:endParaRPr>
          </a:p>
          <a:p>
            <a:pPr marL="0" indent="0">
              <a:buNone/>
            </a:pPr>
            <a:r>
              <a:rPr lang="es-MX" sz="4800" b="1" dirty="0">
                <a:latin typeface="Arial" panose="020B0604020202020204" pitchFamily="34" charset="0"/>
                <a:cs typeface="Arial" panose="020B0604020202020204" pitchFamily="34" charset="0"/>
              </a:rPr>
              <a:t>Freire, P. </a:t>
            </a:r>
            <a:r>
              <a:rPr lang="es-MX" sz="4800" dirty="0">
                <a:latin typeface="Arial" panose="020B0604020202020204" pitchFamily="34" charset="0"/>
                <a:cs typeface="Arial" panose="020B0604020202020204" pitchFamily="34" charset="0"/>
              </a:rPr>
              <a:t>(1996). </a:t>
            </a:r>
            <a:r>
              <a:rPr lang="es-MX" sz="4800" i="1" dirty="0">
                <a:latin typeface="Arial" panose="020B0604020202020204" pitchFamily="34" charset="0"/>
                <a:cs typeface="Arial" panose="020B0604020202020204" pitchFamily="34" charset="0"/>
              </a:rPr>
              <a:t>Cartas a Cristina: reflexiones sobre mi vida y mi trabajo. </a:t>
            </a:r>
            <a:r>
              <a:rPr lang="es-MX" sz="4800" dirty="0">
                <a:latin typeface="Arial" panose="020B0604020202020204" pitchFamily="34" charset="0"/>
                <a:cs typeface="Arial" panose="020B0604020202020204" pitchFamily="34" charset="0"/>
              </a:rPr>
              <a:t>México: Siglo XXI.</a:t>
            </a:r>
          </a:p>
          <a:p>
            <a:pPr marL="0" indent="0">
              <a:buNone/>
            </a:pPr>
            <a:r>
              <a:rPr lang="es-MX" sz="4800" dirty="0">
                <a:latin typeface="Arial" panose="020B0604020202020204" pitchFamily="34" charset="0"/>
                <a:cs typeface="Arial" panose="020B0604020202020204" pitchFamily="34" charset="0"/>
              </a:rPr>
              <a:t>____(2005). </a:t>
            </a:r>
            <a:r>
              <a:rPr lang="es-MX" sz="4800" i="1" dirty="0">
                <a:latin typeface="Arial" panose="020B0604020202020204" pitchFamily="34" charset="0"/>
                <a:cs typeface="Arial" panose="020B0604020202020204" pitchFamily="34" charset="0"/>
              </a:rPr>
              <a:t>Pedagogía de oprimido. </a:t>
            </a:r>
            <a:r>
              <a:rPr lang="es-MX" sz="4800" dirty="0">
                <a:latin typeface="Arial" panose="020B0604020202020204" pitchFamily="34" charset="0"/>
                <a:cs typeface="Arial" panose="020B0604020202020204" pitchFamily="34" charset="0"/>
              </a:rPr>
              <a:t>México: Siglo XXI.</a:t>
            </a:r>
          </a:p>
          <a:p>
            <a:pPr marL="0" indent="0">
              <a:buNone/>
            </a:pPr>
            <a:r>
              <a:rPr lang="es-MX" sz="4800" dirty="0">
                <a:latin typeface="Arial" panose="020B0604020202020204" pitchFamily="34" charset="0"/>
                <a:cs typeface="Arial" panose="020B0604020202020204" pitchFamily="34" charset="0"/>
              </a:rPr>
              <a:t>____(2010). </a:t>
            </a:r>
            <a:r>
              <a:rPr lang="es-MX" sz="4800" i="1" dirty="0">
                <a:latin typeface="Arial" panose="020B0604020202020204" pitchFamily="34" charset="0"/>
                <a:cs typeface="Arial" panose="020B0604020202020204" pitchFamily="34" charset="0"/>
              </a:rPr>
              <a:t>Cartas a quien pretende enseñar. </a:t>
            </a:r>
            <a:r>
              <a:rPr lang="es-MX" sz="4800" dirty="0">
                <a:latin typeface="Arial" panose="020B0604020202020204" pitchFamily="34" charset="0"/>
                <a:cs typeface="Arial" panose="020B0604020202020204" pitchFamily="34" charset="0"/>
              </a:rPr>
              <a:t>México: Siglo XXI.</a:t>
            </a:r>
          </a:p>
          <a:p>
            <a:pPr marL="0" indent="0">
              <a:buNone/>
            </a:pPr>
            <a:endParaRPr lang="es-MX" sz="4800" dirty="0">
              <a:latin typeface="Arial" panose="020B0604020202020204" pitchFamily="34" charset="0"/>
              <a:cs typeface="Arial" panose="020B0604020202020204" pitchFamily="34" charset="0"/>
            </a:endParaRPr>
          </a:p>
          <a:p>
            <a:pPr marL="0" indent="0">
              <a:buNone/>
            </a:pPr>
            <a:r>
              <a:rPr lang="es-MX" sz="4800" b="1" dirty="0" err="1">
                <a:latin typeface="Arial" panose="020B0604020202020204" pitchFamily="34" charset="0"/>
                <a:cs typeface="Arial" panose="020B0604020202020204" pitchFamily="34" charset="0"/>
              </a:rPr>
              <a:t>Plantin</a:t>
            </a:r>
            <a:r>
              <a:rPr lang="es-MX" sz="4800" b="1" dirty="0">
                <a:latin typeface="Arial" panose="020B0604020202020204" pitchFamily="34" charset="0"/>
                <a:cs typeface="Arial" panose="020B0604020202020204" pitchFamily="34" charset="0"/>
              </a:rPr>
              <a:t>, C., y. Muñoz, N. </a:t>
            </a:r>
            <a:r>
              <a:rPr lang="es-MX" sz="4800" dirty="0">
                <a:latin typeface="Arial" panose="020B0604020202020204" pitchFamily="34" charset="0"/>
                <a:cs typeface="Arial" panose="020B0604020202020204" pitchFamily="34" charset="0"/>
              </a:rPr>
              <a:t>(2011). </a:t>
            </a:r>
            <a:r>
              <a:rPr lang="es-MX" sz="4800" i="1" dirty="0">
                <a:latin typeface="Arial" panose="020B0604020202020204" pitchFamily="34" charset="0"/>
                <a:cs typeface="Arial" panose="020B0604020202020204" pitchFamily="34" charset="0"/>
              </a:rPr>
              <a:t>El hacer argumentativo. </a:t>
            </a:r>
            <a:r>
              <a:rPr lang="es-MX" sz="4800" dirty="0">
                <a:latin typeface="Arial" panose="020B0604020202020204" pitchFamily="34" charset="0"/>
                <a:cs typeface="Arial" panose="020B0604020202020204" pitchFamily="34" charset="0"/>
              </a:rPr>
              <a:t>Buenos Aires: Biblos.</a:t>
            </a:r>
          </a:p>
          <a:p>
            <a:pPr marL="0" indent="0">
              <a:buNone/>
            </a:pPr>
            <a:endParaRPr lang="es-MX" sz="4800" dirty="0">
              <a:latin typeface="Arial" panose="020B0604020202020204" pitchFamily="34" charset="0"/>
              <a:cs typeface="Arial" panose="020B0604020202020204" pitchFamily="34" charset="0"/>
            </a:endParaRPr>
          </a:p>
          <a:p>
            <a:pPr marL="0" indent="0">
              <a:buNone/>
            </a:pPr>
            <a:r>
              <a:rPr lang="es-MX" sz="4800" b="1" dirty="0" err="1">
                <a:latin typeface="Arial" panose="020B0604020202020204" pitchFamily="34" charset="0"/>
                <a:cs typeface="Arial" panose="020B0604020202020204" pitchFamily="34" charset="0"/>
              </a:rPr>
              <a:t>Ranciere</a:t>
            </a:r>
            <a:r>
              <a:rPr lang="es-MX" sz="4800" b="1" dirty="0">
                <a:latin typeface="Arial" panose="020B0604020202020204" pitchFamily="34" charset="0"/>
                <a:cs typeface="Arial" panose="020B0604020202020204" pitchFamily="34" charset="0"/>
              </a:rPr>
              <a:t>, J. </a:t>
            </a:r>
            <a:r>
              <a:rPr lang="es-MX" sz="4800" dirty="0">
                <a:latin typeface="Arial" panose="020B0604020202020204" pitchFamily="34" charset="0"/>
                <a:cs typeface="Arial" panose="020B0604020202020204" pitchFamily="34" charset="0"/>
              </a:rPr>
              <a:t>(2007). </a:t>
            </a:r>
            <a:r>
              <a:rPr lang="es-MX" sz="4800" i="1" dirty="0">
                <a:latin typeface="Arial" panose="020B0604020202020204" pitchFamily="34" charset="0"/>
                <a:cs typeface="Arial" panose="020B0604020202020204" pitchFamily="34" charset="0"/>
              </a:rPr>
              <a:t>El maestro ignorante: cinco lecciones sobre la emancipación intelectual. </a:t>
            </a:r>
            <a:r>
              <a:rPr lang="es-MX" sz="4800" dirty="0">
                <a:latin typeface="Arial" panose="020B0604020202020204" pitchFamily="34" charset="0"/>
                <a:cs typeface="Arial" panose="020B0604020202020204" pitchFamily="34" charset="0"/>
              </a:rPr>
              <a:t>Buenos Aires: Libras del Zorzal.</a:t>
            </a:r>
          </a:p>
          <a:p>
            <a:pPr marL="0" indent="0">
              <a:buNone/>
            </a:pPr>
            <a:endParaRPr lang="es-MX" sz="4800" dirty="0">
              <a:latin typeface="Arial" panose="020B0604020202020204" pitchFamily="34" charset="0"/>
              <a:cs typeface="Arial" panose="020B0604020202020204" pitchFamily="34" charset="0"/>
            </a:endParaRPr>
          </a:p>
          <a:p>
            <a:pPr marL="0" indent="0">
              <a:buNone/>
            </a:pPr>
            <a:r>
              <a:rPr lang="es-MX" sz="4800" b="1" dirty="0" err="1">
                <a:latin typeface="Arial" panose="020B0604020202020204" pitchFamily="34" charset="0"/>
                <a:cs typeface="Arial" panose="020B0604020202020204" pitchFamily="34" charset="0"/>
              </a:rPr>
              <a:t>Vazquez</a:t>
            </a:r>
            <a:r>
              <a:rPr lang="es-MX" sz="4800" b="1" dirty="0">
                <a:latin typeface="Arial" panose="020B0604020202020204" pitchFamily="34" charset="0"/>
                <a:cs typeface="Arial" panose="020B0604020202020204" pitchFamily="34" charset="0"/>
              </a:rPr>
              <a:t>, G. </a:t>
            </a:r>
            <a:r>
              <a:rPr lang="es-MX" sz="4800" dirty="0">
                <a:latin typeface="Arial" panose="020B0604020202020204" pitchFamily="34" charset="0"/>
                <a:cs typeface="Arial" panose="020B0604020202020204" pitchFamily="34" charset="0"/>
              </a:rPr>
              <a:t>(2008). </a:t>
            </a:r>
            <a:r>
              <a:rPr lang="es-MX" sz="4800" i="1" dirty="0">
                <a:latin typeface="Arial" panose="020B0604020202020204" pitchFamily="34" charset="0"/>
                <a:cs typeface="Arial" panose="020B0604020202020204" pitchFamily="34" charset="0"/>
              </a:rPr>
              <a:t>Filosofía de la educación. </a:t>
            </a:r>
            <a:r>
              <a:rPr lang="es-MX" sz="4800" dirty="0">
                <a:latin typeface="Arial" panose="020B0604020202020204" pitchFamily="34" charset="0"/>
                <a:cs typeface="Arial" panose="020B0604020202020204" pitchFamily="34" charset="0"/>
              </a:rPr>
              <a:t>Madrid: Trotta. </a:t>
            </a:r>
          </a:p>
          <a:p>
            <a:pPr marL="0" indent="0">
              <a:buNone/>
            </a:pPr>
            <a:endParaRPr lang="es-MX" sz="4800" dirty="0">
              <a:latin typeface="Arial" panose="020B0604020202020204" pitchFamily="34" charset="0"/>
              <a:cs typeface="Arial" panose="020B0604020202020204" pitchFamily="34" charset="0"/>
            </a:endParaRPr>
          </a:p>
          <a:p>
            <a:pPr marL="0" indent="0">
              <a:buNone/>
            </a:pPr>
            <a:r>
              <a:rPr lang="es-MX" sz="4800" b="1" dirty="0" err="1">
                <a:latin typeface="Arial" panose="020B0604020202020204" pitchFamily="34" charset="0"/>
                <a:cs typeface="Arial" panose="020B0604020202020204" pitchFamily="34" charset="0"/>
              </a:rPr>
              <a:t>Yuren</a:t>
            </a:r>
            <a:r>
              <a:rPr lang="es-MX" sz="4800" b="1" dirty="0">
                <a:latin typeface="Arial" panose="020B0604020202020204" pitchFamily="34" charset="0"/>
                <a:cs typeface="Arial" panose="020B0604020202020204" pitchFamily="34" charset="0"/>
              </a:rPr>
              <a:t>, M. </a:t>
            </a:r>
            <a:r>
              <a:rPr lang="es-MX" sz="4800" dirty="0">
                <a:latin typeface="Arial" panose="020B0604020202020204" pitchFamily="34" charset="0"/>
                <a:cs typeface="Arial" panose="020B0604020202020204" pitchFamily="34" charset="0"/>
              </a:rPr>
              <a:t>(2008). </a:t>
            </a:r>
            <a:r>
              <a:rPr lang="es-MX" sz="4800" i="1" dirty="0">
                <a:latin typeface="Arial" panose="020B0604020202020204" pitchFamily="34" charset="0"/>
                <a:cs typeface="Arial" panose="020B0604020202020204" pitchFamily="34" charset="0"/>
              </a:rPr>
              <a:t>La Filosofía de la educación en México: principios, fines y valores.</a:t>
            </a:r>
            <a:endParaRPr lang="es-MX" sz="4800" dirty="0">
              <a:latin typeface="Arial" panose="020B0604020202020204" pitchFamily="34" charset="0"/>
              <a:cs typeface="Arial" panose="020B0604020202020204" pitchFamily="34" charset="0"/>
            </a:endParaRPr>
          </a:p>
          <a:p>
            <a:pPr marL="0" indent="0">
              <a:buNone/>
            </a:pPr>
            <a:r>
              <a:rPr lang="es-MX" sz="4800" dirty="0">
                <a:latin typeface="Arial" panose="020B0604020202020204" pitchFamily="34" charset="0"/>
                <a:cs typeface="Arial" panose="020B0604020202020204" pitchFamily="34" charset="0"/>
              </a:rPr>
              <a:t>México: Trillas.</a:t>
            </a:r>
          </a:p>
          <a:p>
            <a:pPr marL="0" indent="0">
              <a:buNone/>
            </a:pPr>
            <a:r>
              <a:rPr lang="es-MX" sz="4800" b="1" dirty="0">
                <a:latin typeface="Arial" panose="020B0604020202020204" pitchFamily="34" charset="0"/>
                <a:cs typeface="Arial" panose="020B0604020202020204" pitchFamily="34" charset="0"/>
              </a:rPr>
              <a:t>Recursos de apoyo</a:t>
            </a:r>
          </a:p>
          <a:p>
            <a:pPr marL="0" indent="0">
              <a:buNone/>
            </a:pPr>
            <a:endParaRPr lang="es-MX" sz="1600" dirty="0">
              <a:latin typeface="Arial" panose="020B0604020202020204" pitchFamily="34" charset="0"/>
              <a:cs typeface="Arial" panose="020B0604020202020204" pitchFamily="34" charset="0"/>
            </a:endParaRPr>
          </a:p>
          <a:p>
            <a:pPr marL="0" indent="0">
              <a:buNone/>
            </a:pPr>
            <a:r>
              <a:rPr lang="es-MX" sz="4800" dirty="0">
                <a:latin typeface="Arial" panose="020B0604020202020204" pitchFamily="34" charset="0"/>
                <a:cs typeface="Arial" panose="020B0604020202020204" pitchFamily="34" charset="0"/>
              </a:rPr>
              <a:t>Videos</a:t>
            </a:r>
          </a:p>
          <a:p>
            <a:pPr marL="0" indent="0">
              <a:buNone/>
            </a:pPr>
            <a:r>
              <a:rPr lang="es-MX" sz="4800" dirty="0">
                <a:latin typeface="Arial" panose="020B0604020202020204" pitchFamily="34" charset="0"/>
                <a:cs typeface="Arial" panose="020B0604020202020204" pitchFamily="34" charset="0"/>
              </a:rPr>
              <a:t>*Cuatro filosofías de la educación,  recuperado  de: </a:t>
            </a:r>
            <a:r>
              <a:rPr lang="es-MX" sz="4800" u="heavy" dirty="0">
                <a:latin typeface="Arial" panose="020B0604020202020204" pitchFamily="34" charset="0"/>
                <a:cs typeface="Arial" panose="020B0604020202020204" pitchFamily="34" charset="0"/>
                <a:hlinkClick r:id="rId3"/>
              </a:rPr>
              <a:t>https:/ /youtu.be/WD0qi2CebPA</a:t>
            </a:r>
            <a:r>
              <a:rPr lang="es-MX" sz="4800" dirty="0">
                <a:latin typeface="Arial" panose="020B0604020202020204" pitchFamily="34" charset="0"/>
                <a:cs typeface="Arial" panose="020B0604020202020204" pitchFamily="34" charset="0"/>
              </a:rPr>
              <a:t> </a:t>
            </a:r>
          </a:p>
          <a:p>
            <a:pPr marL="0" indent="0">
              <a:buNone/>
            </a:pPr>
            <a:r>
              <a:rPr lang="es-MX" sz="4800" dirty="0">
                <a:latin typeface="Arial" panose="020B0604020202020204" pitchFamily="34" charset="0"/>
                <a:cs typeface="Arial" panose="020B0604020202020204" pitchFamily="34" charset="0"/>
              </a:rPr>
              <a:t>*V de Voluntarismo (2013, 30 nov). Educación no es lo mismo que escolarización.</a:t>
            </a:r>
          </a:p>
          <a:p>
            <a:pPr marL="0" indent="0">
              <a:buNone/>
            </a:pPr>
            <a:r>
              <a:rPr lang="es-MX" sz="4800" dirty="0">
                <a:latin typeface="Arial" panose="020B0604020202020204" pitchFamily="34" charset="0"/>
                <a:cs typeface="Arial" panose="020B0604020202020204" pitchFamily="34" charset="0"/>
              </a:rPr>
              <a:t>Recuperado de </a:t>
            </a:r>
            <a:r>
              <a:rPr lang="es-MX" sz="4800" dirty="0">
                <a:latin typeface="Arial" panose="020B0604020202020204" pitchFamily="34" charset="0"/>
                <a:cs typeface="Arial" panose="020B0604020202020204" pitchFamily="34" charset="0"/>
                <a:hlinkClick r:id="rId4"/>
              </a:rPr>
              <a:t>http://www.youtube.com/watch?v=LeZAIZJMRxs</a:t>
            </a:r>
            <a:endParaRPr lang="es-MX" sz="4800" dirty="0">
              <a:latin typeface="Arial" panose="020B0604020202020204" pitchFamily="34" charset="0"/>
              <a:cs typeface="Arial" panose="020B0604020202020204" pitchFamily="34" charset="0"/>
            </a:endParaRPr>
          </a:p>
          <a:p>
            <a:pPr marL="0" indent="0">
              <a:buNone/>
            </a:pPr>
            <a:endParaRPr lang="es-MX" sz="4800" dirty="0">
              <a:latin typeface="Arial" panose="020B0604020202020204" pitchFamily="34" charset="0"/>
              <a:cs typeface="Arial" panose="020B0604020202020204" pitchFamily="34" charset="0"/>
            </a:endParaRPr>
          </a:p>
          <a:p>
            <a:pPr marL="0" indent="0">
              <a:buNone/>
            </a:pPr>
            <a:r>
              <a:rPr lang="es-MX" sz="4800" dirty="0">
                <a:latin typeface="Arial" panose="020B0604020202020204" pitchFamily="34" charset="0"/>
                <a:cs typeface="Arial" panose="020B0604020202020204" pitchFamily="34" charset="0"/>
              </a:rPr>
              <a:t>*Educación a debate. RSA: Sir Ken Robinson (2013), 30 nov. Cambiando los paradigmas de la educación. Recuperado de:</a:t>
            </a:r>
          </a:p>
          <a:p>
            <a:pPr marL="0" indent="0">
              <a:buNone/>
            </a:pPr>
            <a:r>
              <a:rPr lang="es-MX" sz="4800" dirty="0">
                <a:latin typeface="Arial" panose="020B0604020202020204" pitchFamily="34" charset="0"/>
                <a:cs typeface="Arial" panose="020B0604020202020204" pitchFamily="34" charset="0"/>
              </a:rPr>
              <a:t>http://www.youtube.com/watch?v=E4KxFcvjyto</a:t>
            </a:r>
          </a:p>
          <a:p>
            <a:pPr marL="0" indent="0">
              <a:buNone/>
            </a:pPr>
            <a:endParaRPr lang="es-MX" sz="4800" dirty="0">
              <a:latin typeface="Arial" panose="020B0604020202020204" pitchFamily="34" charset="0"/>
              <a:cs typeface="Arial" panose="020B0604020202020204" pitchFamily="34" charset="0"/>
            </a:endParaRPr>
          </a:p>
          <a:p>
            <a:pPr marL="0" indent="0">
              <a:buNone/>
            </a:pPr>
            <a:r>
              <a:rPr lang="es-MX" sz="4800" dirty="0">
                <a:latin typeface="Arial" panose="020B0604020202020204" pitchFamily="34" charset="0"/>
                <a:cs typeface="Arial" panose="020B0604020202020204" pitchFamily="34" charset="0"/>
              </a:rPr>
              <a:t> </a:t>
            </a:r>
          </a:p>
          <a:p>
            <a:pPr marL="0" indent="0">
              <a:buNone/>
            </a:pPr>
            <a:br>
              <a:rPr lang="es-MX" sz="4200" dirty="0">
                <a:latin typeface="Arial" panose="020B0604020202020204" pitchFamily="34" charset="0"/>
                <a:cs typeface="Arial" panose="020B0604020202020204" pitchFamily="34" charset="0"/>
              </a:rPr>
            </a:br>
            <a:endParaRPr lang="es-MX" sz="4200" b="1" dirty="0">
              <a:latin typeface="Arial" panose="020B0604020202020204" pitchFamily="34" charset="0"/>
              <a:cs typeface="Arial" panose="020B0604020202020204" pitchFamily="34" charset="0"/>
            </a:endParaRPr>
          </a:p>
          <a:p>
            <a:pPr marL="0" indent="0">
              <a:buNone/>
            </a:pPr>
            <a:endParaRPr lang="es-MX" sz="4200" dirty="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pPr marL="0" indent="0" algn="ctr">
              <a:buNone/>
            </a:pPr>
            <a:endParaRPr lang="es-MX" b="1" dirty="0"/>
          </a:p>
          <a:p>
            <a:pPr marL="0" indent="0">
              <a:buNone/>
            </a:pPr>
            <a:r>
              <a:rPr lang="es-MX" dirty="0"/>
              <a:t>	</a:t>
            </a:r>
          </a:p>
          <a:p>
            <a:endParaRPr lang="es-MX" dirty="0"/>
          </a:p>
        </p:txBody>
      </p:sp>
    </p:spTree>
    <p:extLst>
      <p:ext uri="{BB962C8B-B14F-4D97-AF65-F5344CB8AC3E}">
        <p14:creationId xmlns:p14="http://schemas.microsoft.com/office/powerpoint/2010/main" val="136483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chiquito">
            <a:extLst>
              <a:ext uri="{FF2B5EF4-FFF2-40B4-BE49-F238E27FC236}">
                <a16:creationId xmlns:a16="http://schemas.microsoft.com/office/drawing/2014/main" id="{A272687D-EEBF-42ED-B5AB-DDED40BB09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99350"/>
            <a:ext cx="552890" cy="533200"/>
          </a:xfrm>
          <a:prstGeom prst="rect">
            <a:avLst/>
          </a:prstGeom>
          <a:noFill/>
          <a:ln>
            <a:noFill/>
          </a:ln>
        </p:spPr>
      </p:pic>
      <p:sp>
        <p:nvSpPr>
          <p:cNvPr id="5" name="CuadroTexto 4">
            <a:extLst>
              <a:ext uri="{FF2B5EF4-FFF2-40B4-BE49-F238E27FC236}">
                <a16:creationId xmlns:a16="http://schemas.microsoft.com/office/drawing/2014/main" id="{93013228-6101-4438-BBCC-E4A550D512BC}"/>
              </a:ext>
            </a:extLst>
          </p:cNvPr>
          <p:cNvSpPr txBox="1"/>
          <p:nvPr/>
        </p:nvSpPr>
        <p:spPr>
          <a:xfrm>
            <a:off x="251520" y="5974443"/>
            <a:ext cx="1154163" cy="400110"/>
          </a:xfrm>
          <a:prstGeom prst="rect">
            <a:avLst/>
          </a:prstGeom>
          <a:noFill/>
        </p:spPr>
        <p:txBody>
          <a:bodyPr wrap="square" rtlCol="0">
            <a:spAutoFit/>
          </a:bodyPr>
          <a:lstStyle/>
          <a:p>
            <a:r>
              <a:rPr lang="es-ES_tradnl" sz="1000" dirty="0"/>
              <a:t>ENEP-F-ST19</a:t>
            </a:r>
          </a:p>
          <a:p>
            <a:r>
              <a:rPr lang="es-ES_tradnl" sz="1000" dirty="0"/>
              <a:t>V00/012016</a:t>
            </a:r>
            <a:endParaRPr lang="es-ES" sz="1000" dirty="0"/>
          </a:p>
        </p:txBody>
      </p:sp>
      <p:sp>
        <p:nvSpPr>
          <p:cNvPr id="6" name="Rectangle 3">
            <a:extLst>
              <a:ext uri="{FF2B5EF4-FFF2-40B4-BE49-F238E27FC236}">
                <a16:creationId xmlns:a16="http://schemas.microsoft.com/office/drawing/2014/main" id="{668F4E1F-D437-47F7-90C6-405BE05A6AEC}"/>
              </a:ext>
            </a:extLst>
          </p:cNvPr>
          <p:cNvSpPr>
            <a:spLocks noChangeArrowheads="1"/>
          </p:cNvSpPr>
          <p:nvPr/>
        </p:nvSpPr>
        <p:spPr bwMode="auto">
          <a:xfrm>
            <a:off x="285567" y="-107020"/>
            <a:ext cx="8820472" cy="638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9140" tIns="58719" rIns="91440" bIns="0" numCol="1" anchor="ctr" anchorCtr="0" compatLnSpc="1">
            <a:prstTxWarp prst="textNoShape">
              <a:avLst/>
            </a:prstTxWarp>
            <a:spAutoFit/>
          </a:bodyPr>
          <a:lstStyle>
            <a:lvl1pPr eaLnBrk="0" fontAlgn="base" hangingPunct="0">
              <a:spcBef>
                <a:spcPct val="0"/>
              </a:spcBef>
              <a:spcAft>
                <a:spcPct val="0"/>
              </a:spcAft>
              <a:tabLst>
                <a:tab pos="582613" algn="l"/>
                <a:tab pos="881063" algn="l"/>
              </a:tabLst>
              <a:defRPr>
                <a:solidFill>
                  <a:schemeClr val="tx1"/>
                </a:solidFill>
                <a:latin typeface="Arial" panose="020B0604020202020204" pitchFamily="34" charset="0"/>
              </a:defRPr>
            </a:lvl1pPr>
            <a:lvl2pPr eaLnBrk="0" fontAlgn="base" hangingPunct="0">
              <a:spcBef>
                <a:spcPct val="0"/>
              </a:spcBef>
              <a:spcAft>
                <a:spcPct val="0"/>
              </a:spcAft>
              <a:tabLst>
                <a:tab pos="582613" algn="l"/>
                <a:tab pos="881063" algn="l"/>
              </a:tabLst>
              <a:defRPr>
                <a:solidFill>
                  <a:schemeClr val="tx1"/>
                </a:solidFill>
                <a:latin typeface="Arial" panose="020B0604020202020204" pitchFamily="34" charset="0"/>
              </a:defRPr>
            </a:lvl2pPr>
            <a:lvl3pPr eaLnBrk="0" fontAlgn="base" hangingPunct="0">
              <a:spcBef>
                <a:spcPct val="0"/>
              </a:spcBef>
              <a:spcAft>
                <a:spcPct val="0"/>
              </a:spcAft>
              <a:tabLst>
                <a:tab pos="582613" algn="l"/>
                <a:tab pos="881063" algn="l"/>
              </a:tabLst>
              <a:defRPr>
                <a:solidFill>
                  <a:schemeClr val="tx1"/>
                </a:solidFill>
                <a:latin typeface="Arial" panose="020B0604020202020204" pitchFamily="34" charset="0"/>
              </a:defRPr>
            </a:lvl3pPr>
            <a:lvl4pPr eaLnBrk="0" fontAlgn="base" hangingPunct="0">
              <a:spcBef>
                <a:spcPct val="0"/>
              </a:spcBef>
              <a:spcAft>
                <a:spcPct val="0"/>
              </a:spcAft>
              <a:tabLst>
                <a:tab pos="582613" algn="l"/>
                <a:tab pos="881063" algn="l"/>
              </a:tabLst>
              <a:defRPr>
                <a:solidFill>
                  <a:schemeClr val="tx1"/>
                </a:solidFill>
                <a:latin typeface="Arial" panose="020B0604020202020204" pitchFamily="34" charset="0"/>
              </a:defRPr>
            </a:lvl4pPr>
            <a:lvl5pPr eaLnBrk="0" fontAlgn="base" hangingPunct="0">
              <a:spcBef>
                <a:spcPct val="0"/>
              </a:spcBef>
              <a:spcAft>
                <a:spcPct val="0"/>
              </a:spcAft>
              <a:tabLst>
                <a:tab pos="582613" algn="l"/>
                <a:tab pos="881063" algn="l"/>
              </a:tabLst>
              <a:defRPr>
                <a:solidFill>
                  <a:schemeClr val="tx1"/>
                </a:solidFill>
                <a:latin typeface="Arial" panose="020B0604020202020204" pitchFamily="34" charset="0"/>
              </a:defRPr>
            </a:lvl5pPr>
            <a:lvl6pPr eaLnBrk="0" fontAlgn="base" hangingPunct="0">
              <a:spcBef>
                <a:spcPct val="0"/>
              </a:spcBef>
              <a:spcAft>
                <a:spcPct val="0"/>
              </a:spcAft>
              <a:tabLst>
                <a:tab pos="582613" algn="l"/>
                <a:tab pos="881063" algn="l"/>
              </a:tabLst>
              <a:defRPr>
                <a:solidFill>
                  <a:schemeClr val="tx1"/>
                </a:solidFill>
                <a:latin typeface="Arial" panose="020B0604020202020204" pitchFamily="34" charset="0"/>
              </a:defRPr>
            </a:lvl6pPr>
            <a:lvl7pPr eaLnBrk="0" fontAlgn="base" hangingPunct="0">
              <a:spcBef>
                <a:spcPct val="0"/>
              </a:spcBef>
              <a:spcAft>
                <a:spcPct val="0"/>
              </a:spcAft>
              <a:tabLst>
                <a:tab pos="582613" algn="l"/>
                <a:tab pos="881063" algn="l"/>
              </a:tabLst>
              <a:defRPr>
                <a:solidFill>
                  <a:schemeClr val="tx1"/>
                </a:solidFill>
                <a:latin typeface="Arial" panose="020B0604020202020204" pitchFamily="34" charset="0"/>
              </a:defRPr>
            </a:lvl7pPr>
            <a:lvl8pPr eaLnBrk="0" fontAlgn="base" hangingPunct="0">
              <a:spcBef>
                <a:spcPct val="0"/>
              </a:spcBef>
              <a:spcAft>
                <a:spcPct val="0"/>
              </a:spcAft>
              <a:tabLst>
                <a:tab pos="582613" algn="l"/>
                <a:tab pos="881063" algn="l"/>
              </a:tabLst>
              <a:defRPr>
                <a:solidFill>
                  <a:schemeClr val="tx1"/>
                </a:solidFill>
                <a:latin typeface="Arial" panose="020B0604020202020204" pitchFamily="34" charset="0"/>
              </a:defRPr>
            </a:lvl8pPr>
            <a:lvl9pPr eaLnBrk="0" fontAlgn="base" hangingPunct="0">
              <a:spcBef>
                <a:spcPct val="0"/>
              </a:spcBef>
              <a:spcAft>
                <a:spcPct val="0"/>
              </a:spcAft>
              <a:tabLst>
                <a:tab pos="582613" algn="l"/>
                <a:tab pos="88106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82613" algn="l"/>
                <a:tab pos="881063" algn="l"/>
              </a:tabLst>
            </a:pPr>
            <a:r>
              <a:rPr lang="es-MX" altLang="es-MX" b="1" dirty="0">
                <a:ea typeface="Arial" panose="020B0604020202020204" pitchFamily="34" charset="0"/>
              </a:rPr>
              <a:t>UNIDAD II</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12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1" i="0" u="none" strike="noStrike" cap="none" normalizeH="0" baseline="0" dirty="0" err="1">
                <a:ln>
                  <a:noFill/>
                </a:ln>
                <a:solidFill>
                  <a:schemeClr val="tx1"/>
                </a:solidFill>
                <a:effectLst/>
                <a:latin typeface="Arial" panose="020B0604020202020204" pitchFamily="34" charset="0"/>
                <a:ea typeface="Arial" panose="020B0604020202020204" pitchFamily="34" charset="0"/>
              </a:rPr>
              <a:t>Carr</a:t>
            </a:r>
            <a:r>
              <a:rPr kumimoji="0" lang="es-MX" altLang="es-MX"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 D.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(2005). </a:t>
            </a:r>
            <a:r>
              <a:rPr kumimoji="0" lang="es-MX" altLang="es-MX" sz="1200" b="0" i="1" u="none" strike="noStrike" cap="none" normalizeH="0" baseline="0" dirty="0">
                <a:ln>
                  <a:noFill/>
                </a:ln>
                <a:solidFill>
                  <a:schemeClr val="tx1"/>
                </a:solidFill>
                <a:effectLst/>
                <a:latin typeface="Arial" panose="020B0604020202020204" pitchFamily="34" charset="0"/>
                <a:ea typeface="Arial" panose="020B0604020202020204" pitchFamily="34" charset="0"/>
              </a:rPr>
              <a:t>El sentido de la educación.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Barcelona: Graó.</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Dewey, J.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(1995). </a:t>
            </a:r>
            <a:r>
              <a:rPr kumimoji="0" lang="es-MX" altLang="es-MX" sz="1200" b="0" i="1" u="none" strike="noStrike" cap="none" normalizeH="0" baseline="0" dirty="0">
                <a:ln>
                  <a:noFill/>
                </a:ln>
                <a:solidFill>
                  <a:schemeClr val="tx1"/>
                </a:solidFill>
                <a:effectLst/>
                <a:latin typeface="Arial" panose="020B0604020202020204" pitchFamily="34" charset="0"/>
                <a:ea typeface="Arial" panose="020B0604020202020204" pitchFamily="34" charset="0"/>
              </a:rPr>
              <a:t>Democracia y educación.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Madrid: Morata.</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0" i="0" u="sng"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(2004). </a:t>
            </a:r>
            <a:r>
              <a:rPr kumimoji="0" lang="es-MX" altLang="es-MX" sz="1200" b="0" i="1" u="none" strike="noStrike" cap="none" normalizeH="0" baseline="0" dirty="0">
                <a:ln>
                  <a:noFill/>
                </a:ln>
                <a:solidFill>
                  <a:schemeClr val="tx1"/>
                </a:solidFill>
                <a:effectLst/>
                <a:latin typeface="Arial" panose="020B0604020202020204" pitchFamily="34" charset="0"/>
                <a:ea typeface="Arial" panose="020B0604020202020204" pitchFamily="34" charset="0"/>
              </a:rPr>
              <a:t>Experiencia y educación.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Madrid: Biblioteca Nueva.</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Freire, P.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(1996). </a:t>
            </a:r>
            <a:r>
              <a:rPr kumimoji="0" lang="es-MX" altLang="es-MX" sz="1200" b="0" i="1" u="none" strike="noStrike" cap="none" normalizeH="0" baseline="0" dirty="0">
                <a:ln>
                  <a:noFill/>
                </a:ln>
                <a:solidFill>
                  <a:schemeClr val="tx1"/>
                </a:solidFill>
                <a:effectLst/>
                <a:latin typeface="Arial" panose="020B0604020202020204" pitchFamily="34" charset="0"/>
                <a:ea typeface="Arial" panose="020B0604020202020204" pitchFamily="34" charset="0"/>
              </a:rPr>
              <a:t>Cartas a Cristina: reflexiones sobre mi vida y mi trabajo.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México: Siglo XXI.</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0" i="0" u="sng"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(2005). </a:t>
            </a:r>
            <a:r>
              <a:rPr kumimoji="0" lang="es-MX" altLang="es-MX" sz="1200" b="0" i="1" u="none" strike="noStrike" cap="none" normalizeH="0" baseline="0" dirty="0">
                <a:ln>
                  <a:noFill/>
                </a:ln>
                <a:solidFill>
                  <a:schemeClr val="tx1"/>
                </a:solidFill>
                <a:effectLst/>
                <a:latin typeface="Arial" panose="020B0604020202020204" pitchFamily="34" charset="0"/>
                <a:ea typeface="Arial" panose="020B0604020202020204" pitchFamily="34" charset="0"/>
              </a:rPr>
              <a:t>Pedagogía</a:t>
            </a:r>
            <a:r>
              <a:rPr kumimoji="0" lang="es-MX" altLang="es-MX" sz="1200" b="0" i="1" u="none" strike="noStrike" cap="none" normalizeH="0" dirty="0">
                <a:ln>
                  <a:noFill/>
                </a:ln>
                <a:solidFill>
                  <a:schemeClr val="tx1"/>
                </a:solidFill>
                <a:effectLst/>
                <a:latin typeface="Arial" panose="020B0604020202020204" pitchFamily="34" charset="0"/>
                <a:ea typeface="Arial" panose="020B0604020202020204" pitchFamily="34" charset="0"/>
              </a:rPr>
              <a:t> </a:t>
            </a:r>
            <a:r>
              <a:rPr kumimoji="0" lang="es-MX" altLang="es-MX" sz="1200" b="0" i="1" u="none" strike="noStrike" cap="none" normalizeH="0" baseline="0" dirty="0">
                <a:ln>
                  <a:noFill/>
                </a:ln>
                <a:solidFill>
                  <a:schemeClr val="tx1"/>
                </a:solidFill>
                <a:effectLst/>
                <a:latin typeface="Arial" panose="020B0604020202020204" pitchFamily="34" charset="0"/>
                <a:ea typeface="Arial" panose="020B0604020202020204" pitchFamily="34" charset="0"/>
              </a:rPr>
              <a:t>del oprimido.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México: Siglo XXI.</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0" i="0" u="sng"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(2010). </a:t>
            </a:r>
            <a:r>
              <a:rPr kumimoji="0" lang="es-MX" altLang="es-MX" sz="1200" b="0" i="1" u="none" strike="noStrike" cap="none" normalizeH="0" baseline="0" dirty="0">
                <a:ln>
                  <a:noFill/>
                </a:ln>
                <a:solidFill>
                  <a:schemeClr val="tx1"/>
                </a:solidFill>
                <a:effectLst/>
                <a:latin typeface="Arial" panose="020B0604020202020204" pitchFamily="34" charset="0"/>
                <a:ea typeface="Arial" panose="020B0604020202020204" pitchFamily="34" charset="0"/>
              </a:rPr>
              <a:t>Cartas a quien pretende enseñar.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México: Siglo XXI.</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1" i="0" u="none" strike="noStrike" cap="none" normalizeH="0" baseline="0" dirty="0" err="1">
                <a:ln>
                  <a:noFill/>
                </a:ln>
                <a:solidFill>
                  <a:schemeClr val="tx1"/>
                </a:solidFill>
                <a:effectLst/>
                <a:latin typeface="Arial" panose="020B0604020202020204" pitchFamily="34" charset="0"/>
                <a:ea typeface="Arial" panose="020B0604020202020204" pitchFamily="34" charset="0"/>
              </a:rPr>
              <a:t>Vazquez</a:t>
            </a:r>
            <a:r>
              <a:rPr kumimoji="0" lang="es-MX" altLang="es-MX"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 G.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(2008). </a:t>
            </a:r>
            <a:r>
              <a:rPr kumimoji="0" lang="es-MX" altLang="es-MX" sz="1200" b="0" i="1" u="none" strike="noStrike" cap="none" normalizeH="0" baseline="0" dirty="0">
                <a:ln>
                  <a:noFill/>
                </a:ln>
                <a:solidFill>
                  <a:schemeClr val="tx1"/>
                </a:solidFill>
                <a:effectLst/>
                <a:latin typeface="Arial" panose="020B0604020202020204" pitchFamily="34" charset="0"/>
                <a:ea typeface="Arial" panose="020B0604020202020204" pitchFamily="34" charset="0"/>
              </a:rPr>
              <a:t>Filosofía de la educación.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Madrid: Trotta. </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lang="es-MX" altLang="es-MX" sz="1200" dirty="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0" i="0" u="none" strike="noStrike" cap="none" normalizeH="0" baseline="0" dirty="0" err="1">
                <a:ln>
                  <a:noFill/>
                </a:ln>
                <a:solidFill>
                  <a:schemeClr val="tx1"/>
                </a:solidFill>
                <a:effectLst/>
                <a:latin typeface="Arial" panose="020B0604020202020204" pitchFamily="34" charset="0"/>
                <a:ea typeface="Arial" panose="020B0604020202020204" pitchFamily="34" charset="0"/>
              </a:rPr>
              <a:t>Yurrén</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M. </a:t>
            </a:r>
            <a:r>
              <a:rPr lang="es-MX" altLang="es-MX" sz="1200" dirty="0">
                <a:ea typeface="Arial" panose="020B0604020202020204" pitchFamily="34" charset="0"/>
              </a:rPr>
              <a:t>(</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2018). La filosofía de la educación en México: principios fines y valores. México: Trillas</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lang="es-MX" altLang="es-MX" sz="1200" dirty="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Recursos de apoyo</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n-US" altLang="es-MX" sz="2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1" i="0" u="none" strike="noStrike" cap="none" normalizeH="0" baseline="0" dirty="0" err="1">
                <a:ln>
                  <a:noFill/>
                </a:ln>
                <a:solidFill>
                  <a:schemeClr val="tx1"/>
                </a:solidFill>
                <a:effectLst/>
                <a:latin typeface="Arial" panose="020B0604020202020204" pitchFamily="34" charset="0"/>
                <a:ea typeface="Arial" panose="020B0604020202020204" pitchFamily="34" charset="0"/>
              </a:rPr>
              <a:t>Chilcott</a:t>
            </a:r>
            <a:r>
              <a:rPr kumimoji="0" lang="es-MX" altLang="es-MX"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 L. y Guggenheim, D.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(2010). </a:t>
            </a:r>
            <a:r>
              <a:rPr kumimoji="0" lang="es-MX" altLang="es-MX" sz="1200" b="0" i="1" u="none" strike="noStrike" cap="none" normalizeH="0" baseline="0" dirty="0">
                <a:ln>
                  <a:noFill/>
                </a:ln>
                <a:solidFill>
                  <a:schemeClr val="tx1"/>
                </a:solidFill>
                <a:effectLst/>
                <a:latin typeface="Arial" panose="020B0604020202020204" pitchFamily="34" charset="0"/>
                <a:ea typeface="Arial" panose="020B0604020202020204" pitchFamily="34" charset="0"/>
              </a:rPr>
              <a:t>Esperando a Superman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[cinta cinematográfica].</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Estados Unidos: </a:t>
            </a:r>
            <a:r>
              <a:rPr kumimoji="0" lang="es-MX" altLang="es-MX" sz="1200" b="0" i="0" u="none" strike="noStrike" cap="none" normalizeH="0" baseline="0" dirty="0" err="1">
                <a:ln>
                  <a:noFill/>
                </a:ln>
                <a:solidFill>
                  <a:schemeClr val="tx1"/>
                </a:solidFill>
                <a:effectLst/>
                <a:latin typeface="Arial" panose="020B0604020202020204" pitchFamily="34" charset="0"/>
                <a:ea typeface="Arial" panose="020B0604020202020204" pitchFamily="34" charset="0"/>
              </a:rPr>
              <a:t>Walden</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Media.</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Concepciones educativas de Friedrich Hegel y Karl Marx. Recuperado de </a:t>
            </a:r>
            <a:r>
              <a:rPr kumimoji="0" lang="es-MX" altLang="es-MX" sz="1200" b="0" i="0" u="sng" strike="noStrike" cap="none" normalizeH="0" baseline="0" dirty="0">
                <a:ln>
                  <a:noFill/>
                </a:ln>
                <a:solidFill>
                  <a:srgbClr val="0562C1"/>
                </a:solidFill>
                <a:effectLst/>
                <a:latin typeface="Arial" panose="020B0604020202020204" pitchFamily="34" charset="0"/>
                <a:ea typeface="Arial" panose="020B0604020202020204" pitchFamily="34" charset="0"/>
                <a:hlinkClick r:id="rId3"/>
              </a:rPr>
              <a:t>https:/ /youtu.be/KzbWsW4SUwo</a:t>
            </a:r>
            <a:endParaRPr kumimoji="0" lang="es-MX" altLang="es-MX" sz="1200" b="0" i="0" u="sng" strike="noStrike" cap="none" normalizeH="0" baseline="0" dirty="0">
              <a:ln>
                <a:noFill/>
              </a:ln>
              <a:solidFill>
                <a:srgbClr val="0562C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La escuela según Pierre Bourdieu (parte 1 y 2). Recuperado de </a:t>
            </a:r>
            <a:r>
              <a:rPr kumimoji="0" lang="es-MX" altLang="es-MX" sz="1200" b="0" i="0" u="sng" strike="noStrike" cap="none" normalizeH="0" baseline="0" dirty="0">
                <a:ln>
                  <a:noFill/>
                </a:ln>
                <a:solidFill>
                  <a:srgbClr val="0562C1"/>
                </a:solidFill>
                <a:effectLst/>
                <a:latin typeface="Arial" panose="020B0604020202020204" pitchFamily="34" charset="0"/>
                <a:ea typeface="Arial" panose="020B0604020202020204" pitchFamily="34" charset="0"/>
                <a:hlinkClick r:id="rId4"/>
              </a:rPr>
              <a:t>https:/ /youtu.be/3mChkak7</a:t>
            </a:r>
            <a:r>
              <a:rPr kumimoji="0" lang="es-MX" altLang="es-MX" sz="1200" b="0" i="0" u="none" strike="noStrike" cap="none" normalizeH="0" baseline="0" dirty="0">
                <a:ln>
                  <a:noFill/>
                </a:ln>
                <a:solidFill>
                  <a:srgbClr val="0562C1"/>
                </a:solidFill>
                <a:effectLst/>
                <a:latin typeface="Arial" panose="020B0604020202020204" pitchFamily="34" charset="0"/>
                <a:ea typeface="Arial" panose="020B0604020202020204" pitchFamily="34" charset="0"/>
                <a:hlinkClick r:id="rId4"/>
              </a:rPr>
              <a:t> </a:t>
            </a:r>
            <a:r>
              <a:rPr kumimoji="0" lang="es-MX" altLang="es-MX" sz="1200" b="0" i="0" u="sng" strike="noStrike" cap="none" normalizeH="0" baseline="0" dirty="0">
                <a:ln>
                  <a:noFill/>
                </a:ln>
                <a:solidFill>
                  <a:srgbClr val="0562C1"/>
                </a:solidFill>
                <a:effectLst/>
                <a:latin typeface="Arial" panose="020B0604020202020204" pitchFamily="34" charset="0"/>
                <a:ea typeface="Arial" panose="020B0604020202020204" pitchFamily="34" charset="0"/>
                <a:hlinkClick r:id="rId4"/>
              </a:rPr>
              <a:t>3ª</a:t>
            </a:r>
            <a:endParaRPr kumimoji="0" lang="es-MX" altLang="es-MX" sz="1200" b="0" i="0" u="sng" strike="noStrike" cap="none" normalizeH="0" baseline="0" dirty="0">
              <a:ln>
                <a:noFill/>
              </a:ln>
              <a:solidFill>
                <a:srgbClr val="0562C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La filosofía de la educación en Jhon Dewey. Recuperado de </a:t>
            </a:r>
            <a:r>
              <a:rPr kumimoji="0" lang="es-MX" altLang="es-MX" sz="1200" b="0" i="0" u="sng" strike="noStrike" cap="none" normalizeH="0" baseline="0" dirty="0">
                <a:ln>
                  <a:noFill/>
                </a:ln>
                <a:solidFill>
                  <a:srgbClr val="0562C1"/>
                </a:solidFill>
                <a:effectLst/>
                <a:latin typeface="Arial" panose="020B0604020202020204" pitchFamily="34" charset="0"/>
                <a:ea typeface="Arial" panose="020B0604020202020204" pitchFamily="34" charset="0"/>
                <a:hlinkClick r:id="rId5"/>
              </a:rPr>
              <a:t>https:/ /youtu.be/ </a:t>
            </a:r>
            <a:r>
              <a:rPr kumimoji="0" lang="es-MX" altLang="es-MX" sz="1200" b="0" i="0" u="sng" strike="noStrike" cap="none" normalizeH="0" baseline="0" dirty="0" err="1">
                <a:ln>
                  <a:noFill/>
                </a:ln>
                <a:solidFill>
                  <a:srgbClr val="0562C1"/>
                </a:solidFill>
                <a:effectLst/>
                <a:latin typeface="Arial" panose="020B0604020202020204" pitchFamily="34" charset="0"/>
                <a:ea typeface="Arial" panose="020B0604020202020204" pitchFamily="34" charset="0"/>
                <a:hlinkClick r:id="rId5"/>
              </a:rPr>
              <a:t>AEWKnAcga</a:t>
            </a:r>
            <a:r>
              <a:rPr kumimoji="0" lang="es-MX" altLang="es-MX" sz="1200" b="0" i="0" u="sng" strike="noStrike" cap="none" normalizeH="0" baseline="0" dirty="0">
                <a:ln>
                  <a:noFill/>
                </a:ln>
                <a:solidFill>
                  <a:srgbClr val="0562C1"/>
                </a:solidFill>
                <a:effectLst/>
                <a:latin typeface="Arial" panose="020B0604020202020204" pitchFamily="34" charset="0"/>
                <a:ea typeface="Arial" panose="020B0604020202020204" pitchFamily="34" charset="0"/>
                <a:hlinkClick r:id="rId5"/>
              </a:rPr>
              <a:t> Y</a:t>
            </a:r>
            <a:endParaRPr kumimoji="0" lang="es-MX" altLang="es-MX" sz="1200" b="0" i="0" u="sng" strike="noStrike" cap="none" normalizeH="0" baseline="0" dirty="0">
              <a:ln>
                <a:noFill/>
              </a:ln>
              <a:solidFill>
                <a:srgbClr val="0562C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La educación prohibida. Recuperado de </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hlinkClick r:id="rId6"/>
              </a:rPr>
              <a:t>https://youtu.be/AEWKnAcga</a:t>
            </a:r>
            <a:r>
              <a:rPr kumimoji="0" lang="es-MX" altLang="es-MX"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Y</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lang="es-MX" altLang="es-MX" sz="500" dirty="0"/>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kumimoji="0" lang="es-MX" altLang="es-MX" sz="1200" b="0" i="0" u="none" strike="noStrike" cap="none" normalizeH="0" baseline="0" dirty="0">
                <a:ln>
                  <a:noFill/>
                </a:ln>
                <a:solidFill>
                  <a:schemeClr val="tx1"/>
                </a:solidFill>
                <a:effectLst/>
                <a:latin typeface="Arial" panose="020B0604020202020204" pitchFamily="34" charset="0"/>
              </a:rPr>
              <a:t>La educación prohibida. Recuperado de http://www.youtube.com/watch?v=-1Y9OqSJKCc</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r>
              <a:rPr lang="es-MX" altLang="es-MX" sz="1200" dirty="0"/>
              <a:t>Paulo Freire Constructor de sueños. Recuperado de </a:t>
            </a:r>
            <a:r>
              <a:rPr kumimoji="0" lang="es-MX" altLang="es-MX" sz="1200" b="0" i="0" u="none" strike="noStrike" cap="none" normalizeH="0" baseline="0" dirty="0">
                <a:ln>
                  <a:noFill/>
                </a:ln>
                <a:solidFill>
                  <a:schemeClr val="tx1"/>
                </a:solidFill>
                <a:effectLst/>
                <a:latin typeface="Arial" panose="020B0604020202020204" pitchFamily="34" charset="0"/>
              </a:rPr>
              <a:t>https://youtu.be/amA_xoBh4f4</a:t>
            </a:r>
          </a:p>
          <a:p>
            <a:pPr marL="0" marR="0" lvl="0" indent="0" algn="l" defTabSz="914400" rtl="0" eaLnBrk="0" fontAlgn="base" latinLnBrk="0" hangingPunct="0">
              <a:lnSpc>
                <a:spcPct val="100000"/>
              </a:lnSpc>
              <a:spcBef>
                <a:spcPct val="0"/>
              </a:spcBef>
              <a:spcAft>
                <a:spcPct val="0"/>
              </a:spcAft>
              <a:buClrTx/>
              <a:buSzTx/>
              <a:buFontTx/>
              <a:buNone/>
              <a:tabLst>
                <a:tab pos="582613" algn="l"/>
                <a:tab pos="881063" algn="l"/>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4671483"/>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787</TotalTime>
  <Words>4328</Words>
  <Application>Microsoft Office PowerPoint</Application>
  <PresentationFormat>Presentación en pantalla (4:3)</PresentationFormat>
  <Paragraphs>484</Paragraphs>
  <Slides>22</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Algerian</vt:lpstr>
      <vt:lpstr>Arial</vt:lpstr>
      <vt:lpstr>Arial Narrow</vt:lpstr>
      <vt:lpstr>Arial Rounded MT Bold</vt:lpstr>
      <vt:lpstr>Calibri</vt:lpstr>
      <vt:lpstr>Calibri Light</vt:lpstr>
      <vt:lpstr>Retrospección</vt:lpstr>
      <vt:lpstr>Presentación de PowerPoint</vt:lpstr>
      <vt:lpstr>Presentación de PowerPoint</vt:lpstr>
      <vt:lpstr>PROPÓSITOS   El propósito del curso Filosofía de la educación es que los estudiantes indaguen críticamente sobre distintas perspectivas filosóficas que arrojan luz a los principales conceptos y actividades constitutivas de la labor pedagógica, reflexionen sobre temas como el sentido de la educación, el papel que juega el conocimiento dentro de la educación y la relación que existe entre la labor del educador y el tipo de sociedad que se desea tener. Lo anterior se logrará a partir del uso que los estudiantes hagan de las categorías filosóficas y la argumentación como herramientas de análisis para el fenómeno de la educación. </vt:lpstr>
      <vt:lpstr>Presentación de PowerPoint</vt:lpstr>
      <vt:lpstr>                                           ESTRUCTURA DEL CURSO                             UNIDAD I: introducción y conceptos básicos de Filosofía de la educación.    Introducción y objetivos de la Filosofía de la educación.  El concepto de educación.    -El concepto de educación a lo largo de la historia de la filosofía. -Algunos conceptos relacionados: escolarización, formación, capacitación, adoctrinamiento y aculturación. -Educación escolarizada frente a la educación en sentido amplio. -La distinción entre educación y formación en Kant. -El concepto de educación en Dewey y las diferencias con otros conceptos.   UNIDAD II: El sentido y los fines de la educación   Educación para el mantenimiento de las estructuras o educación para el cambio social o la transformación personal.   -La educación conservadora y la educación progresista en Dewey -Diferencias entre la función de la educación en Hegel yen Marx -La función reproductiva de la educación en Bourdieu -La educacion liberadora en Freire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Roberto Acosta</cp:lastModifiedBy>
  <cp:revision>85</cp:revision>
  <dcterms:created xsi:type="dcterms:W3CDTF">2015-02-09T15:06:54Z</dcterms:created>
  <dcterms:modified xsi:type="dcterms:W3CDTF">2022-02-10T04:50:30Z</dcterms:modified>
</cp:coreProperties>
</file>