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71" r:id="rId6"/>
    <p:sldId id="300" r:id="rId7"/>
    <p:sldId id="260" r:id="rId8"/>
    <p:sldId id="292" r:id="rId9"/>
    <p:sldId id="268" r:id="rId10"/>
    <p:sldId id="269" r:id="rId11"/>
    <p:sldId id="301" r:id="rId12"/>
    <p:sldId id="264" r:id="rId13"/>
    <p:sldId id="274" r:id="rId14"/>
    <p:sldId id="294" r:id="rId15"/>
    <p:sldId id="265" r:id="rId16"/>
    <p:sldId id="302" r:id="rId17"/>
    <p:sldId id="275" r:id="rId18"/>
    <p:sldId id="307" r:id="rId19"/>
    <p:sldId id="295" r:id="rId20"/>
    <p:sldId id="308" r:id="rId21"/>
    <p:sldId id="309" r:id="rId22"/>
    <p:sldId id="276" r:id="rId23"/>
    <p:sldId id="305" r:id="rId24"/>
    <p:sldId id="306" r:id="rId25"/>
    <p:sldId id="279" r:id="rId26"/>
    <p:sldId id="278" r:id="rId27"/>
    <p:sldId id="298" r:id="rId28"/>
    <p:sldId id="281" r:id="rId29"/>
    <p:sldId id="299" r:id="rId30"/>
    <p:sldId id="296" r:id="rId3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Tere Cerda" initials="M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64" y="60"/>
      </p:cViewPr>
      <p:guideLst/>
    </p:cSldViewPr>
  </p:slideViewPr>
  <p:notesTextViewPr>
    <p:cViewPr>
      <p:scale>
        <a:sx n="3" d="2"/>
        <a:sy n="3" d="2"/>
      </p:scale>
      <p:origin x="0" y="0"/>
    </p:cViewPr>
  </p:notesTextViewPr>
  <p:sorterViewPr>
    <p:cViewPr varScale="1">
      <p:scale>
        <a:sx n="100" d="100"/>
        <a:sy n="100" d="100"/>
      </p:scale>
      <p:origin x="0" y="-66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xfrm>
            <a:off x="1143000" y="685800"/>
            <a:ext cx="4572000" cy="3429000"/>
          </a:xfrm>
          <a:prstGeom prst="rect">
            <a:avLst/>
          </a:prstGeom>
        </p:spPr>
        <p:txBody>
          <a:bodyPr/>
          <a:lstStyle/>
          <a:p>
            <a:endParaRPr/>
          </a:p>
        </p:txBody>
      </p:sp>
      <p:sp>
        <p:nvSpPr>
          <p:cNvPr id="206" name="Shape 20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926518994"/>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entury Gothic"/>
      </a:defRPr>
    </a:lvl1pPr>
    <a:lvl2pPr indent="228600" latinLnBrk="0">
      <a:defRPr sz="1200">
        <a:latin typeface="+mn-lt"/>
        <a:ea typeface="+mn-ea"/>
        <a:cs typeface="+mn-cs"/>
        <a:sym typeface="Century Gothic"/>
      </a:defRPr>
    </a:lvl2pPr>
    <a:lvl3pPr indent="457200" latinLnBrk="0">
      <a:defRPr sz="1200">
        <a:latin typeface="+mn-lt"/>
        <a:ea typeface="+mn-ea"/>
        <a:cs typeface="+mn-cs"/>
        <a:sym typeface="Century Gothic"/>
      </a:defRPr>
    </a:lvl3pPr>
    <a:lvl4pPr indent="685800" latinLnBrk="0">
      <a:defRPr sz="1200">
        <a:latin typeface="+mn-lt"/>
        <a:ea typeface="+mn-ea"/>
        <a:cs typeface="+mn-cs"/>
        <a:sym typeface="Century Gothic"/>
      </a:defRPr>
    </a:lvl4pPr>
    <a:lvl5pPr indent="914400" latinLnBrk="0">
      <a:defRPr sz="1200">
        <a:latin typeface="+mn-lt"/>
        <a:ea typeface="+mn-ea"/>
        <a:cs typeface="+mn-cs"/>
        <a:sym typeface="Century Gothic"/>
      </a:defRPr>
    </a:lvl5pPr>
    <a:lvl6pPr indent="1143000" latinLnBrk="0">
      <a:defRPr sz="1200">
        <a:latin typeface="+mn-lt"/>
        <a:ea typeface="+mn-ea"/>
        <a:cs typeface="+mn-cs"/>
        <a:sym typeface="Century Gothic"/>
      </a:defRPr>
    </a:lvl6pPr>
    <a:lvl7pPr indent="1371600" latinLnBrk="0">
      <a:defRPr sz="1200">
        <a:latin typeface="+mn-lt"/>
        <a:ea typeface="+mn-ea"/>
        <a:cs typeface="+mn-cs"/>
        <a:sym typeface="Century Gothic"/>
      </a:defRPr>
    </a:lvl7pPr>
    <a:lvl8pPr indent="1600200" latinLnBrk="0">
      <a:defRPr sz="1200">
        <a:latin typeface="+mn-lt"/>
        <a:ea typeface="+mn-ea"/>
        <a:cs typeface="+mn-cs"/>
        <a:sym typeface="Century Gothic"/>
      </a:defRPr>
    </a:lvl8pPr>
    <a:lvl9pPr indent="1828800" latinLnBrk="0">
      <a:defRPr sz="1200">
        <a:latin typeface="+mn-lt"/>
        <a:ea typeface="+mn-ea"/>
        <a:cs typeface="+mn-cs"/>
        <a:sym typeface="Century Gothic"/>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467628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de título">
    <p:spTree>
      <p:nvGrpSpPr>
        <p:cNvPr id="1" name=""/>
        <p:cNvGrpSpPr/>
        <p:nvPr/>
      </p:nvGrpSpPr>
      <p:grpSpPr>
        <a:xfrm>
          <a:off x="0" y="0"/>
          <a:ext cx="0" cy="0"/>
          <a:chOff x="0" y="0"/>
          <a:chExt cx="0" cy="0"/>
        </a:xfrm>
      </p:grpSpPr>
      <p:sp>
        <p:nvSpPr>
          <p:cNvPr id="12" name="Rectángulo"/>
          <p:cNvSpPr/>
          <p:nvPr/>
        </p:nvSpPr>
        <p:spPr>
          <a:xfrm>
            <a:off x="3186951" y="268288"/>
            <a:ext cx="5669284" cy="390030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3" name="Rectángulo"/>
          <p:cNvSpPr/>
          <p:nvPr/>
        </p:nvSpPr>
        <p:spPr>
          <a:xfrm>
            <a:off x="268940" y="268285"/>
            <a:ext cx="182883" cy="3886858"/>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4" name="Texto del título"/>
          <p:cNvSpPr txBox="1">
            <a:spLocks noGrp="1"/>
          </p:cNvSpPr>
          <p:nvPr>
            <p:ph type="title"/>
          </p:nvPr>
        </p:nvSpPr>
        <p:spPr>
          <a:xfrm>
            <a:off x="3200400" y="4208929"/>
            <a:ext cx="5458968" cy="1048687"/>
          </a:xfrm>
          <a:prstGeom prst="rect">
            <a:avLst/>
          </a:prstGeom>
        </p:spPr>
        <p:txBody>
          <a:bodyPr/>
          <a:lstStyle>
            <a:lvl1pPr>
              <a:defRPr sz="4600"/>
            </a:lvl1pPr>
          </a:lstStyle>
          <a:p>
            <a:r>
              <a:t>Texto del título</a:t>
            </a:r>
          </a:p>
        </p:txBody>
      </p:sp>
      <p:sp>
        <p:nvSpPr>
          <p:cNvPr id="15" name="Nivel de texto 1…"/>
          <p:cNvSpPr txBox="1">
            <a:spLocks noGrp="1"/>
          </p:cNvSpPr>
          <p:nvPr>
            <p:ph type="body" sz="quarter" idx="1"/>
          </p:nvPr>
        </p:nvSpPr>
        <p:spPr>
          <a:xfrm>
            <a:off x="3200400" y="5257800"/>
            <a:ext cx="5458968" cy="621792"/>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6" name="Número de diapositiva"/>
          <p:cNvSpPr txBox="1">
            <a:spLocks noGrp="1"/>
          </p:cNvSpPr>
          <p:nvPr>
            <p:ph type="sldNum" sz="quarter" idx="2"/>
          </p:nvPr>
        </p:nvSpPr>
        <p:spPr>
          <a:xfrm>
            <a:off x="8681678" y="6410644"/>
            <a:ext cx="260618" cy="256537"/>
          </a:xfrm>
          <a:prstGeom prst="rect">
            <a:avLst/>
          </a:prstGeom>
        </p:spPr>
        <p:txBody>
          <a:bodyPr/>
          <a:lstStyle>
            <a:lvl1pPr>
              <a:defRPr sz="1100">
                <a:solidFill>
                  <a:srgbClr val="858585"/>
                </a:solidFill>
              </a:defRPr>
            </a:lvl1pPr>
          </a:lstStyle>
          <a:p>
            <a:fld id="{86CB4B4D-7CA3-9044-876B-883B54F8677D}" type="slidenum">
              <a:t>‹Nº›</a:t>
            </a:fld>
            <a:endParaRPr/>
          </a:p>
        </p:txBody>
      </p:sp>
      <p:pic>
        <p:nvPicPr>
          <p:cNvPr id="2050" name="Imagen 4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6105206"/>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n 49"/>
          <p:cNvPicPr>
            <a:picLocks noChangeAspect="1" noChangeArrowheads="1"/>
          </p:cNvPicPr>
          <p:nvPr userDrawn="1"/>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7224183" y="6242479"/>
            <a:ext cx="1812925" cy="485775"/>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a:spLocks/>
          </p:cNvSpPr>
          <p:nvPr userDrawn="1"/>
        </p:nvSpPr>
        <p:spPr bwMode="auto">
          <a:xfrm>
            <a:off x="885825" y="6263956"/>
            <a:ext cx="132397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a:ln>
                  <a:noFill/>
                </a:ln>
                <a:solidFill>
                  <a:srgbClr val="000000"/>
                </a:solidFill>
                <a:effectLst/>
                <a:latin typeface="Arial" panose="020B0604020202020204" pitchFamily="34" charset="0"/>
                <a:ea typeface="MS Mincho"/>
                <a:cs typeface="Arial" panose="020B0604020202020204" pitchFamily="34" charset="0"/>
              </a:rPr>
              <a:t>V 21-22</a:t>
            </a:r>
            <a:endParaRPr kumimoji="0" lang="es-MX" altLang="es-MX" sz="1200" b="0" i="0" u="none" strike="noStrike" cap="none" normalizeH="0" baseline="0">
              <a:ln>
                <a:noFill/>
              </a:ln>
              <a:solidFill>
                <a:schemeClr val="tx1"/>
              </a:solidFill>
              <a:effectLst/>
              <a:latin typeface="Times New Roman" panose="02020603050405020304" pitchFamily="18" charset="0"/>
              <a:ea typeface="MS Mincho"/>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a:ln>
                  <a:noFill/>
                </a:ln>
                <a:solidFill>
                  <a:srgbClr val="000000"/>
                </a:solidFill>
                <a:effectLst/>
                <a:latin typeface="Arial" panose="020B0604020202020204" pitchFamily="34" charset="0"/>
                <a:ea typeface="MS Mincho"/>
                <a:cs typeface="Arial" panose="020B0604020202020204" pitchFamily="34" charset="0"/>
              </a:rPr>
              <a:t>CGENAD-F-SAA-43</a:t>
            </a: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3" name="Rectangle 4"/>
          <p:cNvSpPr>
            <a:spLocks noChangeArrowheads="1"/>
          </p:cNvSpPr>
          <p:nvPr userDrawn="1"/>
        </p:nvSpPr>
        <p:spPr bwMode="auto">
          <a:xfrm>
            <a:off x="381000" y="56257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7"/>
          <p:cNvSpPr>
            <a:spLocks noChangeArrowheads="1"/>
          </p:cNvSpPr>
          <p:nvPr userDrawn="1"/>
        </p:nvSpPr>
        <p:spPr bwMode="auto">
          <a:xfrm>
            <a:off x="381000" y="608298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a:spcBef>
                <a:spcPct val="0"/>
              </a:spcBef>
              <a:spcAft>
                <a:spcPct val="0"/>
              </a:spcAft>
              <a:tabLst>
                <a:tab pos="2806700" algn="ctr"/>
                <a:tab pos="5611813" algn="r"/>
              </a:tabLst>
              <a:defRPr>
                <a:solidFill>
                  <a:schemeClr val="tx1"/>
                </a:solidFill>
                <a:latin typeface="Arial" panose="020B0604020202020204" pitchFamily="34" charset="0"/>
              </a:defRPr>
            </a:lvl1pPr>
            <a:lvl2pPr marL="457200" eaLnBrk="0" fontAlgn="base">
              <a:spcBef>
                <a:spcPct val="0"/>
              </a:spcBef>
              <a:spcAft>
                <a:spcPct val="0"/>
              </a:spcAft>
              <a:tabLst>
                <a:tab pos="2806700" algn="ctr"/>
                <a:tab pos="5611813" algn="r"/>
              </a:tabLst>
              <a:defRPr>
                <a:solidFill>
                  <a:schemeClr val="tx1"/>
                </a:solidFill>
                <a:latin typeface="Arial" panose="020B0604020202020204" pitchFamily="34" charset="0"/>
              </a:defRPr>
            </a:lvl2pPr>
            <a:lvl3pPr marL="914400" eaLnBrk="0" fontAlgn="base">
              <a:spcBef>
                <a:spcPct val="0"/>
              </a:spcBef>
              <a:spcAft>
                <a:spcPct val="0"/>
              </a:spcAft>
              <a:tabLst>
                <a:tab pos="2806700" algn="ctr"/>
                <a:tab pos="5611813" algn="r"/>
              </a:tabLst>
              <a:defRPr>
                <a:solidFill>
                  <a:schemeClr val="tx1"/>
                </a:solidFill>
                <a:latin typeface="Arial" panose="020B0604020202020204" pitchFamily="34" charset="0"/>
              </a:defRPr>
            </a:lvl3pPr>
            <a:lvl4pPr marL="1371600" eaLnBrk="0" fontAlgn="base">
              <a:spcBef>
                <a:spcPct val="0"/>
              </a:spcBef>
              <a:spcAft>
                <a:spcPct val="0"/>
              </a:spcAft>
              <a:tabLst>
                <a:tab pos="2806700" algn="ctr"/>
                <a:tab pos="5611813" algn="r"/>
              </a:tabLst>
              <a:defRPr>
                <a:solidFill>
                  <a:schemeClr val="tx1"/>
                </a:solidFill>
                <a:latin typeface="Arial" panose="020B0604020202020204" pitchFamily="34" charset="0"/>
              </a:defRPr>
            </a:lvl4pPr>
            <a:lvl5pPr marL="1828800" eaLnBrk="0" fontAlgn="base">
              <a:spcBef>
                <a:spcPct val="0"/>
              </a:spcBef>
              <a:spcAft>
                <a:spcPct val="0"/>
              </a:spcAft>
              <a:tabLst>
                <a:tab pos="2806700" algn="ctr"/>
                <a:tab pos="5611813" algn="r"/>
              </a:tabLst>
              <a:defRPr>
                <a:solidFill>
                  <a:schemeClr val="tx1"/>
                </a:solidFill>
                <a:latin typeface="Arial" panose="020B0604020202020204" pitchFamily="34" charset="0"/>
              </a:defRPr>
            </a:lvl5pPr>
            <a:lvl6pPr marL="2286000" eaLnBrk="0" fontAlgn="base">
              <a:spcBef>
                <a:spcPct val="0"/>
              </a:spcBef>
              <a:spcAft>
                <a:spcPct val="0"/>
              </a:spcAft>
              <a:tabLst>
                <a:tab pos="2806700" algn="ctr"/>
                <a:tab pos="5611813" algn="r"/>
              </a:tabLst>
              <a:defRPr>
                <a:solidFill>
                  <a:schemeClr val="tx1"/>
                </a:solidFill>
                <a:latin typeface="Arial" panose="020B0604020202020204" pitchFamily="34" charset="0"/>
              </a:defRPr>
            </a:lvl6pPr>
            <a:lvl7pPr marL="2743200" eaLnBrk="0" fontAlgn="base">
              <a:spcBef>
                <a:spcPct val="0"/>
              </a:spcBef>
              <a:spcAft>
                <a:spcPct val="0"/>
              </a:spcAft>
              <a:tabLst>
                <a:tab pos="2806700" algn="ctr"/>
                <a:tab pos="5611813" algn="r"/>
              </a:tabLst>
              <a:defRPr>
                <a:solidFill>
                  <a:schemeClr val="tx1"/>
                </a:solidFill>
                <a:latin typeface="Arial" panose="020B0604020202020204" pitchFamily="34" charset="0"/>
              </a:defRPr>
            </a:lvl7pPr>
            <a:lvl8pPr marL="3200400" eaLnBrk="0" fontAlgn="base">
              <a:spcBef>
                <a:spcPct val="0"/>
              </a:spcBef>
              <a:spcAft>
                <a:spcPct val="0"/>
              </a:spcAft>
              <a:tabLst>
                <a:tab pos="2806700" algn="ctr"/>
                <a:tab pos="5611813" algn="r"/>
              </a:tabLst>
              <a:defRPr>
                <a:solidFill>
                  <a:schemeClr val="tx1"/>
                </a:solidFill>
                <a:latin typeface="Arial" panose="020B0604020202020204" pitchFamily="34" charset="0"/>
              </a:defRPr>
            </a:lvl8pPr>
            <a:lvl9pPr marL="3657600" eaLnBrk="0" fontAlgn="base">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200" b="0" i="0" u="none" strike="noStrike" cap="none" normalizeH="0" baseline="0">
                <a:ln>
                  <a:noFill/>
                </a:ln>
                <a:solidFill>
                  <a:schemeClr val="tx1"/>
                </a:solidFill>
                <a:effectLst/>
                <a:latin typeface="Calibri" panose="020F0502020204030204" pitchFamily="34" charset="0"/>
                <a:ea typeface="MS Mincho"/>
                <a:cs typeface="Times New Roman" panose="02020603050405020304" pitchFamily="18" charset="0"/>
              </a:rPr>
              <a:t>                  </a:t>
            </a:r>
            <a:endParaRPr kumimoji="0" lang="es-MX" altLang="es-MX"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3 objetos">
    <p:spTree>
      <p:nvGrpSpPr>
        <p:cNvPr id="1" name=""/>
        <p:cNvGrpSpPr/>
        <p:nvPr/>
      </p:nvGrpSpPr>
      <p:grpSpPr>
        <a:xfrm>
          <a:off x="0" y="0"/>
          <a:ext cx="0" cy="0"/>
          <a:chOff x="0" y="0"/>
          <a:chExt cx="0" cy="0"/>
        </a:xfrm>
      </p:grpSpPr>
      <p:sp>
        <p:nvSpPr>
          <p:cNvPr id="105" name="Texto del título"/>
          <p:cNvSpPr txBox="1">
            <a:spLocks noGrp="1"/>
          </p:cNvSpPr>
          <p:nvPr>
            <p:ph type="title"/>
          </p:nvPr>
        </p:nvSpPr>
        <p:spPr>
          <a:prstGeom prst="rect">
            <a:avLst/>
          </a:prstGeom>
        </p:spPr>
        <p:txBody>
          <a:bodyPr/>
          <a:lstStyle/>
          <a:p>
            <a:r>
              <a:t>Texto del título</a:t>
            </a:r>
          </a:p>
        </p:txBody>
      </p:sp>
      <p:sp>
        <p:nvSpPr>
          <p:cNvPr id="106" name="Nivel de texto 1…"/>
          <p:cNvSpPr txBox="1">
            <a:spLocks noGrp="1"/>
          </p:cNvSpPr>
          <p:nvPr>
            <p:ph type="body" sz="quarter" idx="1"/>
          </p:nvPr>
        </p:nvSpPr>
        <p:spPr>
          <a:xfrm>
            <a:off x="4282440" y="2214559"/>
            <a:ext cx="3566160" cy="1920244"/>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07"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4 objetos">
    <p:spTree>
      <p:nvGrpSpPr>
        <p:cNvPr id="1" name=""/>
        <p:cNvGrpSpPr/>
        <p:nvPr/>
      </p:nvGrpSpPr>
      <p:grpSpPr>
        <a:xfrm>
          <a:off x="0" y="0"/>
          <a:ext cx="0" cy="0"/>
          <a:chOff x="0" y="0"/>
          <a:chExt cx="0" cy="0"/>
        </a:xfrm>
      </p:grpSpPr>
      <p:sp>
        <p:nvSpPr>
          <p:cNvPr id="114" name="Texto del título"/>
          <p:cNvSpPr txBox="1">
            <a:spLocks noGrp="1"/>
          </p:cNvSpPr>
          <p:nvPr>
            <p:ph type="title"/>
          </p:nvPr>
        </p:nvSpPr>
        <p:spPr>
          <a:prstGeom prst="rect">
            <a:avLst/>
          </a:prstGeom>
        </p:spPr>
        <p:txBody>
          <a:bodyPr/>
          <a:lstStyle/>
          <a:p>
            <a:r>
              <a:t>Texto del título</a:t>
            </a:r>
          </a:p>
        </p:txBody>
      </p:sp>
      <p:sp>
        <p:nvSpPr>
          <p:cNvPr id="115" name="Nivel de texto 1…"/>
          <p:cNvSpPr txBox="1">
            <a:spLocks noGrp="1"/>
          </p:cNvSpPr>
          <p:nvPr>
            <p:ph type="body" sz="quarter" idx="1"/>
          </p:nvPr>
        </p:nvSpPr>
        <p:spPr>
          <a:xfrm>
            <a:off x="4282440" y="2214559"/>
            <a:ext cx="3566160" cy="1920244"/>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1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ólo el título">
    <p:spTree>
      <p:nvGrpSpPr>
        <p:cNvPr id="1" name=""/>
        <p:cNvGrpSpPr/>
        <p:nvPr/>
      </p:nvGrpSpPr>
      <p:grpSpPr>
        <a:xfrm>
          <a:off x="0" y="0"/>
          <a:ext cx="0" cy="0"/>
          <a:chOff x="0" y="0"/>
          <a:chExt cx="0" cy="0"/>
        </a:xfrm>
      </p:grpSpPr>
      <p:sp>
        <p:nvSpPr>
          <p:cNvPr id="123"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124"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ntenido con título">
    <p:spTree>
      <p:nvGrpSpPr>
        <p:cNvPr id="1" name=""/>
        <p:cNvGrpSpPr/>
        <p:nvPr/>
      </p:nvGrpSpPr>
      <p:grpSpPr>
        <a:xfrm>
          <a:off x="0" y="0"/>
          <a:ext cx="0" cy="0"/>
          <a:chOff x="0" y="0"/>
          <a:chExt cx="0" cy="0"/>
        </a:xfrm>
      </p:grpSpPr>
      <p:sp>
        <p:nvSpPr>
          <p:cNvPr id="139" name="Rectángulo"/>
          <p:cNvSpPr/>
          <p:nvPr/>
        </p:nvSpPr>
        <p:spPr>
          <a:xfrm>
            <a:off x="8148918" y="268288"/>
            <a:ext cx="718076"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40" name="Texto del título"/>
          <p:cNvSpPr txBox="1">
            <a:spLocks noGrp="1"/>
          </p:cNvSpPr>
          <p:nvPr>
            <p:ph type="title"/>
          </p:nvPr>
        </p:nvSpPr>
        <p:spPr>
          <a:xfrm>
            <a:off x="457198" y="995081"/>
            <a:ext cx="3566163" cy="1035428"/>
          </a:xfrm>
          <a:prstGeom prst="rect">
            <a:avLst/>
          </a:prstGeom>
        </p:spPr>
        <p:txBody>
          <a:bodyPr/>
          <a:lstStyle>
            <a:lvl1pPr>
              <a:defRPr sz="2800"/>
            </a:lvl1pPr>
          </a:lstStyle>
          <a:p>
            <a:r>
              <a:t>Texto del título</a:t>
            </a:r>
          </a:p>
        </p:txBody>
      </p:sp>
      <p:sp>
        <p:nvSpPr>
          <p:cNvPr id="141" name="Nivel de texto 1…"/>
          <p:cNvSpPr txBox="1">
            <a:spLocks noGrp="1"/>
          </p:cNvSpPr>
          <p:nvPr>
            <p:ph type="body" sz="half" idx="1"/>
          </p:nvPr>
        </p:nvSpPr>
        <p:spPr>
          <a:xfrm>
            <a:off x="4762051" y="990600"/>
            <a:ext cx="3566163" cy="5135563"/>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42" name="Rectángulo"/>
          <p:cNvSpPr>
            <a:spLocks noGrp="1"/>
          </p:cNvSpPr>
          <p:nvPr>
            <p:ph type="body" sz="half" idx="13"/>
          </p:nvPr>
        </p:nvSpPr>
        <p:spPr>
          <a:xfrm>
            <a:off x="457197" y="2057400"/>
            <a:ext cx="3566164" cy="3657602"/>
          </a:xfrm>
          <a:prstGeom prst="rect">
            <a:avLst/>
          </a:prstGeom>
        </p:spPr>
        <p:txBody>
          <a:bodyPr/>
          <a:lstStyle/>
          <a:p>
            <a:endParaRPr/>
          </a:p>
        </p:txBody>
      </p:sp>
      <p:sp>
        <p:nvSpPr>
          <p:cNvPr id="143"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Imagen con título">
    <p:spTree>
      <p:nvGrpSpPr>
        <p:cNvPr id="1" name=""/>
        <p:cNvGrpSpPr/>
        <p:nvPr/>
      </p:nvGrpSpPr>
      <p:grpSpPr>
        <a:xfrm>
          <a:off x="0" y="0"/>
          <a:ext cx="0" cy="0"/>
          <a:chOff x="0" y="0"/>
          <a:chExt cx="0" cy="0"/>
        </a:xfrm>
      </p:grpSpPr>
      <p:sp>
        <p:nvSpPr>
          <p:cNvPr id="150" name="Rectángulo"/>
          <p:cNvSpPr/>
          <p:nvPr/>
        </p:nvSpPr>
        <p:spPr>
          <a:xfrm>
            <a:off x="4746811" y="268288"/>
            <a:ext cx="4114802"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51" name="Texto del título"/>
          <p:cNvSpPr txBox="1">
            <a:spLocks noGrp="1"/>
          </p:cNvSpPr>
          <p:nvPr>
            <p:ph type="title"/>
          </p:nvPr>
        </p:nvSpPr>
        <p:spPr>
          <a:xfrm>
            <a:off x="457198" y="995081"/>
            <a:ext cx="3566163" cy="1035428"/>
          </a:xfrm>
          <a:prstGeom prst="rect">
            <a:avLst/>
          </a:prstGeom>
        </p:spPr>
        <p:txBody>
          <a:bodyPr/>
          <a:lstStyle>
            <a:lvl1pPr>
              <a:defRPr sz="2800"/>
            </a:lvl1pPr>
          </a:lstStyle>
          <a:p>
            <a:r>
              <a:t>Texto del título</a:t>
            </a:r>
          </a:p>
        </p:txBody>
      </p:sp>
      <p:sp>
        <p:nvSpPr>
          <p:cNvPr id="152" name="Nivel de texto 1…"/>
          <p:cNvSpPr txBox="1">
            <a:spLocks noGrp="1"/>
          </p:cNvSpPr>
          <p:nvPr>
            <p:ph type="body" sz="half" idx="1"/>
          </p:nvPr>
        </p:nvSpPr>
        <p:spPr>
          <a:xfrm>
            <a:off x="457198" y="2057400"/>
            <a:ext cx="3566163" cy="3657602"/>
          </a:xfrm>
          <a:prstGeom prst="rect">
            <a:avLst/>
          </a:prstGeom>
        </p:spPr>
        <p:txBody>
          <a:bodyPr/>
          <a:lstStyle>
            <a:lvl1pPr marL="0" indent="0">
              <a:spcBef>
                <a:spcPts val="600"/>
              </a:spcBef>
              <a:buClrTx/>
              <a:buSzTx/>
              <a:buNone/>
              <a:defRPr sz="1600"/>
            </a:lvl1pPr>
            <a:lvl2pPr marL="0" indent="0">
              <a:spcBef>
                <a:spcPts val="600"/>
              </a:spcBef>
              <a:buClrTx/>
              <a:buSzTx/>
              <a:buNone/>
              <a:defRPr sz="1600"/>
            </a:lvl2pPr>
            <a:lvl3pPr marL="0" indent="0">
              <a:spcBef>
                <a:spcPts val="600"/>
              </a:spcBef>
              <a:buClrTx/>
              <a:buSzTx/>
              <a:buNone/>
              <a:defRPr sz="1600"/>
            </a:lvl3pPr>
            <a:lvl4pPr marL="0" indent="0">
              <a:spcBef>
                <a:spcPts val="600"/>
              </a:spcBef>
              <a:buClrTx/>
              <a:buSzTx/>
              <a:buNone/>
              <a:defRPr sz="1600"/>
            </a:lvl4pPr>
            <a:lvl5pPr marL="0" indent="0">
              <a:spcBef>
                <a:spcPts val="60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53" name="Imagen"/>
          <p:cNvSpPr>
            <a:spLocks noGrp="1"/>
          </p:cNvSpPr>
          <p:nvPr>
            <p:ph type="pic" sz="half" idx="13"/>
          </p:nvPr>
        </p:nvSpPr>
        <p:spPr>
          <a:xfrm>
            <a:off x="4760257" y="990600"/>
            <a:ext cx="4096515" cy="5611813"/>
          </a:xfrm>
          <a:prstGeom prst="rect">
            <a:avLst/>
          </a:prstGeom>
        </p:spPr>
        <p:txBody>
          <a:bodyPr lIns="91439" tIns="45719" rIns="91439" bIns="45719">
            <a:noAutofit/>
          </a:bodyPr>
          <a:lstStyle/>
          <a:p>
            <a:endParaRPr/>
          </a:p>
        </p:txBody>
      </p:sp>
      <p:sp>
        <p:nvSpPr>
          <p:cNvPr id="154"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Imagen encima del título">
    <p:spTree>
      <p:nvGrpSpPr>
        <p:cNvPr id="1" name=""/>
        <p:cNvGrpSpPr/>
        <p:nvPr/>
      </p:nvGrpSpPr>
      <p:grpSpPr>
        <a:xfrm>
          <a:off x="0" y="0"/>
          <a:ext cx="0" cy="0"/>
          <a:chOff x="0" y="0"/>
          <a:chExt cx="0" cy="0"/>
        </a:xfrm>
      </p:grpSpPr>
      <p:sp>
        <p:nvSpPr>
          <p:cNvPr id="161" name="Rectángulo"/>
          <p:cNvSpPr/>
          <p:nvPr/>
        </p:nvSpPr>
        <p:spPr>
          <a:xfrm>
            <a:off x="7216775" y="268288"/>
            <a:ext cx="1639455" cy="3639313"/>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62" name="Texto del título"/>
          <p:cNvSpPr txBox="1">
            <a:spLocks noGrp="1"/>
          </p:cNvSpPr>
          <p:nvPr>
            <p:ph type="title"/>
          </p:nvPr>
        </p:nvSpPr>
        <p:spPr>
          <a:xfrm>
            <a:off x="458787" y="4267200"/>
            <a:ext cx="6477002" cy="566738"/>
          </a:xfrm>
          <a:prstGeom prst="rect">
            <a:avLst/>
          </a:prstGeom>
        </p:spPr>
        <p:txBody>
          <a:bodyPr/>
          <a:lstStyle>
            <a:lvl1pPr>
              <a:defRPr sz="2800"/>
            </a:lvl1pPr>
          </a:lstStyle>
          <a:p>
            <a:r>
              <a:t>Texto del título</a:t>
            </a:r>
          </a:p>
        </p:txBody>
      </p:sp>
      <p:sp>
        <p:nvSpPr>
          <p:cNvPr id="163" name="Imagen"/>
          <p:cNvSpPr>
            <a:spLocks noGrp="1"/>
          </p:cNvSpPr>
          <p:nvPr>
            <p:ph type="pic" sz="half" idx="13"/>
          </p:nvPr>
        </p:nvSpPr>
        <p:spPr>
          <a:xfrm>
            <a:off x="269874" y="268288"/>
            <a:ext cx="6858001" cy="3639312"/>
          </a:xfrm>
          <a:prstGeom prst="rect">
            <a:avLst/>
          </a:prstGeom>
        </p:spPr>
        <p:txBody>
          <a:bodyPr lIns="91439" tIns="45719" rIns="91439" bIns="45719">
            <a:noAutofit/>
          </a:bodyPr>
          <a:lstStyle/>
          <a:p>
            <a:endParaRPr/>
          </a:p>
        </p:txBody>
      </p:sp>
      <p:sp>
        <p:nvSpPr>
          <p:cNvPr id="164" name="Nivel de texto 1…"/>
          <p:cNvSpPr txBox="1">
            <a:spLocks noGrp="1"/>
          </p:cNvSpPr>
          <p:nvPr>
            <p:ph type="body" sz="quarter" idx="1"/>
          </p:nvPr>
        </p:nvSpPr>
        <p:spPr>
          <a:xfrm>
            <a:off x="458787" y="4840940"/>
            <a:ext cx="6475415" cy="1304274"/>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65"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4 imágenes con título">
    <p:spTree>
      <p:nvGrpSpPr>
        <p:cNvPr id="1" name=""/>
        <p:cNvGrpSpPr/>
        <p:nvPr/>
      </p:nvGrpSpPr>
      <p:grpSpPr>
        <a:xfrm>
          <a:off x="0" y="0"/>
          <a:ext cx="0" cy="0"/>
          <a:chOff x="0" y="0"/>
          <a:chExt cx="0" cy="0"/>
        </a:xfrm>
      </p:grpSpPr>
      <p:sp>
        <p:nvSpPr>
          <p:cNvPr id="172" name="Rectángulo"/>
          <p:cNvSpPr/>
          <p:nvPr/>
        </p:nvSpPr>
        <p:spPr>
          <a:xfrm>
            <a:off x="8135470" y="268288"/>
            <a:ext cx="720764" cy="3639313"/>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73" name="Texto del título"/>
          <p:cNvSpPr txBox="1">
            <a:spLocks noGrp="1"/>
          </p:cNvSpPr>
          <p:nvPr>
            <p:ph type="title"/>
          </p:nvPr>
        </p:nvSpPr>
        <p:spPr>
          <a:xfrm>
            <a:off x="458787" y="4267200"/>
            <a:ext cx="6477002" cy="566738"/>
          </a:xfrm>
          <a:prstGeom prst="rect">
            <a:avLst/>
          </a:prstGeom>
        </p:spPr>
        <p:txBody>
          <a:bodyPr/>
          <a:lstStyle>
            <a:lvl1pPr>
              <a:defRPr sz="2800"/>
            </a:lvl1pPr>
          </a:lstStyle>
          <a:p>
            <a:r>
              <a:t>Texto del título</a:t>
            </a:r>
          </a:p>
        </p:txBody>
      </p:sp>
      <p:sp>
        <p:nvSpPr>
          <p:cNvPr id="174" name="Imagen"/>
          <p:cNvSpPr>
            <a:spLocks noGrp="1"/>
          </p:cNvSpPr>
          <p:nvPr>
            <p:ph type="pic" sz="quarter" idx="13"/>
          </p:nvPr>
        </p:nvSpPr>
        <p:spPr>
          <a:xfrm>
            <a:off x="269874" y="268288"/>
            <a:ext cx="3006726" cy="3639312"/>
          </a:xfrm>
          <a:prstGeom prst="rect">
            <a:avLst/>
          </a:prstGeom>
        </p:spPr>
        <p:txBody>
          <a:bodyPr lIns="91439" tIns="45719" rIns="91439" bIns="45719">
            <a:noAutofit/>
          </a:bodyPr>
          <a:lstStyle/>
          <a:p>
            <a:endParaRPr/>
          </a:p>
        </p:txBody>
      </p:sp>
      <p:sp>
        <p:nvSpPr>
          <p:cNvPr id="175" name="Nivel de texto 1…"/>
          <p:cNvSpPr txBox="1">
            <a:spLocks noGrp="1"/>
          </p:cNvSpPr>
          <p:nvPr>
            <p:ph type="body" sz="quarter" idx="1"/>
          </p:nvPr>
        </p:nvSpPr>
        <p:spPr>
          <a:xfrm>
            <a:off x="458787" y="4840940"/>
            <a:ext cx="6475415" cy="1304274"/>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76" name="Imagen"/>
          <p:cNvSpPr>
            <a:spLocks noGrp="1"/>
          </p:cNvSpPr>
          <p:nvPr>
            <p:ph type="pic" sz="quarter" idx="14"/>
          </p:nvPr>
        </p:nvSpPr>
        <p:spPr>
          <a:xfrm>
            <a:off x="3352800" y="268288"/>
            <a:ext cx="4701989" cy="1775668"/>
          </a:xfrm>
          <a:prstGeom prst="rect">
            <a:avLst/>
          </a:prstGeom>
        </p:spPr>
        <p:txBody>
          <a:bodyPr lIns="91439" tIns="45719" rIns="91439" bIns="45719">
            <a:noAutofit/>
          </a:bodyPr>
          <a:lstStyle/>
          <a:p>
            <a:endParaRPr/>
          </a:p>
        </p:txBody>
      </p:sp>
      <p:sp>
        <p:nvSpPr>
          <p:cNvPr id="177" name="Imagen"/>
          <p:cNvSpPr>
            <a:spLocks noGrp="1"/>
          </p:cNvSpPr>
          <p:nvPr>
            <p:ph type="pic" sz="quarter" idx="15"/>
          </p:nvPr>
        </p:nvSpPr>
        <p:spPr>
          <a:xfrm>
            <a:off x="3352800" y="2131934"/>
            <a:ext cx="2304289" cy="1775668"/>
          </a:xfrm>
          <a:prstGeom prst="rect">
            <a:avLst/>
          </a:prstGeom>
        </p:spPr>
        <p:txBody>
          <a:bodyPr lIns="91439" tIns="45719" rIns="91439" bIns="45719">
            <a:noAutofit/>
          </a:bodyPr>
          <a:lstStyle/>
          <a:p>
            <a:endParaRPr/>
          </a:p>
        </p:txBody>
      </p:sp>
      <p:sp>
        <p:nvSpPr>
          <p:cNvPr id="178" name="Imagen"/>
          <p:cNvSpPr>
            <a:spLocks noGrp="1"/>
          </p:cNvSpPr>
          <p:nvPr>
            <p:ph type="pic" sz="quarter" idx="16"/>
          </p:nvPr>
        </p:nvSpPr>
        <p:spPr>
          <a:xfrm>
            <a:off x="5750500" y="2131934"/>
            <a:ext cx="2304291" cy="1775668"/>
          </a:xfrm>
          <a:prstGeom prst="rect">
            <a:avLst/>
          </a:prstGeom>
        </p:spPr>
        <p:txBody>
          <a:bodyPr lIns="91439" tIns="45719" rIns="91439" bIns="45719">
            <a:noAutofit/>
          </a:bodyPr>
          <a:lstStyle/>
          <a:p>
            <a:endParaRPr/>
          </a:p>
        </p:txBody>
      </p:sp>
      <p:sp>
        <p:nvSpPr>
          <p:cNvPr id="17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ítulo y texto vertical">
    <p:spTree>
      <p:nvGrpSpPr>
        <p:cNvPr id="1" name=""/>
        <p:cNvGrpSpPr/>
        <p:nvPr/>
      </p:nvGrpSpPr>
      <p:grpSpPr>
        <a:xfrm>
          <a:off x="0" y="0"/>
          <a:ext cx="0" cy="0"/>
          <a:chOff x="0" y="0"/>
          <a:chExt cx="0" cy="0"/>
        </a:xfrm>
      </p:grpSpPr>
      <p:sp>
        <p:nvSpPr>
          <p:cNvPr id="186" name="Cuadrado"/>
          <p:cNvSpPr/>
          <p:nvPr/>
        </p:nvSpPr>
        <p:spPr>
          <a:xfrm>
            <a:off x="7212106"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87"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188" name="Nivel de texto 1…"/>
          <p:cNvSpPr txBox="1">
            <a:spLocks noGrp="1"/>
          </p:cNvSpPr>
          <p:nvPr>
            <p:ph type="body" idx="1"/>
          </p:nvPr>
        </p:nvSpPr>
        <p:spPr>
          <a:xfrm>
            <a:off x="457198" y="2209800"/>
            <a:ext cx="6508379"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18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ítulo vertical y texto">
    <p:spTree>
      <p:nvGrpSpPr>
        <p:cNvPr id="1" name=""/>
        <p:cNvGrpSpPr/>
        <p:nvPr/>
      </p:nvGrpSpPr>
      <p:grpSpPr>
        <a:xfrm>
          <a:off x="0" y="0"/>
          <a:ext cx="0" cy="0"/>
          <a:chOff x="0" y="0"/>
          <a:chExt cx="0" cy="0"/>
        </a:xfrm>
      </p:grpSpPr>
      <p:sp>
        <p:nvSpPr>
          <p:cNvPr id="196" name="Rectángulo"/>
          <p:cNvSpPr/>
          <p:nvPr/>
        </p:nvSpPr>
        <p:spPr>
          <a:xfrm>
            <a:off x="8148918" y="268288"/>
            <a:ext cx="718076"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97" name="Texto del título"/>
          <p:cNvSpPr txBox="1">
            <a:spLocks noGrp="1"/>
          </p:cNvSpPr>
          <p:nvPr>
            <p:ph type="title"/>
          </p:nvPr>
        </p:nvSpPr>
        <p:spPr>
          <a:xfrm>
            <a:off x="7543799" y="1035424"/>
            <a:ext cx="1322298" cy="5090739"/>
          </a:xfrm>
          <a:prstGeom prst="rect">
            <a:avLst/>
          </a:prstGeom>
        </p:spPr>
        <p:txBody>
          <a:bodyPr anchor="t"/>
          <a:lstStyle/>
          <a:p>
            <a:r>
              <a:t>Texto del título</a:t>
            </a:r>
          </a:p>
        </p:txBody>
      </p:sp>
      <p:sp>
        <p:nvSpPr>
          <p:cNvPr id="198" name="Nivel de texto 1…"/>
          <p:cNvSpPr txBox="1">
            <a:spLocks noGrp="1"/>
          </p:cNvSpPr>
          <p:nvPr>
            <p:ph type="body" idx="1"/>
          </p:nvPr>
        </p:nvSpPr>
        <p:spPr>
          <a:xfrm>
            <a:off x="457200" y="1035424"/>
            <a:ext cx="6019800" cy="5109789"/>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19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ítulo y objetos">
    <p:spTree>
      <p:nvGrpSpPr>
        <p:cNvPr id="1" name=""/>
        <p:cNvGrpSpPr/>
        <p:nvPr/>
      </p:nvGrpSpPr>
      <p:grpSpPr>
        <a:xfrm>
          <a:off x="0" y="0"/>
          <a:ext cx="0" cy="0"/>
          <a:chOff x="0" y="0"/>
          <a:chExt cx="0" cy="0"/>
        </a:xfrm>
      </p:grpSpPr>
      <p:sp>
        <p:nvSpPr>
          <p:cNvPr id="23" name="Cuadrado"/>
          <p:cNvSpPr/>
          <p:nvPr/>
        </p:nvSpPr>
        <p:spPr>
          <a:xfrm>
            <a:off x="7212106"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24"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25" name="Nivel de texto 1…"/>
          <p:cNvSpPr txBox="1">
            <a:spLocks noGrp="1"/>
          </p:cNvSpPr>
          <p:nvPr>
            <p:ph type="body" idx="1"/>
          </p:nvPr>
        </p:nvSpPr>
        <p:spPr>
          <a:xfrm>
            <a:off x="457198" y="2209800"/>
            <a:ext cx="6508379"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2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positiva de título con imagen">
    <p:spTree>
      <p:nvGrpSpPr>
        <p:cNvPr id="1" name=""/>
        <p:cNvGrpSpPr/>
        <p:nvPr/>
      </p:nvGrpSpPr>
      <p:grpSpPr>
        <a:xfrm>
          <a:off x="0" y="0"/>
          <a:ext cx="0" cy="0"/>
          <a:chOff x="0" y="0"/>
          <a:chExt cx="0" cy="0"/>
        </a:xfrm>
      </p:grpSpPr>
      <p:sp>
        <p:nvSpPr>
          <p:cNvPr id="33" name="Rectángulo"/>
          <p:cNvSpPr/>
          <p:nvPr/>
        </p:nvSpPr>
        <p:spPr>
          <a:xfrm>
            <a:off x="3186951" y="268286"/>
            <a:ext cx="5669284" cy="25603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4" name="Texto del título"/>
          <p:cNvSpPr txBox="1">
            <a:spLocks noGrp="1"/>
          </p:cNvSpPr>
          <p:nvPr>
            <p:ph type="title"/>
          </p:nvPr>
        </p:nvSpPr>
        <p:spPr>
          <a:xfrm>
            <a:off x="3200399" y="4171950"/>
            <a:ext cx="5457920" cy="1085850"/>
          </a:xfrm>
          <a:prstGeom prst="rect">
            <a:avLst/>
          </a:prstGeom>
        </p:spPr>
        <p:txBody>
          <a:bodyPr/>
          <a:lstStyle>
            <a:lvl1pPr>
              <a:defRPr sz="4600"/>
            </a:lvl1pPr>
          </a:lstStyle>
          <a:p>
            <a:r>
              <a:t>Texto del título</a:t>
            </a:r>
          </a:p>
        </p:txBody>
      </p:sp>
      <p:sp>
        <p:nvSpPr>
          <p:cNvPr id="35" name="Nivel de texto 1…"/>
          <p:cNvSpPr txBox="1">
            <a:spLocks noGrp="1"/>
          </p:cNvSpPr>
          <p:nvPr>
            <p:ph type="body" sz="quarter" idx="1"/>
          </p:nvPr>
        </p:nvSpPr>
        <p:spPr>
          <a:xfrm>
            <a:off x="3200400" y="5257798"/>
            <a:ext cx="5457920" cy="618568"/>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36" name="Imagen"/>
          <p:cNvSpPr>
            <a:spLocks noGrp="1"/>
          </p:cNvSpPr>
          <p:nvPr>
            <p:ph type="pic" sz="quarter" idx="13"/>
          </p:nvPr>
        </p:nvSpPr>
        <p:spPr>
          <a:xfrm>
            <a:off x="3200400" y="2877671"/>
            <a:ext cx="5646867" cy="1280163"/>
          </a:xfrm>
          <a:prstGeom prst="rect">
            <a:avLst/>
          </a:prstGeom>
        </p:spPr>
        <p:txBody>
          <a:bodyPr lIns="91439" tIns="45719" rIns="91439" bIns="45719">
            <a:noAutofit/>
          </a:bodyPr>
          <a:lstStyle/>
          <a:p>
            <a:endParaRPr/>
          </a:p>
        </p:txBody>
      </p:sp>
      <p:sp>
        <p:nvSpPr>
          <p:cNvPr id="37" name="Rectángulo"/>
          <p:cNvSpPr/>
          <p:nvPr/>
        </p:nvSpPr>
        <p:spPr>
          <a:xfrm>
            <a:off x="268940" y="268285"/>
            <a:ext cx="182883" cy="3886858"/>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8" name="Número de diapositiva"/>
          <p:cNvSpPr txBox="1">
            <a:spLocks noGrp="1"/>
          </p:cNvSpPr>
          <p:nvPr>
            <p:ph type="sldNum" sz="quarter" idx="2"/>
          </p:nvPr>
        </p:nvSpPr>
        <p:spPr>
          <a:xfrm>
            <a:off x="8690643" y="6410644"/>
            <a:ext cx="260617" cy="256537"/>
          </a:xfrm>
          <a:prstGeom prst="rect">
            <a:avLst/>
          </a:prstGeom>
        </p:spPr>
        <p:txBody>
          <a:bodyPr/>
          <a:lstStyle>
            <a:lvl1pPr>
              <a:defRPr sz="1100">
                <a:solidFill>
                  <a:srgbClr val="858585"/>
                </a:solidFill>
              </a:defRPr>
            </a:lvl1p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ítulo, objetos e imagen">
    <p:spTree>
      <p:nvGrpSpPr>
        <p:cNvPr id="1" name=""/>
        <p:cNvGrpSpPr/>
        <p:nvPr/>
      </p:nvGrpSpPr>
      <p:grpSpPr>
        <a:xfrm>
          <a:off x="0" y="0"/>
          <a:ext cx="0" cy="0"/>
          <a:chOff x="0" y="0"/>
          <a:chExt cx="0" cy="0"/>
        </a:xfrm>
      </p:grpSpPr>
      <p:sp>
        <p:nvSpPr>
          <p:cNvPr id="45" name="Cuadrado"/>
          <p:cNvSpPr/>
          <p:nvPr/>
        </p:nvSpPr>
        <p:spPr>
          <a:xfrm>
            <a:off x="269874"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46" name="Texto del título"/>
          <p:cNvSpPr txBox="1">
            <a:spLocks noGrp="1"/>
          </p:cNvSpPr>
          <p:nvPr>
            <p:ph type="title"/>
          </p:nvPr>
        </p:nvSpPr>
        <p:spPr>
          <a:xfrm>
            <a:off x="2178423" y="914400"/>
            <a:ext cx="6508378" cy="1143000"/>
          </a:xfrm>
          <a:prstGeom prst="rect">
            <a:avLst/>
          </a:prstGeom>
        </p:spPr>
        <p:txBody>
          <a:bodyPr/>
          <a:lstStyle/>
          <a:p>
            <a:r>
              <a:t>Texto del título</a:t>
            </a:r>
          </a:p>
        </p:txBody>
      </p:sp>
      <p:sp>
        <p:nvSpPr>
          <p:cNvPr id="47" name="Nivel de texto 1…"/>
          <p:cNvSpPr txBox="1">
            <a:spLocks noGrp="1"/>
          </p:cNvSpPr>
          <p:nvPr>
            <p:ph type="body" idx="1"/>
          </p:nvPr>
        </p:nvSpPr>
        <p:spPr>
          <a:xfrm>
            <a:off x="2178423" y="2209800"/>
            <a:ext cx="6508378"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48" name="Imagen"/>
          <p:cNvSpPr>
            <a:spLocks noGrp="1"/>
          </p:cNvSpPr>
          <p:nvPr>
            <p:ph type="pic" sz="quarter" idx="13"/>
          </p:nvPr>
        </p:nvSpPr>
        <p:spPr>
          <a:xfrm>
            <a:off x="269875" y="1976715"/>
            <a:ext cx="1645923" cy="4625794"/>
          </a:xfrm>
          <a:prstGeom prst="rect">
            <a:avLst/>
          </a:prstGeom>
        </p:spPr>
        <p:txBody>
          <a:bodyPr lIns="91439" tIns="45719" rIns="91439" bIns="45719">
            <a:noAutofit/>
          </a:bodyPr>
          <a:lstStyle/>
          <a:p>
            <a:endParaRPr/>
          </a:p>
        </p:txBody>
      </p:sp>
      <p:sp>
        <p:nvSpPr>
          <p:cNvPr id="49" name="Número de diapositiva"/>
          <p:cNvSpPr txBox="1">
            <a:spLocks noGrp="1"/>
          </p:cNvSpPr>
          <p:nvPr>
            <p:ph type="sldNum" sz="quarter" idx="2"/>
          </p:nvPr>
        </p:nvSpPr>
        <p:spPr>
          <a:xfrm>
            <a:off x="421104" y="326410"/>
            <a:ext cx="417097" cy="434337"/>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Encabezado de sección">
    <p:spTree>
      <p:nvGrpSpPr>
        <p:cNvPr id="1" name=""/>
        <p:cNvGrpSpPr/>
        <p:nvPr/>
      </p:nvGrpSpPr>
      <p:grpSpPr>
        <a:xfrm>
          <a:off x="0" y="0"/>
          <a:ext cx="0" cy="0"/>
          <a:chOff x="0" y="0"/>
          <a:chExt cx="0" cy="0"/>
        </a:xfrm>
      </p:grpSpPr>
      <p:sp>
        <p:nvSpPr>
          <p:cNvPr id="56" name="Rectángulo"/>
          <p:cNvSpPr/>
          <p:nvPr/>
        </p:nvSpPr>
        <p:spPr>
          <a:xfrm>
            <a:off x="7758951" y="268286"/>
            <a:ext cx="1099077" cy="6350005"/>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57" name="Texto del título"/>
          <p:cNvSpPr txBox="1">
            <a:spLocks noGrp="1"/>
          </p:cNvSpPr>
          <p:nvPr>
            <p:ph type="title"/>
          </p:nvPr>
        </p:nvSpPr>
        <p:spPr>
          <a:xfrm>
            <a:off x="2209800" y="3429000"/>
            <a:ext cx="4966450" cy="1398494"/>
          </a:xfrm>
          <a:prstGeom prst="rect">
            <a:avLst/>
          </a:prstGeom>
        </p:spPr>
        <p:txBody>
          <a:bodyPr/>
          <a:lstStyle>
            <a:lvl1pPr algn="r">
              <a:defRPr sz="4600"/>
            </a:lvl1pPr>
          </a:lstStyle>
          <a:p>
            <a:r>
              <a:t>Texto del título</a:t>
            </a:r>
          </a:p>
        </p:txBody>
      </p:sp>
      <p:sp>
        <p:nvSpPr>
          <p:cNvPr id="58" name="Nivel de texto 1…"/>
          <p:cNvSpPr txBox="1">
            <a:spLocks noGrp="1"/>
          </p:cNvSpPr>
          <p:nvPr>
            <p:ph type="body" sz="quarter" idx="1"/>
          </p:nvPr>
        </p:nvSpPr>
        <p:spPr>
          <a:xfrm>
            <a:off x="2209800" y="4824414"/>
            <a:ext cx="4966450" cy="1320803"/>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5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Sección con imagen">
    <p:spTree>
      <p:nvGrpSpPr>
        <p:cNvPr id="1" name=""/>
        <p:cNvGrpSpPr/>
        <p:nvPr/>
      </p:nvGrpSpPr>
      <p:grpSpPr>
        <a:xfrm>
          <a:off x="0" y="0"/>
          <a:ext cx="0" cy="0"/>
          <a:chOff x="0" y="0"/>
          <a:chExt cx="0" cy="0"/>
        </a:xfrm>
      </p:grpSpPr>
      <p:sp>
        <p:nvSpPr>
          <p:cNvPr id="66" name="Rectángulo"/>
          <p:cNvSpPr/>
          <p:nvPr/>
        </p:nvSpPr>
        <p:spPr>
          <a:xfrm>
            <a:off x="269875" y="4773705"/>
            <a:ext cx="2971800" cy="184458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67" name="Texto del título"/>
          <p:cNvSpPr txBox="1">
            <a:spLocks noGrp="1"/>
          </p:cNvSpPr>
          <p:nvPr>
            <p:ph type="title"/>
          </p:nvPr>
        </p:nvSpPr>
        <p:spPr>
          <a:xfrm>
            <a:off x="3720353" y="3429001"/>
            <a:ext cx="4966447" cy="1398497"/>
          </a:xfrm>
          <a:prstGeom prst="rect">
            <a:avLst/>
          </a:prstGeom>
        </p:spPr>
        <p:txBody>
          <a:bodyPr/>
          <a:lstStyle>
            <a:lvl1pPr algn="r">
              <a:defRPr sz="4600"/>
            </a:lvl1pPr>
          </a:lstStyle>
          <a:p>
            <a:r>
              <a:t>Texto del título</a:t>
            </a:r>
          </a:p>
        </p:txBody>
      </p:sp>
      <p:sp>
        <p:nvSpPr>
          <p:cNvPr id="68" name="Nivel de texto 1…"/>
          <p:cNvSpPr txBox="1">
            <a:spLocks noGrp="1"/>
          </p:cNvSpPr>
          <p:nvPr>
            <p:ph type="body" sz="quarter" idx="1"/>
          </p:nvPr>
        </p:nvSpPr>
        <p:spPr>
          <a:xfrm>
            <a:off x="3720353" y="4824414"/>
            <a:ext cx="4966447" cy="1320803"/>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69" name="Imagen"/>
          <p:cNvSpPr>
            <a:spLocks noGrp="1"/>
          </p:cNvSpPr>
          <p:nvPr>
            <p:ph type="pic" sz="half" idx="13"/>
          </p:nvPr>
        </p:nvSpPr>
        <p:spPr>
          <a:xfrm>
            <a:off x="269874" y="268288"/>
            <a:ext cx="2971801" cy="4438652"/>
          </a:xfrm>
          <a:prstGeom prst="rect">
            <a:avLst/>
          </a:prstGeom>
        </p:spPr>
        <p:txBody>
          <a:bodyPr lIns="91439" tIns="45719" rIns="91439" bIns="45719">
            <a:noAutofit/>
          </a:bodyPr>
          <a:lstStyle/>
          <a:p>
            <a:endParaRPr/>
          </a:p>
        </p:txBody>
      </p:sp>
      <p:sp>
        <p:nvSpPr>
          <p:cNvPr id="70" name="Número de diapositiva"/>
          <p:cNvSpPr txBox="1">
            <a:spLocks noGrp="1"/>
          </p:cNvSpPr>
          <p:nvPr>
            <p:ph type="sldNum" sz="quarter" idx="2"/>
          </p:nvPr>
        </p:nvSpPr>
        <p:spPr>
          <a:xfrm>
            <a:off x="440622" y="6070359"/>
            <a:ext cx="417097" cy="434337"/>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77" name="Texto del título"/>
          <p:cNvSpPr txBox="1">
            <a:spLocks noGrp="1"/>
          </p:cNvSpPr>
          <p:nvPr>
            <p:ph type="title"/>
          </p:nvPr>
        </p:nvSpPr>
        <p:spPr>
          <a:prstGeom prst="rect">
            <a:avLst/>
          </a:prstGeom>
        </p:spPr>
        <p:txBody>
          <a:bodyPr/>
          <a:lstStyle/>
          <a:p>
            <a:r>
              <a:t>Texto del título</a:t>
            </a:r>
          </a:p>
        </p:txBody>
      </p:sp>
      <p:sp>
        <p:nvSpPr>
          <p:cNvPr id="78" name="Nivel de texto 1…"/>
          <p:cNvSpPr txBox="1">
            <a:spLocks noGrp="1"/>
          </p:cNvSpPr>
          <p:nvPr>
            <p:ph type="body" sz="half" idx="1"/>
          </p:nvPr>
        </p:nvSpPr>
        <p:spPr>
          <a:xfrm>
            <a:off x="457200" y="2214563"/>
            <a:ext cx="3566160" cy="3911603"/>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7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86" name="Texto del título"/>
          <p:cNvSpPr txBox="1">
            <a:spLocks noGrp="1"/>
          </p:cNvSpPr>
          <p:nvPr>
            <p:ph type="title"/>
          </p:nvPr>
        </p:nvSpPr>
        <p:spPr>
          <a:xfrm>
            <a:off x="457198" y="914400"/>
            <a:ext cx="7388354" cy="1143000"/>
          </a:xfrm>
          <a:prstGeom prst="rect">
            <a:avLst/>
          </a:prstGeom>
        </p:spPr>
        <p:txBody>
          <a:bodyPr/>
          <a:lstStyle/>
          <a:p>
            <a:r>
              <a:t>Texto del título</a:t>
            </a:r>
          </a:p>
        </p:txBody>
      </p:sp>
      <p:sp>
        <p:nvSpPr>
          <p:cNvPr id="87" name="Nivel de texto 1…"/>
          <p:cNvSpPr txBox="1">
            <a:spLocks noGrp="1"/>
          </p:cNvSpPr>
          <p:nvPr>
            <p:ph type="body" sz="quarter" idx="1"/>
          </p:nvPr>
        </p:nvSpPr>
        <p:spPr>
          <a:xfrm>
            <a:off x="457200" y="2054131"/>
            <a:ext cx="3566160" cy="639763"/>
          </a:xfrm>
          <a:prstGeom prst="rect">
            <a:avLst/>
          </a:prstGeom>
        </p:spPr>
        <p:txBody>
          <a:bodyPr anchor="b"/>
          <a:lstStyle>
            <a:lvl1pPr marL="0" indent="0" algn="ctr">
              <a:spcBef>
                <a:spcPts val="0"/>
              </a:spcBef>
              <a:buClrTx/>
              <a:buSzTx/>
              <a:buNone/>
              <a:defRPr sz="2000" b="1">
                <a:solidFill>
                  <a:schemeClr val="accent1"/>
                </a:solidFill>
              </a:defRPr>
            </a:lvl1pPr>
            <a:lvl2pPr marL="0" indent="0" algn="ctr">
              <a:spcBef>
                <a:spcPts val="0"/>
              </a:spcBef>
              <a:buClrTx/>
              <a:buSzTx/>
              <a:buNone/>
              <a:defRPr sz="2000" b="1">
                <a:solidFill>
                  <a:schemeClr val="accent1"/>
                </a:solidFill>
              </a:defRPr>
            </a:lvl2pPr>
            <a:lvl3pPr marL="0" indent="0" algn="ctr">
              <a:spcBef>
                <a:spcPts val="0"/>
              </a:spcBef>
              <a:buClrTx/>
              <a:buSzTx/>
              <a:buNone/>
              <a:defRPr sz="2000" b="1">
                <a:solidFill>
                  <a:schemeClr val="accent1"/>
                </a:solidFill>
              </a:defRPr>
            </a:lvl3pPr>
            <a:lvl4pPr marL="0" indent="0" algn="ctr">
              <a:spcBef>
                <a:spcPts val="0"/>
              </a:spcBef>
              <a:buClrTx/>
              <a:buSzTx/>
              <a:buNone/>
              <a:defRPr sz="2000" b="1">
                <a:solidFill>
                  <a:schemeClr val="accent1"/>
                </a:solidFill>
              </a:defRPr>
            </a:lvl4pPr>
            <a:lvl5pPr marL="0" indent="0" algn="ctr">
              <a:spcBef>
                <a:spcPts val="0"/>
              </a:spcBef>
              <a:buClrTx/>
              <a:buSzTx/>
              <a:buNone/>
              <a:defRPr sz="2000" b="1">
                <a:solidFill>
                  <a:schemeClr val="accent1"/>
                </a:solidFill>
              </a:defRPr>
            </a:lvl5pPr>
          </a:lstStyle>
          <a:p>
            <a:r>
              <a:t>Nivel de texto 1</a:t>
            </a:r>
          </a:p>
          <a:p>
            <a:pPr lvl="1"/>
            <a:r>
              <a:t>Nivel de texto 2</a:t>
            </a:r>
          </a:p>
          <a:p>
            <a:pPr lvl="2"/>
            <a:r>
              <a:t>Nivel de texto 3</a:t>
            </a:r>
          </a:p>
          <a:p>
            <a:pPr lvl="3"/>
            <a:r>
              <a:t>Nivel de texto 4</a:t>
            </a:r>
          </a:p>
          <a:p>
            <a:pPr lvl="4"/>
            <a:r>
              <a:t>Nivel de texto 5</a:t>
            </a:r>
          </a:p>
        </p:txBody>
      </p:sp>
      <p:sp>
        <p:nvSpPr>
          <p:cNvPr id="88" name="Rectángulo"/>
          <p:cNvSpPr>
            <a:spLocks noGrp="1"/>
          </p:cNvSpPr>
          <p:nvPr>
            <p:ph type="body" sz="quarter" idx="13"/>
          </p:nvPr>
        </p:nvSpPr>
        <p:spPr>
          <a:xfrm>
            <a:off x="4279391" y="2054131"/>
            <a:ext cx="3566160" cy="639765"/>
          </a:xfrm>
          <a:prstGeom prst="rect">
            <a:avLst/>
          </a:prstGeom>
        </p:spPr>
        <p:txBody>
          <a:bodyPr anchor="b"/>
          <a:lstStyle/>
          <a:p>
            <a:endParaRPr/>
          </a:p>
        </p:txBody>
      </p:sp>
      <p:sp>
        <p:nvSpPr>
          <p:cNvPr id="8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2 objetos, superior e inferior">
    <p:spTree>
      <p:nvGrpSpPr>
        <p:cNvPr id="1" name=""/>
        <p:cNvGrpSpPr/>
        <p:nvPr/>
      </p:nvGrpSpPr>
      <p:grpSpPr>
        <a:xfrm>
          <a:off x="0" y="0"/>
          <a:ext cx="0" cy="0"/>
          <a:chOff x="0" y="0"/>
          <a:chExt cx="0" cy="0"/>
        </a:xfrm>
      </p:grpSpPr>
      <p:sp>
        <p:nvSpPr>
          <p:cNvPr id="96" name="Texto del título"/>
          <p:cNvSpPr txBox="1">
            <a:spLocks noGrp="1"/>
          </p:cNvSpPr>
          <p:nvPr>
            <p:ph type="title"/>
          </p:nvPr>
        </p:nvSpPr>
        <p:spPr>
          <a:prstGeom prst="rect">
            <a:avLst/>
          </a:prstGeom>
        </p:spPr>
        <p:txBody>
          <a:bodyPr/>
          <a:lstStyle/>
          <a:p>
            <a:r>
              <a:t>Texto del título</a:t>
            </a:r>
          </a:p>
        </p:txBody>
      </p:sp>
      <p:sp>
        <p:nvSpPr>
          <p:cNvPr id="97" name="Nivel de texto 1…"/>
          <p:cNvSpPr txBox="1">
            <a:spLocks noGrp="1"/>
          </p:cNvSpPr>
          <p:nvPr>
            <p:ph type="body" sz="half"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98"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ángulo"/>
          <p:cNvSpPr/>
          <p:nvPr/>
        </p:nvSpPr>
        <p:spPr>
          <a:xfrm>
            <a:off x="8148918" y="268286"/>
            <a:ext cx="718076"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 name="Texto del título"/>
          <p:cNvSpPr txBox="1">
            <a:spLocks noGrp="1"/>
          </p:cNvSpPr>
          <p:nvPr>
            <p:ph type="title"/>
          </p:nvPr>
        </p:nvSpPr>
        <p:spPr>
          <a:xfrm>
            <a:off x="457198" y="914400"/>
            <a:ext cx="7391404"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p>
            <a:r>
              <a:t>Texto del título</a:t>
            </a:r>
          </a:p>
        </p:txBody>
      </p:sp>
      <p:sp>
        <p:nvSpPr>
          <p:cNvPr id="4" name="Nivel de texto 1…"/>
          <p:cNvSpPr txBox="1">
            <a:spLocks noGrp="1"/>
          </p:cNvSpPr>
          <p:nvPr>
            <p:ph type="body" idx="1"/>
          </p:nvPr>
        </p:nvSpPr>
        <p:spPr>
          <a:xfrm>
            <a:off x="457198" y="2214559"/>
            <a:ext cx="7396165" cy="1920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Nivel de texto 1</a:t>
            </a:r>
          </a:p>
          <a:p>
            <a:pPr lvl="1"/>
            <a:r>
              <a:t>Nivel de texto 2</a:t>
            </a:r>
          </a:p>
          <a:p>
            <a:pPr lvl="2"/>
            <a:r>
              <a:t>Nivel de texto 3</a:t>
            </a:r>
          </a:p>
          <a:p>
            <a:pPr lvl="3"/>
            <a:r>
              <a:t>Nivel de texto 4</a:t>
            </a:r>
          </a:p>
          <a:p>
            <a:pPr lvl="4"/>
            <a:r>
              <a:t>Nivel de texto 5</a:t>
            </a:r>
          </a:p>
        </p:txBody>
      </p:sp>
      <p:sp>
        <p:nvSpPr>
          <p:cNvPr id="5" name="Número de diapositiva"/>
          <p:cNvSpPr txBox="1">
            <a:spLocks noGrp="1"/>
          </p:cNvSpPr>
          <p:nvPr>
            <p:ph type="sldNum" sz="quarter" idx="2"/>
          </p:nvPr>
        </p:nvSpPr>
        <p:spPr>
          <a:xfrm>
            <a:off x="8345904" y="326410"/>
            <a:ext cx="417098" cy="434337"/>
          </a:xfrm>
          <a:prstGeom prst="rect">
            <a:avLst/>
          </a:prstGeom>
          <a:ln w="12700">
            <a:miter lim="400000"/>
          </a:ln>
        </p:spPr>
        <p:txBody>
          <a:bodyPr wrap="none" lIns="45718" tIns="45718" rIns="45718" bIns="45718" anchor="ctr">
            <a:spAutoFit/>
          </a:bodyPr>
          <a:lstStyle>
            <a:lvl1pPr algn="r">
              <a:defRPr sz="2200" b="1">
                <a:solidFill>
                  <a:srgbClr val="FFFFFF"/>
                </a:solidFill>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 id="2147483666" r:id="rId17"/>
    <p:sldLayoutId id="2147483667" r:id="rId18"/>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p:titleStyle>
    <p:bodyStyle>
      <a:lvl1pPr marL="2286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1pPr>
      <a:lvl2pPr marL="4572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2pPr>
      <a:lvl3pPr marL="6858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3pPr>
      <a:lvl4pPr marL="914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4pPr>
      <a:lvl5pPr marL="11430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5pPr>
      <a:lvl6pPr marL="137795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6pPr>
      <a:lvl7pPr marL="1603375"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7pPr>
      <a:lvl8pPr marL="1830388"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8pPr>
      <a:lvl9pPr marL="2057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9pPr>
    </p:bodyStyle>
    <p:otherStyle>
      <a:lvl1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1pPr>
      <a:lvl2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2pPr>
      <a:lvl3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3pPr>
      <a:lvl4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4pPr>
      <a:lvl5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5pPr>
      <a:lvl6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6pPr>
      <a:lvl7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7pPr>
      <a:lvl8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8pPr>
      <a:lvl9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dx.cat/bitstream/handle/10803/9281/GerardoBanales_TesisDoctoral_2010_URL_Blanquerna.pdf?sequence=1" TargetMode="External"/><Relationship Id="rId2" Type="http://schemas.openxmlformats.org/officeDocument/2006/relationships/hyperlink" Target="http://revistas.ucm.es/index.php/RCED/article/viewFile/38493/37231" TargetMode="External"/><Relationship Id="rId1" Type="http://schemas.openxmlformats.org/officeDocument/2006/relationships/slideLayout" Target="../slideLayouts/slideLayout2.xml"/><Relationship Id="rId5" Type="http://schemas.openxmlformats.org/officeDocument/2006/relationships/hyperlink" Target="http://scioteca.caf.com/bitstream/handle/123456789/550/78.pdf?sequence=1&amp;isAllowed=y" TargetMode="External"/><Relationship Id="rId4" Type="http://schemas.openxmlformats.org/officeDocument/2006/relationships/hyperlink" Target="http://www.scielo.org.co/pdf/eded/v13n1/v13n1a03.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25100/lenguaje.v33i0.4818" TargetMode="External"/><Relationship Id="rId2" Type="http://schemas.openxmlformats.org/officeDocument/2006/relationships/hyperlink" Target="http://localhost:8080/xmlui/handle/123456789/6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objetos.unam.mx/literatura/borrador/pdf/narracion.pdf" TargetMode="External"/><Relationship Id="rId2" Type="http://schemas.openxmlformats.org/officeDocument/2006/relationships/hyperlink" Target="https://www.researchgate.net/profile/Antonio_Bolivar/publication/286623877_La_investigacion_biografico-narrativa_Guia_para_indagar_en_el_campo/links/568de47108aeaa1481ae7f4d/La-investigacion-biografico-narrativa-Guia-para-indagar-en-el-campo.pdf" TargetMode="External"/><Relationship Id="rId1" Type="http://schemas.openxmlformats.org/officeDocument/2006/relationships/slideLayout" Target="../slideLayouts/slideLayout2.xml"/><Relationship Id="rId5" Type="http://schemas.openxmlformats.org/officeDocument/2006/relationships/hyperlink" Target="http://www.redalyc.org/articulo.oa?id=44729878019" TargetMode="External"/><Relationship Id="rId4" Type="http://schemas.openxmlformats.org/officeDocument/2006/relationships/hyperlink" Target="https://dialnet.unirioja.es/descarga/articulo/3661632.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diposit.ub.edu/dspace/bitstream/2445/32345/7/reunid_rivas%20et%20al%202012.pdf" TargetMode="External"/><Relationship Id="rId2" Type="http://schemas.openxmlformats.org/officeDocument/2006/relationships/hyperlink" Target="http://clubes.mincyt.gob.ar/img/capacitaciones/fasciculo4.pdf" TargetMode="External"/><Relationship Id="rId1" Type="http://schemas.openxmlformats.org/officeDocument/2006/relationships/slideLayout" Target="../slideLayouts/slideLayout2.xml"/><Relationship Id="rId4" Type="http://schemas.openxmlformats.org/officeDocument/2006/relationships/hyperlink" Target="http://www.mheducation.es/bcv/guide/capitulo/8448169980.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1wqtxts1xzle7.cloudfront.net/31210002/El_sistema_de_referencias_Harvard_(1)-with-cover-page-v2.pdf?Expires=1644519000&amp;Signature=Xo5ZFUODbg7UVkDf3LP7StPnXslsi9ZSBejx33Kh4Gbcc54mPIbiGkIPJidCHDraDiEaKF1Mznl-Qy7aZz25FC-CHNz8YQ1LzElKUS4Nu586Z8iaPJd6E7Rm7sA5Phw5HvFItRtxDbpIH0tSNdvzRYrRsaCpsQMMy-~liScwA-N2hgXu1phTZ1u12eAGwZt5RSGTBgP0vAL09HdN-RkYQ2OuFpSllAgs9~TcBf2waGJapwKdfqqJRYQjrA8bDqJYGfTvkcyArM22WPpt7pzfoM6a6WM3oq-Y~YrGuEQt5fAb-8HKKZgLaEH-jwRjNiemsy914hUwTULetvLNvAUsKQ__&amp;Key-Pair-Id=APKAJLOHF5GGSLRBV4ZA" TargetMode="External"/><Relationship Id="rId2" Type="http://schemas.openxmlformats.org/officeDocument/2006/relationships/hyperlink" Target="https://hopelchen.tecnm.mx/principal/sylabus/fpdb/recursos/r125347.PDF" TargetMode="External"/><Relationship Id="rId1" Type="http://schemas.openxmlformats.org/officeDocument/2006/relationships/slideLayout" Target="../slideLayouts/slideLayout2.xml"/><Relationship Id="rId5" Type="http://schemas.openxmlformats.org/officeDocument/2006/relationships/hyperlink" Target="https://www.researchgate.net/publication/271133789_Lectura_y_escritura_de_textos_academicos_y_cientificos_Manual_2013" TargetMode="External"/><Relationship Id="rId4" Type="http://schemas.openxmlformats.org/officeDocument/2006/relationships/hyperlink" Target="http://www.ejournal.unam.mx/ibi/vol20-41/IBI002004104.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redalyc.org/pdf/1941/194124286004.pdf" TargetMode="External"/><Relationship Id="rId2" Type="http://schemas.openxmlformats.org/officeDocument/2006/relationships/hyperlink" Target="http://www.scielo.org.mx/scielo.php?pid=S0185-26982011000300002&amp;script=sci_arttext" TargetMode="External"/><Relationship Id="rId1" Type="http://schemas.openxmlformats.org/officeDocument/2006/relationships/slideLayout" Target="../slideLayouts/slideLayout2.xml"/><Relationship Id="rId4" Type="http://schemas.openxmlformats.org/officeDocument/2006/relationships/hyperlink" Target="https://scielo.isciii.es/pdf/pap/v19s26/1139-7632-pap-19-s26-00101.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FORMA, ESPACIO Y MEDIDA"/>
          <p:cNvSpPr txBox="1">
            <a:spLocks noGrp="1"/>
          </p:cNvSpPr>
          <p:nvPr>
            <p:ph type="ctrTitle"/>
          </p:nvPr>
        </p:nvSpPr>
        <p:spPr>
          <a:xfrm>
            <a:off x="4713237" y="1123167"/>
            <a:ext cx="3205467" cy="2496618"/>
          </a:xfrm>
          <a:prstGeom prst="rect">
            <a:avLst/>
          </a:prstGeom>
        </p:spPr>
        <p:txBody>
          <a:bodyPr>
            <a:noAutofit/>
          </a:bodyPr>
          <a:lstStyle>
            <a:lvl1pPr>
              <a:defRPr sz="2800"/>
            </a:lvl1pPr>
          </a:lstStyle>
          <a:p>
            <a:pPr algn="ctr"/>
            <a:r>
              <a:rPr lang="es-MX" sz="3200" dirty="0">
                <a:solidFill>
                  <a:schemeClr val="bg1"/>
                </a:solidFill>
                <a:latin typeface="Berlin Sans FB Demi" panose="020E0802020502020306" pitchFamily="34" charset="0"/>
              </a:rPr>
              <a:t>PRODUCCIÓN DE TEXTOS NARRATIVOS Y ACADÉMICOS</a:t>
            </a:r>
            <a:br>
              <a:rPr lang="es-MX" sz="3200" dirty="0">
                <a:solidFill>
                  <a:schemeClr val="bg1"/>
                </a:solidFill>
                <a:latin typeface="Berlin Sans FB Demi" panose="020E0802020502020306" pitchFamily="34" charset="0"/>
              </a:rPr>
            </a:br>
            <a:endParaRPr sz="3200" dirty="0">
              <a:solidFill>
                <a:schemeClr val="bg1"/>
              </a:solidFill>
              <a:latin typeface="Berlin Sans FB Demi" panose="020E0802020502020306" pitchFamily="34" charset="0"/>
            </a:endParaRPr>
          </a:p>
        </p:txBody>
      </p:sp>
      <p:sp>
        <p:nvSpPr>
          <p:cNvPr id="209" name="PREPARACIÓN PARA LA ENSEÑANZA Y EL APRENDIZAJE…"/>
          <p:cNvSpPr txBox="1">
            <a:spLocks noGrp="1"/>
          </p:cNvSpPr>
          <p:nvPr>
            <p:ph type="subTitle" sz="quarter" idx="1"/>
          </p:nvPr>
        </p:nvSpPr>
        <p:spPr>
          <a:xfrm>
            <a:off x="1320600" y="4147153"/>
            <a:ext cx="7271023" cy="1859411"/>
          </a:xfrm>
          <a:prstGeom prst="rect">
            <a:avLst/>
          </a:prstGeom>
        </p:spPr>
        <p:txBody>
          <a:bodyPr>
            <a:noAutofit/>
          </a:bodyPr>
          <a:lstStyle/>
          <a:p>
            <a:pPr algn="ctr" defTabSz="877823">
              <a:lnSpc>
                <a:spcPct val="80000"/>
              </a:lnSpc>
              <a:defRPr sz="1727" b="1"/>
            </a:pPr>
            <a:endParaRPr dirty="0"/>
          </a:p>
          <a:p>
            <a:pPr algn="ctr" defTabSz="877823">
              <a:lnSpc>
                <a:spcPct val="80000"/>
              </a:lnSpc>
              <a:defRPr sz="1727"/>
            </a:pPr>
            <a:r>
              <a:rPr lang="es-MX" dirty="0"/>
              <a:t>MARÍA GUADALUPE HERNÁNDEZ VÁZQUEZ</a:t>
            </a:r>
          </a:p>
          <a:p>
            <a:pPr algn="ctr" defTabSz="877823">
              <a:lnSpc>
                <a:spcPct val="80000"/>
              </a:lnSpc>
              <a:defRPr sz="1727"/>
            </a:pPr>
            <a:endParaRPr lang="es-ES" dirty="0"/>
          </a:p>
          <a:p>
            <a:pPr algn="ctr" defTabSz="877823">
              <a:lnSpc>
                <a:spcPct val="80000"/>
              </a:lnSpc>
              <a:defRPr sz="1727"/>
            </a:pPr>
            <a:endParaRPr dirty="0"/>
          </a:p>
          <a:p>
            <a:pPr algn="ctr" defTabSz="877823">
              <a:lnSpc>
                <a:spcPct val="80000"/>
              </a:lnSpc>
              <a:defRPr sz="1727"/>
            </a:pPr>
            <a:endParaRPr dirty="0"/>
          </a:p>
          <a:p>
            <a:pPr algn="ctr" defTabSz="877823">
              <a:lnSpc>
                <a:spcPct val="80000"/>
              </a:lnSpc>
              <a:defRPr sz="1727" b="1"/>
            </a:pPr>
            <a:r>
              <a:rPr lang="es-MX" dirty="0"/>
              <a:t>TERCER</a:t>
            </a:r>
            <a:r>
              <a:rPr dirty="0"/>
              <a:t> GRADO     </a:t>
            </a:r>
            <a:r>
              <a:rPr lang="es-MX" dirty="0"/>
              <a:t>SEXTO SEMESTRE</a:t>
            </a:r>
            <a:r>
              <a:rPr dirty="0"/>
              <a:t>      </a:t>
            </a:r>
            <a:r>
              <a:rPr lang="es-MX" dirty="0"/>
              <a:t> </a:t>
            </a:r>
            <a:endParaRPr dirty="0"/>
          </a:p>
        </p:txBody>
      </p:sp>
      <p:sp>
        <p:nvSpPr>
          <p:cNvPr id="2" name="CuadroTexto 1"/>
          <p:cNvSpPr txBox="1"/>
          <p:nvPr/>
        </p:nvSpPr>
        <p:spPr>
          <a:xfrm flipH="1">
            <a:off x="804671" y="397567"/>
            <a:ext cx="1874521" cy="9233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s-ES" sz="1800" b="1" i="0" u="none" strike="noStrike" cap="none" spc="0" normalizeH="0" baseline="0" dirty="0">
                <a:ln>
                  <a:noFill/>
                </a:ln>
                <a:solidFill>
                  <a:srgbClr val="000000"/>
                </a:solidFill>
                <a:effectLst/>
                <a:uFillTx/>
                <a:sym typeface="Century Gothic"/>
              </a:rPr>
              <a:t>CICLO ESCOLAR</a:t>
            </a:r>
          </a:p>
          <a:p>
            <a:pPr marL="0" marR="0" indent="0" algn="ctr" defTabSz="914400" rtl="0" fontAlgn="auto" latinLnBrk="0" hangingPunct="0">
              <a:lnSpc>
                <a:spcPct val="100000"/>
              </a:lnSpc>
              <a:spcBef>
                <a:spcPts val="0"/>
              </a:spcBef>
              <a:spcAft>
                <a:spcPts val="0"/>
              </a:spcAft>
              <a:buClrTx/>
              <a:buSzTx/>
              <a:buFontTx/>
              <a:buNone/>
              <a:tabLst/>
            </a:pPr>
            <a:r>
              <a:rPr lang="es-ES" b="1" dirty="0"/>
              <a:t>2021-2022</a:t>
            </a:r>
            <a:endParaRPr kumimoji="0" lang="es-MX" sz="1800" b="1" i="0" u="none" strike="noStrike" cap="none" spc="0" normalizeH="0" baseline="0" dirty="0">
              <a:ln>
                <a:noFill/>
              </a:ln>
              <a:solidFill>
                <a:srgbClr val="000000"/>
              </a:solidFill>
              <a:effectLst/>
              <a:uFillTx/>
              <a:sym typeface="Century Gothic"/>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0BB425D7-4865-412B-9745-141E8FF1254E}"/>
              </a:ext>
            </a:extLst>
          </p:cNvPr>
          <p:cNvSpPr>
            <a:spLocks noGrp="1"/>
          </p:cNvSpPr>
          <p:nvPr>
            <p:ph type="body" idx="1"/>
          </p:nvPr>
        </p:nvSpPr>
        <p:spPr>
          <a:xfrm>
            <a:off x="390377" y="1936127"/>
            <a:ext cx="8363246" cy="3916363"/>
          </a:xfrm>
        </p:spPr>
        <p:txBody>
          <a:bodyPr>
            <a:normAutofit/>
          </a:bodyPr>
          <a:lstStyle/>
          <a:p>
            <a:pPr>
              <a:lnSpc>
                <a:spcPct val="150000"/>
              </a:lnSpc>
            </a:pPr>
            <a:r>
              <a:rPr lang="es-MX" sz="2400" dirty="0"/>
              <a:t>El curso demanda el desarrollo de competencias específicas, de carácter genérico, relacionadas con la capacidad de producir diferentes textos, a través de los cuales, los estudiantes comuniquen los resultados de sus indagaciones, análisis y reflexiones.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256475-D7E1-41B5-AF3C-C75F7CE5E77C}"/>
              </a:ext>
            </a:extLst>
          </p:cNvPr>
          <p:cNvSpPr>
            <a:spLocks noGrp="1"/>
          </p:cNvSpPr>
          <p:nvPr>
            <p:ph type="title"/>
          </p:nvPr>
        </p:nvSpPr>
        <p:spPr>
          <a:xfrm>
            <a:off x="348016" y="300250"/>
            <a:ext cx="6508379" cy="1143000"/>
          </a:xfrm>
        </p:spPr>
        <p:txBody>
          <a:bodyPr/>
          <a:lstStyle/>
          <a:p>
            <a:r>
              <a:rPr lang="es-MX" dirty="0"/>
              <a:t>UNIDAD I</a:t>
            </a:r>
          </a:p>
        </p:txBody>
      </p:sp>
      <p:sp>
        <p:nvSpPr>
          <p:cNvPr id="4" name="CuadroTexto 3">
            <a:extLst>
              <a:ext uri="{FF2B5EF4-FFF2-40B4-BE49-F238E27FC236}">
                <a16:creationId xmlns:a16="http://schemas.microsoft.com/office/drawing/2014/main" id="{9D814600-0D02-4F20-A4DC-60B0CB3C47A2}"/>
              </a:ext>
            </a:extLst>
          </p:cNvPr>
          <p:cNvSpPr txBox="1"/>
          <p:nvPr/>
        </p:nvSpPr>
        <p:spPr>
          <a:xfrm>
            <a:off x="348015" y="1637883"/>
            <a:ext cx="8331960" cy="9541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s-MX" sz="2800" b="0" i="0" u="none" strike="noStrike" cap="none" spc="0" normalizeH="0" baseline="0" dirty="0">
                <a:ln>
                  <a:noFill/>
                </a:ln>
                <a:solidFill>
                  <a:srgbClr val="000000"/>
                </a:solidFill>
                <a:effectLst/>
                <a:uFillTx/>
                <a:latin typeface="+mn-lt"/>
                <a:ea typeface="+mn-ea"/>
                <a:cs typeface="+mn-cs"/>
                <a:sym typeface="Century Gothic"/>
              </a:rPr>
              <a:t>Géneros y tipos de textos narrativos y académico - científicos</a:t>
            </a:r>
          </a:p>
        </p:txBody>
      </p:sp>
      <p:sp>
        <p:nvSpPr>
          <p:cNvPr id="5" name="Título 1">
            <a:extLst>
              <a:ext uri="{FF2B5EF4-FFF2-40B4-BE49-F238E27FC236}">
                <a16:creationId xmlns:a16="http://schemas.microsoft.com/office/drawing/2014/main" id="{DF5819BD-2830-4E4E-BB6F-83ADEB1375EE}"/>
              </a:ext>
            </a:extLst>
          </p:cNvPr>
          <p:cNvSpPr txBox="1">
            <a:spLocks/>
          </p:cNvSpPr>
          <p:nvPr/>
        </p:nvSpPr>
        <p:spPr>
          <a:xfrm>
            <a:off x="348015" y="2647817"/>
            <a:ext cx="6508379" cy="8834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dirty="0"/>
              <a:t>UNIDAD II</a:t>
            </a:r>
          </a:p>
        </p:txBody>
      </p:sp>
      <p:sp>
        <p:nvSpPr>
          <p:cNvPr id="6" name="CuadroTexto 5">
            <a:extLst>
              <a:ext uri="{FF2B5EF4-FFF2-40B4-BE49-F238E27FC236}">
                <a16:creationId xmlns:a16="http://schemas.microsoft.com/office/drawing/2014/main" id="{D87E3CCF-F27F-4DB1-B625-DAD868F33515}"/>
              </a:ext>
            </a:extLst>
          </p:cNvPr>
          <p:cNvSpPr txBox="1"/>
          <p:nvPr/>
        </p:nvSpPr>
        <p:spPr>
          <a:xfrm>
            <a:off x="348015" y="3729151"/>
            <a:ext cx="7915701" cy="5232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s-MX" sz="2800" b="0" i="0" u="none" strike="noStrike" cap="none" spc="0" normalizeH="0" baseline="0" dirty="0">
                <a:ln>
                  <a:noFill/>
                </a:ln>
                <a:solidFill>
                  <a:srgbClr val="000000"/>
                </a:solidFill>
                <a:effectLst/>
                <a:uFillTx/>
                <a:latin typeface="+mn-lt"/>
                <a:ea typeface="+mn-ea"/>
                <a:cs typeface="+mn-cs"/>
                <a:sym typeface="Century Gothic"/>
              </a:rPr>
              <a:t>Producción y difusión de textos narrativos</a:t>
            </a:r>
          </a:p>
        </p:txBody>
      </p:sp>
      <p:sp>
        <p:nvSpPr>
          <p:cNvPr id="7" name="Título 1">
            <a:extLst>
              <a:ext uri="{FF2B5EF4-FFF2-40B4-BE49-F238E27FC236}">
                <a16:creationId xmlns:a16="http://schemas.microsoft.com/office/drawing/2014/main" id="{D5FDDB9D-9FCF-4E77-9E1F-0813DB8CB5EA}"/>
              </a:ext>
            </a:extLst>
          </p:cNvPr>
          <p:cNvSpPr txBox="1">
            <a:spLocks/>
          </p:cNvSpPr>
          <p:nvPr/>
        </p:nvSpPr>
        <p:spPr>
          <a:xfrm>
            <a:off x="348015" y="3990759"/>
            <a:ext cx="6508379"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dirty="0"/>
              <a:t>UNIDAD III</a:t>
            </a:r>
          </a:p>
        </p:txBody>
      </p:sp>
      <p:sp>
        <p:nvSpPr>
          <p:cNvPr id="9" name="CuadroTexto 8">
            <a:extLst>
              <a:ext uri="{FF2B5EF4-FFF2-40B4-BE49-F238E27FC236}">
                <a16:creationId xmlns:a16="http://schemas.microsoft.com/office/drawing/2014/main" id="{84331F10-3D98-4E60-8E9D-BAD77659F256}"/>
              </a:ext>
            </a:extLst>
          </p:cNvPr>
          <p:cNvSpPr txBox="1"/>
          <p:nvPr/>
        </p:nvSpPr>
        <p:spPr>
          <a:xfrm>
            <a:off x="348014" y="5432724"/>
            <a:ext cx="8619523" cy="9541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s-MX" sz="2800" b="0" i="0" u="none" strike="noStrike" cap="none" spc="0" normalizeH="0" baseline="0" dirty="0">
                <a:ln>
                  <a:noFill/>
                </a:ln>
                <a:solidFill>
                  <a:srgbClr val="000000"/>
                </a:solidFill>
                <a:effectLst/>
                <a:uFillTx/>
                <a:latin typeface="+mn-lt"/>
                <a:ea typeface="+mn-ea"/>
                <a:cs typeface="+mn-cs"/>
                <a:sym typeface="Century Gothic"/>
              </a:rPr>
              <a:t>Producción y difusión de escritos académicos -científicos</a:t>
            </a:r>
          </a:p>
        </p:txBody>
      </p:sp>
    </p:spTree>
    <p:extLst>
      <p:ext uri="{BB962C8B-B14F-4D97-AF65-F5344CB8AC3E}">
        <p14:creationId xmlns:p14="http://schemas.microsoft.com/office/powerpoint/2010/main" val="365272190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FC9AF378-2C30-44F1-8B8E-3DE700313181}"/>
              </a:ext>
            </a:extLst>
          </p:cNvPr>
          <p:cNvSpPr>
            <a:spLocks noGrp="1"/>
          </p:cNvSpPr>
          <p:nvPr>
            <p:ph type="title"/>
          </p:nvPr>
        </p:nvSpPr>
        <p:spPr>
          <a:xfrm>
            <a:off x="457198" y="914400"/>
            <a:ext cx="6815799" cy="1143000"/>
          </a:xfrm>
        </p:spPr>
        <p:txBody>
          <a:bodyPr>
            <a:noAutofit/>
          </a:bodyPr>
          <a:lstStyle/>
          <a:p>
            <a:r>
              <a:rPr lang="es-MX" sz="2800" b="1" dirty="0"/>
              <a:t>Unidad de Aprendizaje I</a:t>
            </a:r>
            <a:br>
              <a:rPr lang="es-MX" sz="2800" b="1" dirty="0"/>
            </a:br>
            <a:br>
              <a:rPr lang="es-MX" sz="2800" b="1" dirty="0"/>
            </a:br>
            <a:r>
              <a:rPr lang="es-MX" sz="2800" b="1" dirty="0">
                <a:solidFill>
                  <a:schemeClr val="tx1"/>
                </a:solidFill>
              </a:rPr>
              <a:t>Géneros y tipos de textos narrativos y académico - científicos</a:t>
            </a:r>
          </a:p>
        </p:txBody>
      </p:sp>
      <p:sp>
        <p:nvSpPr>
          <p:cNvPr id="6" name="CuadroTexto 5">
            <a:extLst>
              <a:ext uri="{FF2B5EF4-FFF2-40B4-BE49-F238E27FC236}">
                <a16:creationId xmlns:a16="http://schemas.microsoft.com/office/drawing/2014/main" id="{1CF51E88-E1C2-45AD-910A-FD55F6311306}"/>
              </a:ext>
            </a:extLst>
          </p:cNvPr>
          <p:cNvSpPr txBox="1"/>
          <p:nvPr/>
        </p:nvSpPr>
        <p:spPr>
          <a:xfrm>
            <a:off x="457198" y="2181726"/>
            <a:ext cx="7996991" cy="44012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s-MX" sz="2000" b="0" i="0" u="none" strike="noStrike" cap="none" spc="0" normalizeH="0" baseline="0" dirty="0">
                <a:ln>
                  <a:noFill/>
                </a:ln>
                <a:solidFill>
                  <a:srgbClr val="000000"/>
                </a:solidFill>
                <a:effectLst/>
                <a:uFillTx/>
                <a:latin typeface="+mn-lt"/>
                <a:ea typeface="+mn-ea"/>
                <a:cs typeface="+mn-cs"/>
                <a:sym typeface="Century Gothic"/>
              </a:rPr>
              <a:t>Los géneros como productos de ciertas convenciones dentro de una cultura.</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s-MX" sz="2000"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s-MX" sz="2000" b="0" i="0" u="none" strike="noStrike" cap="none" spc="0" normalizeH="0" baseline="0" dirty="0">
                <a:ln>
                  <a:noFill/>
                </a:ln>
                <a:solidFill>
                  <a:srgbClr val="000000"/>
                </a:solidFill>
                <a:effectLst/>
                <a:uFillTx/>
                <a:latin typeface="+mn-lt"/>
                <a:ea typeface="+mn-ea"/>
                <a:cs typeface="+mn-cs"/>
                <a:sym typeface="Century Gothic"/>
              </a:rPr>
              <a:t>Tipos de textos narrativos: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kumimoji="0" lang="es-MX" sz="2000" b="0" i="0" u="none" strike="noStrike" cap="none" spc="0" normalizeH="0" baseline="0" dirty="0">
              <a:ln>
                <a:noFill/>
              </a:ln>
              <a:solidFill>
                <a:srgbClr val="000000"/>
              </a:solidFill>
              <a:effectLst/>
              <a:uFillTx/>
              <a:latin typeface="+mn-lt"/>
              <a:ea typeface="+mn-ea"/>
              <a:cs typeface="+mn-cs"/>
              <a:sym typeface="Century Gothic"/>
            </a:endParaRPr>
          </a:p>
          <a:p>
            <a:pPr marR="0" algn="l" defTabSz="914400" rtl="0" fontAlgn="auto" latinLnBrk="0" hangingPunct="0">
              <a:lnSpc>
                <a:spcPct val="100000"/>
              </a:lnSpc>
              <a:spcBef>
                <a:spcPts val="0"/>
              </a:spcBef>
              <a:spcAft>
                <a:spcPts val="0"/>
              </a:spcAft>
              <a:buClrTx/>
              <a:buSzTx/>
              <a:tabLst/>
            </a:pPr>
            <a:r>
              <a:rPr lang="es-MX" sz="2000" dirty="0"/>
              <a:t>	- Biografía, autobiografía, crónica</a:t>
            </a:r>
          </a:p>
          <a:p>
            <a:pPr marR="0" algn="l" defTabSz="914400" rtl="0" fontAlgn="auto" latinLnBrk="0" hangingPunct="0">
              <a:lnSpc>
                <a:spcPct val="100000"/>
              </a:lnSpc>
              <a:spcBef>
                <a:spcPts val="0"/>
              </a:spcBef>
              <a:spcAft>
                <a:spcPts val="0"/>
              </a:spcAft>
              <a:buClrTx/>
              <a:buSzTx/>
              <a:tabLst/>
            </a:pPr>
            <a:endParaRPr lang="es-MX" sz="2000" dirty="0"/>
          </a:p>
          <a:p>
            <a:pPr marR="0" algn="l" defTabSz="914400" rtl="0" fontAlgn="auto" latinLnBrk="0" hangingPunct="0">
              <a:lnSpc>
                <a:spcPct val="100000"/>
              </a:lnSpc>
              <a:spcBef>
                <a:spcPts val="0"/>
              </a:spcBef>
              <a:spcAft>
                <a:spcPts val="0"/>
              </a:spcAft>
              <a:buClrTx/>
              <a:buSzTx/>
              <a:tabLst/>
            </a:pPr>
            <a:r>
              <a:rPr lang="es-MX" sz="2000" dirty="0"/>
              <a:t>	- Cuento, novela, historieta</a:t>
            </a:r>
          </a:p>
          <a:p>
            <a:pPr marR="0" algn="l" defTabSz="914400" rtl="0" fontAlgn="auto" latinLnBrk="0" hangingPunct="0">
              <a:lnSpc>
                <a:spcPct val="100000"/>
              </a:lnSpc>
              <a:spcBef>
                <a:spcPts val="0"/>
              </a:spcBef>
              <a:spcAft>
                <a:spcPts val="0"/>
              </a:spcAft>
              <a:buClrTx/>
              <a:buSzTx/>
              <a:tabLst/>
            </a:pPr>
            <a:endParaRPr lang="es-MX" sz="2000"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s-MX" sz="2000" dirty="0"/>
              <a:t>Tipos de textos académicos: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s-MX" sz="2000" dirty="0"/>
          </a:p>
          <a:p>
            <a:pPr marR="0" algn="l" defTabSz="914400" rtl="0" fontAlgn="auto" latinLnBrk="0" hangingPunct="0">
              <a:lnSpc>
                <a:spcPct val="100000"/>
              </a:lnSpc>
              <a:spcBef>
                <a:spcPts val="0"/>
              </a:spcBef>
              <a:spcAft>
                <a:spcPts val="0"/>
              </a:spcAft>
              <a:buClrTx/>
              <a:buSzTx/>
              <a:tabLst/>
            </a:pPr>
            <a:r>
              <a:rPr kumimoji="0" lang="es-MX" sz="2000" b="0" i="0" u="none" strike="noStrike" cap="none" spc="0" normalizeH="0" baseline="0" dirty="0">
                <a:ln>
                  <a:noFill/>
                </a:ln>
                <a:solidFill>
                  <a:srgbClr val="000000"/>
                </a:solidFill>
                <a:effectLst/>
                <a:uFillTx/>
                <a:latin typeface="+mn-lt"/>
                <a:ea typeface="+mn-ea"/>
                <a:cs typeface="+mn-cs"/>
                <a:sym typeface="Century Gothic"/>
              </a:rPr>
              <a:t>	- Monografía, ensayo, ponencia</a:t>
            </a:r>
          </a:p>
          <a:p>
            <a:pPr marR="0" algn="l" defTabSz="914400" rtl="0" fontAlgn="auto" latinLnBrk="0" hangingPunct="0">
              <a:lnSpc>
                <a:spcPct val="100000"/>
              </a:lnSpc>
              <a:spcBef>
                <a:spcPts val="0"/>
              </a:spcBef>
              <a:spcAft>
                <a:spcPts val="0"/>
              </a:spcAft>
              <a:buClrTx/>
              <a:buSzTx/>
              <a:tabLst/>
            </a:pPr>
            <a:endParaRPr kumimoji="0" lang="es-MX" sz="2000" b="0" i="0" u="none" strike="noStrike" cap="none" spc="0" normalizeH="0" baseline="0" dirty="0">
              <a:ln>
                <a:noFill/>
              </a:ln>
              <a:solidFill>
                <a:srgbClr val="000000"/>
              </a:solidFill>
              <a:effectLst/>
              <a:uFillTx/>
              <a:latin typeface="+mn-lt"/>
              <a:ea typeface="+mn-ea"/>
              <a:cs typeface="+mn-cs"/>
              <a:sym typeface="Century Gothic"/>
            </a:endParaRPr>
          </a:p>
          <a:p>
            <a:pPr marR="0" algn="l" defTabSz="914400" rtl="0" fontAlgn="auto" latinLnBrk="0" hangingPunct="0">
              <a:lnSpc>
                <a:spcPct val="100000"/>
              </a:lnSpc>
              <a:spcBef>
                <a:spcPts val="0"/>
              </a:spcBef>
              <a:spcAft>
                <a:spcPts val="0"/>
              </a:spcAft>
              <a:buClrTx/>
              <a:buSzTx/>
              <a:tabLst/>
            </a:pPr>
            <a:r>
              <a:rPr lang="es-MX" sz="2000" dirty="0"/>
              <a:t>	- Artículos de investigación, proyecto de investigación.</a:t>
            </a:r>
            <a:endParaRPr kumimoji="0" lang="es-MX" sz="2000" b="0" i="0" u="none" strike="noStrike" cap="none" spc="0" normalizeH="0" baseline="0" dirty="0">
              <a:ln>
                <a:noFill/>
              </a:ln>
              <a:solidFill>
                <a:srgbClr val="000000"/>
              </a:solidFill>
              <a:effectLst/>
              <a:uFillTx/>
              <a:latin typeface="+mn-lt"/>
              <a:ea typeface="+mn-ea"/>
              <a:cs typeface="+mn-cs"/>
              <a:sym typeface="Century Gothic"/>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BIBLIOGRAFIA"/>
          <p:cNvSpPr txBox="1">
            <a:spLocks noGrp="1"/>
          </p:cNvSpPr>
          <p:nvPr>
            <p:ph type="title"/>
          </p:nvPr>
        </p:nvSpPr>
        <p:spPr>
          <a:xfrm>
            <a:off x="457198" y="501650"/>
            <a:ext cx="6508378" cy="620886"/>
          </a:xfrm>
          <a:prstGeom prst="rect">
            <a:avLst/>
          </a:prstGeom>
        </p:spPr>
        <p:txBody>
          <a:bodyPr/>
          <a:lstStyle>
            <a:lvl1pPr defTabSz="868680">
              <a:defRPr sz="3400"/>
            </a:lvl1pPr>
          </a:lstStyle>
          <a:p>
            <a:r>
              <a:rPr b="1" dirty="0"/>
              <a:t>BIBLIOGRAFIA</a:t>
            </a:r>
          </a:p>
        </p:txBody>
      </p:sp>
      <p:sp>
        <p:nvSpPr>
          <p:cNvPr id="3" name="Marcador de texto 2">
            <a:extLst>
              <a:ext uri="{FF2B5EF4-FFF2-40B4-BE49-F238E27FC236}">
                <a16:creationId xmlns:a16="http://schemas.microsoft.com/office/drawing/2014/main" id="{0BDCEF88-DFC9-4C75-B2B5-F058B3612406}"/>
              </a:ext>
            </a:extLst>
          </p:cNvPr>
          <p:cNvSpPr>
            <a:spLocks noGrp="1"/>
          </p:cNvSpPr>
          <p:nvPr>
            <p:ph type="body" idx="1"/>
          </p:nvPr>
        </p:nvSpPr>
        <p:spPr>
          <a:xfrm>
            <a:off x="400986" y="1122536"/>
            <a:ext cx="8342028" cy="5488126"/>
          </a:xfrm>
        </p:spPr>
        <p:txBody>
          <a:bodyPr>
            <a:normAutofit/>
          </a:bodyPr>
          <a:lstStyle/>
          <a:p>
            <a:pPr>
              <a:lnSpc>
                <a:spcPct val="115000"/>
              </a:lnSpc>
              <a:spcAft>
                <a:spcPts val="1000"/>
              </a:spcAft>
            </a:pPr>
            <a:r>
              <a:rPr lang="es-MX" sz="1800" dirty="0">
                <a:effectLst/>
                <a:latin typeface="Calibri" panose="020F0502020204030204" pitchFamily="34" charset="0"/>
                <a:ea typeface="Calibri" panose="020F0502020204030204" pitchFamily="34" charset="0"/>
                <a:cs typeface="Calibri" panose="020F0502020204030204" pitchFamily="34" charset="0"/>
              </a:rPr>
              <a:t>Revisar y escribir textos académicos en la formación del profesorado. </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2"/>
              </a:rPr>
              <a:t>http://revistas.ucm.es/index.php/RCED/article/viewFile/38493/37231</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800" dirty="0">
                <a:effectLst/>
                <a:latin typeface="Calibri" panose="020F0502020204030204" pitchFamily="34" charset="0"/>
                <a:ea typeface="Calibri" panose="020F0502020204030204" pitchFamily="34" charset="0"/>
                <a:cs typeface="Calibri" panose="020F0502020204030204" pitchFamily="34" charset="0"/>
              </a:rPr>
              <a:t> Escritura académica en la Universidad: regulación del proceso de composición, conocimientos del tema y calidad textual. Tesis doctoral.</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3"/>
              </a:rPr>
              <a:t> </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3"/>
              </a:rPr>
              <a:t>https://www.tdx.cat/bitstream/handle/10803/9281/GerardoBanales_TesisDoctoral_2010_URL_Blanquerna.pdf?sequence=1</a:t>
            </a:r>
            <a:endPar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s-MX"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Estrategias para apoyar la escritura de textos narrativos </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4"/>
              </a:rPr>
              <a:t>http://www.scielo.org.co/pdf/eded/v13n1/v13n1a03.pdf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800" b="1" kern="0" dirty="0">
                <a:solidFill>
                  <a:schemeClr val="tx1"/>
                </a:solidFill>
                <a:effectLst/>
                <a:latin typeface="Calibri" panose="020F0502020204030204" pitchFamily="34" charset="0"/>
                <a:ea typeface="MS Gothic" panose="020B0609070205080204" pitchFamily="49" charset="-128"/>
                <a:cs typeface="Times New Roman" panose="02020603050405020304" pitchFamily="18" charset="0"/>
              </a:rPr>
              <a:t>Los tipos de textos en español: formas, técnica y </a:t>
            </a:r>
            <a:r>
              <a:rPr lang="es-MX" sz="1800" b="1" kern="0" dirty="0" err="1">
                <a:solidFill>
                  <a:schemeClr val="tx1"/>
                </a:solidFill>
                <a:effectLst/>
                <a:latin typeface="Calibri" panose="020F0502020204030204" pitchFamily="34" charset="0"/>
                <a:ea typeface="MS Gothic" panose="020B0609070205080204" pitchFamily="49" charset="-128"/>
                <a:cs typeface="Times New Roman" panose="02020603050405020304" pitchFamily="18" charset="0"/>
              </a:rPr>
              <a:t>producción</a:t>
            </a:r>
            <a:r>
              <a:rPr lang="es-MX" sz="1800" u="none" strike="noStrike" dirty="0" err="1">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http</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://scioteca.caf.com/</a:t>
            </a:r>
            <a:r>
              <a:rPr lang="es-MX" sz="1800" u="none" strike="noStrike" dirty="0" err="1">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bitstream</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a:t>
            </a:r>
            <a:r>
              <a:rPr lang="es-MX" sz="1800" u="none" strike="noStrike" dirty="0" err="1">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handle</a:t>
            </a: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5"/>
              </a:rPr>
              <a:t>/123456789/550/78.pdf?sequence=1&amp;isAllowed=y</a:t>
            </a:r>
            <a:endPar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MX" sz="1800" b="1" kern="0" dirty="0">
              <a:solidFill>
                <a:schemeClr val="tx1"/>
              </a:solidFill>
              <a:effectLst/>
              <a:latin typeface="Cambria" panose="02040503050406030204" pitchFamily="18" charset="0"/>
              <a:ea typeface="MS Gothic" panose="020B0609070205080204" pitchFamily="49" charset="-128"/>
              <a:cs typeface="Times New Roman" panose="02020603050405020304" pitchFamily="18" charset="0"/>
            </a:endParaRPr>
          </a:p>
          <a:p>
            <a:pPr>
              <a:lnSpc>
                <a:spcPct val="115000"/>
              </a:lnSpc>
              <a:spcAft>
                <a:spcPts val="1000"/>
              </a:spcAf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FE6A81B5-ED1B-4A7C-9473-F7F65096594A}"/>
              </a:ext>
            </a:extLst>
          </p:cNvPr>
          <p:cNvSpPr>
            <a:spLocks noGrp="1"/>
          </p:cNvSpPr>
          <p:nvPr>
            <p:ph type="body" idx="1"/>
          </p:nvPr>
        </p:nvSpPr>
        <p:spPr>
          <a:xfrm>
            <a:off x="457198" y="2143592"/>
            <a:ext cx="8192127" cy="3982571"/>
          </a:xfrm>
        </p:spPr>
        <p:txBody>
          <a:bodyPr>
            <a:normAutofit/>
          </a:bodyPr>
          <a:lstStyle/>
          <a:p>
            <a:pPr algn="just"/>
            <a:r>
              <a:rPr lang="es-MX" sz="1800" dirty="0">
                <a:effectLst/>
                <a:latin typeface="Calibri" panose="020F0502020204030204" pitchFamily="34" charset="0"/>
                <a:ea typeface="Calibri" panose="020F0502020204030204" pitchFamily="34" charset="0"/>
                <a:cs typeface="Calibri" panose="020F0502020204030204" pitchFamily="34" charset="0"/>
              </a:rPr>
              <a:t>Los textos académicos. Producción escritural en la educación superior.</a:t>
            </a:r>
          </a:p>
          <a:p>
            <a:pPr marL="0" indent="0" algn="just">
              <a:buNone/>
            </a:pP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2"/>
              </a:rPr>
              <a:t>http://localhost:8080/xmlui/handle/123456789/65</a:t>
            </a:r>
            <a:endPar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endParaRPr>
          </a:p>
          <a:p>
            <a:pPr algn="just"/>
            <a:r>
              <a:rPr lang="es-MX" sz="1800" dirty="0">
                <a:effectLst/>
                <a:latin typeface="Calibri" panose="020F0502020204030204" pitchFamily="34" charset="0"/>
                <a:ea typeface="Calibri" panose="020F0502020204030204" pitchFamily="34" charset="0"/>
              </a:rPr>
              <a:t>Escribir en la universidad reflexiones sobre el proceso de composición escrita de textos académicos</a:t>
            </a:r>
            <a:endPar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s-MX" sz="1800" u="none" strike="noStrike" dirty="0">
                <a:solidFill>
                  <a:srgbClr val="0072C6"/>
                </a:solidFill>
                <a:effectLst/>
                <a:latin typeface="Calibri" panose="020F0502020204030204" pitchFamily="34" charset="0"/>
                <a:ea typeface="Calibri" panose="020F0502020204030204" pitchFamily="34" charset="0"/>
                <a:cs typeface="Calibri" panose="020F0502020204030204" pitchFamily="34" charset="0"/>
                <a:hlinkClick r:id="rId3"/>
              </a:rPr>
              <a:t>https://doi.org/10.25100/lenguaje.v33i0.4818</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MX" sz="1800" dirty="0">
              <a:solidFill>
                <a:srgbClr val="0072C6"/>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1800" dirty="0"/>
          </a:p>
        </p:txBody>
      </p:sp>
    </p:spTree>
    <p:extLst>
      <p:ext uri="{BB962C8B-B14F-4D97-AF65-F5344CB8AC3E}">
        <p14:creationId xmlns:p14="http://schemas.microsoft.com/office/powerpoint/2010/main" val="125433449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UNIDAD 2 MEDIDA Y CÁLCULO GEOMÉTRICO"/>
          <p:cNvSpPr txBox="1">
            <a:spLocks noGrp="1"/>
          </p:cNvSpPr>
          <p:nvPr>
            <p:ph type="title"/>
          </p:nvPr>
        </p:nvSpPr>
        <p:spPr>
          <a:xfrm>
            <a:off x="457198" y="1563804"/>
            <a:ext cx="6508378" cy="1143000"/>
          </a:xfrm>
          <a:prstGeom prst="rect">
            <a:avLst/>
          </a:prstGeom>
        </p:spPr>
        <p:txBody>
          <a:bodyPr>
            <a:normAutofit fontScale="90000"/>
          </a:bodyPr>
          <a:lstStyle>
            <a:lvl1pPr algn="ctr" defTabSz="859536">
              <a:defRPr sz="3300"/>
            </a:lvl1pPr>
          </a:lstStyle>
          <a:p>
            <a:pPr lvl="0"/>
            <a:br>
              <a:rPr lang="es-MX" sz="2000" dirty="0"/>
            </a:br>
            <a:br>
              <a:rPr lang="es-MX" dirty="0"/>
            </a:br>
            <a:endParaRPr dirty="0"/>
          </a:p>
        </p:txBody>
      </p:sp>
      <p:sp>
        <p:nvSpPr>
          <p:cNvPr id="4" name="Título 2">
            <a:extLst>
              <a:ext uri="{FF2B5EF4-FFF2-40B4-BE49-F238E27FC236}">
                <a16:creationId xmlns:a16="http://schemas.microsoft.com/office/drawing/2014/main" id="{4367EA9A-DD04-43F5-932F-7D96C60BBE34}"/>
              </a:ext>
            </a:extLst>
          </p:cNvPr>
          <p:cNvSpPr txBox="1">
            <a:spLocks/>
          </p:cNvSpPr>
          <p:nvPr/>
        </p:nvSpPr>
        <p:spPr>
          <a:xfrm>
            <a:off x="559210" y="420804"/>
            <a:ext cx="6815799"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2400" b="1" dirty="0"/>
              <a:t>Unidad de Aprendizaje II. </a:t>
            </a:r>
          </a:p>
          <a:p>
            <a:pPr hangingPunct="1"/>
            <a:br>
              <a:rPr lang="es-MX" sz="2400" b="1" dirty="0"/>
            </a:br>
            <a:r>
              <a:rPr lang="es-MX" sz="2400" b="1" dirty="0">
                <a:solidFill>
                  <a:schemeClr val="tx1"/>
                </a:solidFill>
              </a:rPr>
              <a:t>Producción y difusión de textos narrativos</a:t>
            </a:r>
          </a:p>
        </p:txBody>
      </p:sp>
      <p:sp>
        <p:nvSpPr>
          <p:cNvPr id="5" name="Marcador de texto 4">
            <a:extLst>
              <a:ext uri="{FF2B5EF4-FFF2-40B4-BE49-F238E27FC236}">
                <a16:creationId xmlns:a16="http://schemas.microsoft.com/office/drawing/2014/main" id="{213AEEB8-8192-45B8-B5E3-A1878B1F0B3D}"/>
              </a:ext>
            </a:extLst>
          </p:cNvPr>
          <p:cNvSpPr>
            <a:spLocks noGrp="1"/>
          </p:cNvSpPr>
          <p:nvPr>
            <p:ph type="body" idx="1"/>
          </p:nvPr>
        </p:nvSpPr>
        <p:spPr>
          <a:xfrm>
            <a:off x="224589" y="1716506"/>
            <a:ext cx="8742948" cy="4409658"/>
          </a:xfrm>
        </p:spPr>
        <p:txBody>
          <a:bodyPr>
            <a:normAutofit/>
          </a:bodyPr>
          <a:lstStyle/>
          <a:p>
            <a:pPr>
              <a:buFont typeface="Arial" panose="020B0604020202020204" pitchFamily="34" charset="0"/>
              <a:buChar char="•"/>
            </a:pPr>
            <a:r>
              <a:rPr lang="es-MX" sz="2400" dirty="0"/>
              <a:t>Taller de escritura de textos narrativos</a:t>
            </a:r>
          </a:p>
          <a:p>
            <a:pPr marL="801688" lvl="2" indent="-528638">
              <a:buNone/>
            </a:pPr>
            <a:r>
              <a:rPr lang="es-MX" sz="2400" dirty="0"/>
              <a:t>	- Tipos de textos narrativos más utilizados en la formación inicial.</a:t>
            </a:r>
          </a:p>
          <a:p>
            <a:pPr marL="801688" lvl="2" indent="-528638">
              <a:buNone/>
            </a:pPr>
            <a:r>
              <a:rPr lang="es-MX" sz="2400" dirty="0"/>
              <a:t>	- La estructura y características básicas de los textos narrativos.</a:t>
            </a:r>
          </a:p>
          <a:p>
            <a:pPr marL="801688" lvl="2" indent="-528638">
              <a:buNone/>
            </a:pPr>
            <a:r>
              <a:rPr lang="es-MX" sz="2400" dirty="0"/>
              <a:t>	- La organización de los conocimientos y la planificación de las ideas de los escritores.</a:t>
            </a:r>
          </a:p>
          <a:p>
            <a:pPr marL="801688" lvl="2" indent="-528638">
              <a:buNone/>
            </a:pPr>
            <a:r>
              <a:rPr lang="es-MX" sz="2400" dirty="0"/>
              <a:t>	- La evaluación de la calidad de los textos: esquemas de revisión y corrección del escrito.</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25005A3-7882-4C7C-BF74-56922A3D73D7}"/>
              </a:ext>
            </a:extLst>
          </p:cNvPr>
          <p:cNvSpPr>
            <a:spLocks noGrp="1"/>
          </p:cNvSpPr>
          <p:nvPr>
            <p:ph type="body" idx="1"/>
          </p:nvPr>
        </p:nvSpPr>
        <p:spPr>
          <a:xfrm>
            <a:off x="336884" y="2209800"/>
            <a:ext cx="8486274" cy="3916363"/>
          </a:xfrm>
        </p:spPr>
        <p:txBody>
          <a:bodyPr/>
          <a:lstStyle/>
          <a:p>
            <a:pPr>
              <a:buFont typeface="Arial" panose="020B0604020202020204" pitchFamily="34" charset="0"/>
              <a:buChar char="•"/>
            </a:pPr>
            <a:r>
              <a:rPr lang="es-MX" dirty="0"/>
              <a:t>Difusión de productos escritos</a:t>
            </a:r>
          </a:p>
          <a:p>
            <a:pPr marL="801688" indent="-801688">
              <a:buNone/>
            </a:pPr>
            <a:r>
              <a:rPr lang="es-MX" dirty="0"/>
              <a:t>	- Esquemas de difusión local: presentaciones en foros, paneles, congresos escolares.</a:t>
            </a:r>
          </a:p>
          <a:p>
            <a:pPr marL="801688" indent="-801688">
              <a:buNone/>
            </a:pPr>
            <a:r>
              <a:rPr lang="es-MX" dirty="0"/>
              <a:t>	- Publicaciones en revistas, gacetas o boletines</a:t>
            </a:r>
          </a:p>
          <a:p>
            <a:pPr marL="801688" indent="-801688">
              <a:buNone/>
            </a:pPr>
            <a:r>
              <a:rPr lang="es-MX" dirty="0"/>
              <a:t>	- Publicaciones con ISNN (International Estándar Serial </a:t>
            </a:r>
            <a:r>
              <a:rPr lang="es-MX" dirty="0" err="1"/>
              <a:t>Number</a:t>
            </a:r>
            <a:r>
              <a:rPr lang="es-MX" dirty="0"/>
              <a:t>) e ISBN (International Estándar Book </a:t>
            </a:r>
            <a:r>
              <a:rPr lang="es-MX" dirty="0" err="1"/>
              <a:t>Number</a:t>
            </a:r>
            <a:r>
              <a:rPr lang="es-MX" dirty="0"/>
              <a:t>).</a:t>
            </a:r>
          </a:p>
          <a:p>
            <a:pPr marL="801688" indent="-801688">
              <a:buNone/>
            </a:pPr>
            <a:r>
              <a:rPr lang="es-MX" dirty="0"/>
              <a:t>	- Publicaciones virtuales en Internet.</a:t>
            </a:r>
          </a:p>
        </p:txBody>
      </p:sp>
      <p:sp>
        <p:nvSpPr>
          <p:cNvPr id="4" name="Título 2">
            <a:extLst>
              <a:ext uri="{FF2B5EF4-FFF2-40B4-BE49-F238E27FC236}">
                <a16:creationId xmlns:a16="http://schemas.microsoft.com/office/drawing/2014/main" id="{510759E2-B761-4790-A014-A4AC556E6CAD}"/>
              </a:ext>
            </a:extLst>
          </p:cNvPr>
          <p:cNvSpPr txBox="1">
            <a:spLocks/>
          </p:cNvSpPr>
          <p:nvPr/>
        </p:nvSpPr>
        <p:spPr>
          <a:xfrm>
            <a:off x="559210" y="420804"/>
            <a:ext cx="6815799"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2400" b="1" dirty="0"/>
              <a:t>Unidad de Aprendizaje II. </a:t>
            </a:r>
          </a:p>
          <a:p>
            <a:pPr hangingPunct="1"/>
            <a:br>
              <a:rPr lang="es-MX" sz="2400" b="1" dirty="0"/>
            </a:br>
            <a:r>
              <a:rPr lang="es-MX" sz="2400" b="1" dirty="0">
                <a:solidFill>
                  <a:schemeClr val="tx1"/>
                </a:solidFill>
              </a:rPr>
              <a:t>Producción y difusión de textos narrativos</a:t>
            </a:r>
          </a:p>
        </p:txBody>
      </p:sp>
    </p:spTree>
    <p:extLst>
      <p:ext uri="{BB962C8B-B14F-4D97-AF65-F5344CB8AC3E}">
        <p14:creationId xmlns:p14="http://schemas.microsoft.com/office/powerpoint/2010/main" val="186650288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Isoda, M. et al (2007a). Japanese Lesson Study in Mathematics. Its impact, diversity and potential for educational improvement. Singapure: World scientific publishing.…"/>
          <p:cNvSpPr txBox="1">
            <a:spLocks noGrp="1"/>
          </p:cNvSpPr>
          <p:nvPr>
            <p:ph type="body" idx="1"/>
          </p:nvPr>
        </p:nvSpPr>
        <p:spPr>
          <a:xfrm>
            <a:off x="311881" y="407963"/>
            <a:ext cx="8520237" cy="5921987"/>
          </a:xfrm>
          <a:prstGeom prst="rect">
            <a:avLst/>
          </a:prstGeom>
        </p:spPr>
        <p:txBody>
          <a:bodyPr>
            <a:normAutofit/>
          </a:bodyPr>
          <a:lstStyle/>
          <a:p>
            <a:pPr marL="0" indent="0">
              <a:lnSpc>
                <a:spcPct val="80000"/>
              </a:lnSpc>
              <a:buNone/>
              <a:defRPr sz="1400"/>
            </a:pPr>
            <a:endParaRPr lang="es-MX" sz="1800" b="1" dirty="0">
              <a:solidFill>
                <a:srgbClr val="C00000"/>
              </a:solidFill>
            </a:endParaRPr>
          </a:p>
          <a:p>
            <a:pPr marL="0" indent="0">
              <a:lnSpc>
                <a:spcPct val="80000"/>
              </a:lnSpc>
              <a:buNone/>
              <a:defRPr sz="1400"/>
            </a:pPr>
            <a:r>
              <a:rPr lang="es-MX" sz="1600" b="1" dirty="0">
                <a:solidFill>
                  <a:srgbClr val="C00000"/>
                </a:solidFill>
                <a:latin typeface="Arial Black" panose="020B0A04020102020204" pitchFamily="34" charset="0"/>
              </a:rPr>
              <a:t>BIBLIOGRAFÍA</a:t>
            </a:r>
          </a:p>
          <a:p>
            <a:pPr marL="0" indent="0">
              <a:lnSpc>
                <a:spcPct val="80000"/>
              </a:lnSpc>
              <a:buNone/>
              <a:defRPr sz="1400"/>
            </a:pPr>
            <a:endParaRPr lang="es-MX" b="1" dirty="0">
              <a:solidFill>
                <a:srgbClr val="C00000"/>
              </a:solidFill>
            </a:endParaRPr>
          </a:p>
          <a:p>
            <a:pPr marL="0" indent="0">
              <a:lnSpc>
                <a:spcPct val="80000"/>
              </a:lnSpc>
              <a:buNone/>
              <a:defRPr sz="1400"/>
            </a:pPr>
            <a:endParaRPr lang="es-MX" b="1" dirty="0">
              <a:solidFill>
                <a:srgbClr val="C00000"/>
              </a:solidFill>
            </a:endParaRPr>
          </a:p>
        </p:txBody>
      </p:sp>
      <p:sp>
        <p:nvSpPr>
          <p:cNvPr id="2" name="CuadroTexto 1">
            <a:extLst>
              <a:ext uri="{FF2B5EF4-FFF2-40B4-BE49-F238E27FC236}">
                <a16:creationId xmlns:a16="http://schemas.microsoft.com/office/drawing/2014/main" id="{32B3E41C-A735-4CED-B243-1C8C2262A969}"/>
              </a:ext>
            </a:extLst>
          </p:cNvPr>
          <p:cNvSpPr txBox="1"/>
          <p:nvPr/>
        </p:nvSpPr>
        <p:spPr>
          <a:xfrm>
            <a:off x="457199" y="1588958"/>
            <a:ext cx="8229600" cy="60016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indent="-285750">
              <a:buFont typeface="Wingdings" panose="05000000000000000000" pitchFamily="2" charset="2"/>
              <a:buChar char="Ø"/>
            </a:pPr>
            <a:r>
              <a:rPr lang="es-MX" sz="2000" dirty="0">
                <a:effectLst/>
                <a:latin typeface="Arial" panose="020B0604020202020204" pitchFamily="34" charset="0"/>
                <a:ea typeface="Calibri" panose="020F0502020204030204" pitchFamily="34" charset="0"/>
                <a:cs typeface="Times New Roman" panose="02020603050405020304" pitchFamily="18" charset="0"/>
              </a:rPr>
              <a:t>La investigación biográfico-narrativa en educación.</a:t>
            </a:r>
          </a:p>
          <a:p>
            <a:pPr algn="just"/>
            <a:r>
              <a:rPr lang="es-MX" sz="16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2"/>
              </a:rPr>
              <a:t>https://www.researchgate.net/profile/Antonio_Bolivar/publication/286623877_La_investigacion_biografico-narrativa_Guia_para_indagar_en_el_campo/links/568de47108aeaa1481ae7f4d/La-investigacion-biografico-narrativa-Guia-para-indagar-en-el-campo.pdf</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es-MX" sz="2000" dirty="0">
                <a:effectLst/>
                <a:latin typeface="Arial" panose="020B0604020202020204" pitchFamily="34" charset="0"/>
                <a:ea typeface="Calibri" panose="020F0502020204030204" pitchFamily="34" charset="0"/>
                <a:cs typeface="Times New Roman" panose="02020603050405020304" pitchFamily="18" charset="0"/>
              </a:rPr>
              <a:t>Enciclopedia de conocimientos fundamentales Volumen I Español, </a:t>
            </a:r>
            <a:r>
              <a:rPr lang="es-MX" sz="2000" dirty="0" err="1">
                <a:effectLst/>
                <a:latin typeface="Arial" panose="020B0604020202020204" pitchFamily="34" charset="0"/>
                <a:ea typeface="Calibri" panose="020F0502020204030204" pitchFamily="34" charset="0"/>
                <a:cs typeface="Times New Roman" panose="02020603050405020304" pitchFamily="18" charset="0"/>
              </a:rPr>
              <a:t>Literuatura</a:t>
            </a:r>
            <a:endParaRPr lang="es-MX" sz="2000" dirty="0">
              <a:latin typeface="Arial" panose="020B0604020202020204" pitchFamily="34" charset="0"/>
              <a:ea typeface="Calibri" panose="020F0502020204030204" pitchFamily="34" charset="0"/>
              <a:cs typeface="Times New Roman" panose="02020603050405020304" pitchFamily="18" charset="0"/>
            </a:endParaRPr>
          </a:p>
          <a:p>
            <a:pPr algn="just"/>
            <a:r>
              <a:rPr lang="es-MX" sz="20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3"/>
              </a:rPr>
              <a:t>http://www.objetos.unam.mx/literatura/borrador/pdf/narracion.pdf</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20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es-MX" sz="2000" dirty="0">
                <a:effectLst/>
                <a:latin typeface="Arial" panose="020B0604020202020204" pitchFamily="34" charset="0"/>
                <a:ea typeface="Calibri" panose="020F0502020204030204" pitchFamily="34" charset="0"/>
                <a:cs typeface="Times New Roman" panose="02020603050405020304" pitchFamily="18" charset="0"/>
              </a:rPr>
              <a:t>Enseñar y evaluar textos narrativos. Algo más que puro cuento.</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0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4"/>
              </a:rPr>
              <a:t>https://dialnet.unirioja.es/descarga/articulo/3661632.pdf</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2000"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es-MX" sz="2000" dirty="0">
                <a:effectLst/>
                <a:latin typeface="Arial" panose="020B0604020202020204" pitchFamily="34" charset="0"/>
                <a:ea typeface="Calibri" panose="020F0502020204030204" pitchFamily="34" charset="0"/>
                <a:cs typeface="Times New Roman" panose="02020603050405020304" pitchFamily="18" charset="0"/>
              </a:rPr>
              <a:t>La investigación biográfico-narrativa, una alternativa para el estudio de los docentes.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0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5"/>
              </a:rPr>
              <a:t>http://www.redalyc.org/articulo.oa?id=44729878019</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2000"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l" defTabSz="91440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s-MX" sz="2000" b="0" i="0" u="none" strike="noStrike" cap="none" spc="0" normalizeH="0" baseline="0" dirty="0">
              <a:ln>
                <a:noFill/>
              </a:ln>
              <a:solidFill>
                <a:srgbClr val="000000"/>
              </a:solidFill>
              <a:effectLst/>
              <a:uFillTx/>
              <a:latin typeface="+mn-lt"/>
              <a:ea typeface="+mn-ea"/>
              <a:cs typeface="+mn-cs"/>
              <a:sym typeface="Century Gothic"/>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2661EFE1-1929-492A-88A7-0DCF156FF8BC}"/>
              </a:ext>
            </a:extLst>
          </p:cNvPr>
          <p:cNvSpPr>
            <a:spLocks noGrp="1"/>
          </p:cNvSpPr>
          <p:nvPr>
            <p:ph type="body" idx="1"/>
          </p:nvPr>
        </p:nvSpPr>
        <p:spPr>
          <a:xfrm>
            <a:off x="457198" y="1948721"/>
            <a:ext cx="8057215" cy="4177442"/>
          </a:xfrm>
        </p:spPr>
        <p:txBody>
          <a:bodyPr/>
          <a:lstStyle/>
          <a:p>
            <a:pPr algn="just">
              <a:buFont typeface="Wingdings" panose="05000000000000000000" pitchFamily="2" charset="2"/>
              <a:buChar char="Ø"/>
            </a:pPr>
            <a:r>
              <a:rPr lang="es-MX" sz="1800" dirty="0">
                <a:effectLst/>
                <a:latin typeface="Arial" panose="020B0604020202020204" pitchFamily="34" charset="0"/>
                <a:ea typeface="Calibri" panose="020F0502020204030204" pitchFamily="34" charset="0"/>
                <a:cs typeface="Times New Roman" panose="02020603050405020304" pitchFamily="18" charset="0"/>
              </a:rPr>
              <a:t>Fascículo 4 ¿Cómo escribir relatos pedagógicos? En Documentación narrativa de experiencias y viajes pedagógicos.</a:t>
            </a:r>
          </a:p>
          <a:p>
            <a:pPr marL="0" indent="0" algn="just">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2"/>
              </a:rPr>
              <a:t>http://clubes.mincyt.gob.ar/img/capacitaciones/fasciculo4.pdf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Ø"/>
            </a:pPr>
            <a:r>
              <a:rPr lang="es-MX" sz="1800" dirty="0">
                <a:effectLst/>
                <a:latin typeface="Arial" panose="020B0604020202020204" pitchFamily="34" charset="0"/>
                <a:ea typeface="Calibri" panose="020F0502020204030204" pitchFamily="34" charset="0"/>
                <a:cs typeface="Times New Roman" panose="02020603050405020304" pitchFamily="18" charset="0"/>
              </a:rPr>
              <a:t>Historias de vida en educación: Sujeto, diálogo, experiencia.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3"/>
              </a:rPr>
              <a:t>http://diposit.ub.edu/dspace/bitstream/2445/32345/7/reunid_rivas%20et%20al%202012.pdf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Ø"/>
            </a:pPr>
            <a:r>
              <a:rPr lang="es-MX" sz="1800" dirty="0">
                <a:effectLst/>
                <a:latin typeface="Arial" panose="020B0604020202020204" pitchFamily="34" charset="0"/>
                <a:ea typeface="Calibri" panose="020F0502020204030204" pitchFamily="34" charset="0"/>
              </a:rPr>
              <a:t>Los textos narrativos</a:t>
            </a:r>
          </a:p>
          <a:p>
            <a:pPr marL="0" indent="0" algn="just">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4"/>
              </a:rPr>
              <a:t>http://www.mheducation.es/bcv/guide/capitulo/8448169980.pdf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Ø"/>
            </a:pPr>
            <a:endParaRPr lang="es-MX" dirty="0"/>
          </a:p>
        </p:txBody>
      </p:sp>
    </p:spTree>
    <p:extLst>
      <p:ext uri="{BB962C8B-B14F-4D97-AF65-F5344CB8AC3E}">
        <p14:creationId xmlns:p14="http://schemas.microsoft.com/office/powerpoint/2010/main" val="223459857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a:extLst>
              <a:ext uri="{FF2B5EF4-FFF2-40B4-BE49-F238E27FC236}">
                <a16:creationId xmlns:a16="http://schemas.microsoft.com/office/drawing/2014/main" id="{BC499D49-84F6-49A5-B3EE-4058989AB725}"/>
              </a:ext>
            </a:extLst>
          </p:cNvPr>
          <p:cNvSpPr txBox="1">
            <a:spLocks/>
          </p:cNvSpPr>
          <p:nvPr/>
        </p:nvSpPr>
        <p:spPr>
          <a:xfrm>
            <a:off x="591294" y="533098"/>
            <a:ext cx="6815799"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2800" b="1" dirty="0"/>
              <a:t>Unidad de Aprendizaje III</a:t>
            </a:r>
            <a:br>
              <a:rPr lang="es-MX" sz="2800" b="1" dirty="0"/>
            </a:br>
            <a:r>
              <a:rPr lang="es-MX" sz="2800" b="1" dirty="0">
                <a:solidFill>
                  <a:schemeClr val="tx1"/>
                </a:solidFill>
              </a:rPr>
              <a:t>Producción y difusión de escritos académicos-científicos</a:t>
            </a:r>
          </a:p>
        </p:txBody>
      </p:sp>
      <p:sp>
        <p:nvSpPr>
          <p:cNvPr id="2" name="CuadroTexto 1">
            <a:extLst>
              <a:ext uri="{FF2B5EF4-FFF2-40B4-BE49-F238E27FC236}">
                <a16:creationId xmlns:a16="http://schemas.microsoft.com/office/drawing/2014/main" id="{43C4534C-0277-4794-84FC-EA08FB83E082}"/>
              </a:ext>
            </a:extLst>
          </p:cNvPr>
          <p:cNvSpPr txBox="1"/>
          <p:nvPr/>
        </p:nvSpPr>
        <p:spPr>
          <a:xfrm>
            <a:off x="591295" y="1676099"/>
            <a:ext cx="8215822" cy="53245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s-MX" sz="2000" b="0" i="0" u="none" strike="noStrike" cap="none" spc="0" normalizeH="0" baseline="0" dirty="0">
                <a:ln>
                  <a:noFill/>
                </a:ln>
                <a:solidFill>
                  <a:srgbClr val="000000"/>
                </a:solidFill>
                <a:effectLst/>
                <a:uFillTx/>
                <a:latin typeface="+mn-lt"/>
                <a:ea typeface="+mn-ea"/>
                <a:cs typeface="+mn-cs"/>
                <a:sym typeface="Century Gothic"/>
              </a:rPr>
              <a:t>Taller de escritura académica</a:t>
            </a:r>
          </a:p>
          <a:p>
            <a:pPr marL="977900" marR="0" indent="-977900" algn="l" defTabSz="914400" rtl="0" fontAlgn="auto" latinLnBrk="0" hangingPunct="0">
              <a:lnSpc>
                <a:spcPct val="100000"/>
              </a:lnSpc>
              <a:spcBef>
                <a:spcPts val="0"/>
              </a:spcBef>
              <a:spcAft>
                <a:spcPts val="0"/>
              </a:spcAft>
              <a:buClrTx/>
              <a:buSzTx/>
              <a:tabLst/>
            </a:pPr>
            <a:r>
              <a:rPr lang="es-MX" sz="2000" dirty="0"/>
              <a:t>	- La estructura de un documento académico: normas, convenciones, aparato crítico.</a:t>
            </a:r>
          </a:p>
          <a:p>
            <a:pPr marL="977900" marR="0" indent="-977900" algn="l" defTabSz="914400" rtl="0" fontAlgn="auto" latinLnBrk="0" hangingPunct="0">
              <a:lnSpc>
                <a:spcPct val="100000"/>
              </a:lnSpc>
              <a:spcBef>
                <a:spcPts val="0"/>
              </a:spcBef>
              <a:spcAft>
                <a:spcPts val="0"/>
              </a:spcAft>
              <a:buClrTx/>
              <a:buSzTx/>
              <a:tabLst/>
            </a:pPr>
            <a:r>
              <a:rPr lang="es-MX" sz="2000" dirty="0"/>
              <a:t>	- Las características básicas: coherencia, cohesión, adecuación o pertinencia, recursividad y presentación.</a:t>
            </a:r>
          </a:p>
          <a:p>
            <a:pPr marL="977900" marR="0" indent="-977900" algn="l" defTabSz="914400" rtl="0" fontAlgn="auto" latinLnBrk="0" hangingPunct="0">
              <a:lnSpc>
                <a:spcPct val="100000"/>
              </a:lnSpc>
              <a:spcBef>
                <a:spcPts val="0"/>
              </a:spcBef>
              <a:spcAft>
                <a:spcPts val="0"/>
              </a:spcAft>
              <a:buClrTx/>
              <a:buSzTx/>
              <a:tabLst/>
            </a:pPr>
            <a:r>
              <a:rPr lang="es-MX" sz="2000" dirty="0"/>
              <a:t>	- Esquemas de revisión y corrección del escrito.</a:t>
            </a:r>
          </a:p>
          <a:p>
            <a:pPr marL="977900" marR="0" indent="-977900" algn="l" defTabSz="914400" rtl="0" fontAlgn="auto" latinLnBrk="0" hangingPunct="0">
              <a:lnSpc>
                <a:spcPct val="100000"/>
              </a:lnSpc>
              <a:spcBef>
                <a:spcPts val="0"/>
              </a:spcBef>
              <a:spcAft>
                <a:spcPts val="0"/>
              </a:spcAft>
              <a:buClrTx/>
              <a:buSzTx/>
              <a:tabLst/>
            </a:pPr>
            <a:endParaRPr lang="es-MX" sz="2000"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s-MX" sz="2000" dirty="0"/>
              <a:t>Difusión de productos escritos</a:t>
            </a:r>
          </a:p>
          <a:p>
            <a:pPr marL="1074738" marR="0" indent="-1074738" algn="l" defTabSz="914400" rtl="0" fontAlgn="auto" latinLnBrk="0" hangingPunct="0">
              <a:lnSpc>
                <a:spcPct val="100000"/>
              </a:lnSpc>
              <a:spcBef>
                <a:spcPts val="0"/>
              </a:spcBef>
              <a:spcAft>
                <a:spcPts val="0"/>
              </a:spcAft>
              <a:buClrTx/>
              <a:buSzTx/>
              <a:tabLst/>
            </a:pPr>
            <a:r>
              <a:rPr lang="es-MX" sz="2000" dirty="0"/>
              <a:t>	- Esquemas de difusión local: presentaciones en foros, paneles, congresos escolares.</a:t>
            </a:r>
          </a:p>
          <a:p>
            <a:pPr marL="1074738" marR="0" indent="-1074738" algn="l" defTabSz="914400" rtl="0" fontAlgn="auto" latinLnBrk="0" hangingPunct="0">
              <a:lnSpc>
                <a:spcPct val="100000"/>
              </a:lnSpc>
              <a:spcBef>
                <a:spcPts val="0"/>
              </a:spcBef>
              <a:spcAft>
                <a:spcPts val="0"/>
              </a:spcAft>
              <a:buClrTx/>
              <a:buSzTx/>
              <a:tabLst/>
            </a:pPr>
            <a:r>
              <a:rPr lang="es-MX" sz="2000" dirty="0"/>
              <a:t>	- Publicaciones en revistas académicas o boletines de investigación.</a:t>
            </a:r>
          </a:p>
          <a:p>
            <a:pPr marL="977900" indent="-977900">
              <a:buNone/>
            </a:pPr>
            <a:r>
              <a:rPr lang="es-MX" sz="2000" dirty="0"/>
              <a:t>	    - Publicaciones con ISNN (International Estándar Serial </a:t>
            </a:r>
            <a:r>
              <a:rPr lang="es-MX" sz="2000" dirty="0" err="1"/>
              <a:t>Number</a:t>
            </a:r>
            <a:r>
              <a:rPr lang="es-MX" sz="2000" dirty="0"/>
              <a:t>)  e ISBN (International Estándar Book </a:t>
            </a:r>
            <a:r>
              <a:rPr lang="es-MX" sz="2000" dirty="0" err="1"/>
              <a:t>Number</a:t>
            </a:r>
            <a:r>
              <a:rPr lang="es-MX" sz="2000" dirty="0"/>
              <a:t>).</a:t>
            </a:r>
          </a:p>
          <a:p>
            <a:pPr marL="801688" indent="-801688">
              <a:buNone/>
            </a:pPr>
            <a:r>
              <a:rPr lang="es-MX" sz="2000" dirty="0"/>
              <a:t>	      - Publicaciones virtuales en Internet.</a:t>
            </a:r>
          </a:p>
          <a:p>
            <a:pPr marR="0" algn="l" defTabSz="914400" rtl="0" fontAlgn="auto" latinLnBrk="0" hangingPunct="0">
              <a:lnSpc>
                <a:spcPct val="100000"/>
              </a:lnSpc>
              <a:spcBef>
                <a:spcPts val="0"/>
              </a:spcBef>
              <a:spcAft>
                <a:spcPts val="0"/>
              </a:spcAft>
              <a:buClrTx/>
              <a:buSzTx/>
              <a:tabLst/>
            </a:pPr>
            <a:endParaRPr lang="es-MX" sz="2000" dirty="0"/>
          </a:p>
          <a:p>
            <a:pPr marR="0" algn="l" defTabSz="914400" rtl="0" fontAlgn="auto" latinLnBrk="0" hangingPunct="0">
              <a:lnSpc>
                <a:spcPct val="100000"/>
              </a:lnSpc>
              <a:spcBef>
                <a:spcPts val="0"/>
              </a:spcBef>
              <a:spcAft>
                <a:spcPts val="0"/>
              </a:spcAft>
              <a:buClrTx/>
              <a:buSzTx/>
              <a:tabLst/>
            </a:pPr>
            <a:endParaRPr kumimoji="0" lang="es-MX" sz="2000" b="0" i="0" u="none" strike="noStrike" cap="none" spc="0" normalizeH="0" baseline="0" dirty="0">
              <a:ln>
                <a:noFill/>
              </a:ln>
              <a:solidFill>
                <a:srgbClr val="000000"/>
              </a:solidFill>
              <a:effectLst/>
              <a:uFillTx/>
              <a:latin typeface="+mn-lt"/>
              <a:ea typeface="+mn-ea"/>
              <a:cs typeface="+mn-cs"/>
              <a:sym typeface="Century Gothic"/>
            </a:endParaRPr>
          </a:p>
        </p:txBody>
      </p:sp>
    </p:spTree>
    <p:extLst>
      <p:ext uri="{BB962C8B-B14F-4D97-AF65-F5344CB8AC3E}">
        <p14:creationId xmlns:p14="http://schemas.microsoft.com/office/powerpoint/2010/main" val="46445412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2 Marcador de texto"/>
          <p:cNvSpPr txBox="1">
            <a:spLocks noGrp="1"/>
          </p:cNvSpPr>
          <p:nvPr>
            <p:ph type="body" idx="1"/>
          </p:nvPr>
        </p:nvSpPr>
        <p:spPr>
          <a:xfrm>
            <a:off x="480791" y="2005288"/>
            <a:ext cx="8182417" cy="3916363"/>
          </a:xfrm>
          <a:prstGeom prst="rect">
            <a:avLst/>
          </a:prstGeom>
        </p:spPr>
        <p:txBody>
          <a:bodyPr>
            <a:normAutofit/>
          </a:bodyPr>
          <a:lstStyle/>
          <a:p>
            <a:pPr>
              <a:defRPr sz="3200">
                <a:solidFill>
                  <a:srgbClr val="C00202"/>
                </a:solidFill>
              </a:defRPr>
            </a:pPr>
            <a:r>
              <a:rPr dirty="0" err="1"/>
              <a:t>Trayecto</a:t>
            </a:r>
            <a:r>
              <a:rPr dirty="0"/>
              <a:t> </a:t>
            </a:r>
            <a:r>
              <a:rPr dirty="0" err="1"/>
              <a:t>Formativo</a:t>
            </a:r>
            <a:r>
              <a:rPr dirty="0"/>
              <a:t>: </a:t>
            </a:r>
            <a:endParaRPr lang="es-MX" dirty="0"/>
          </a:p>
          <a:p>
            <a:pPr marL="0" indent="0" algn="just">
              <a:buNone/>
              <a:defRPr sz="3200">
                <a:solidFill>
                  <a:srgbClr val="C00202"/>
                </a:solidFill>
              </a:defRPr>
            </a:pPr>
            <a:r>
              <a:rPr lang="es-MX" dirty="0">
                <a:solidFill>
                  <a:schemeClr val="tx1"/>
                </a:solidFill>
              </a:rPr>
              <a:t>OPTATIVO</a:t>
            </a:r>
          </a:p>
          <a:p>
            <a:pPr>
              <a:defRPr sz="3200">
                <a:solidFill>
                  <a:srgbClr val="C00202"/>
                </a:solidFill>
              </a:defRPr>
            </a:pPr>
            <a:r>
              <a:rPr dirty="0"/>
              <a:t>Horas por </a:t>
            </a:r>
            <a:r>
              <a:rPr dirty="0" err="1"/>
              <a:t>semana</a:t>
            </a:r>
            <a:r>
              <a:rPr dirty="0"/>
              <a:t>: </a:t>
            </a:r>
            <a:r>
              <a:rPr lang="es-MX" dirty="0">
                <a:solidFill>
                  <a:srgbClr val="000000"/>
                </a:solidFill>
              </a:rPr>
              <a:t>4</a:t>
            </a:r>
          </a:p>
          <a:p>
            <a:pPr>
              <a:defRPr sz="3200">
                <a:solidFill>
                  <a:srgbClr val="C00202"/>
                </a:solidFill>
              </a:defRPr>
            </a:pPr>
            <a:r>
              <a:rPr dirty="0" err="1"/>
              <a:t>Créditos</a:t>
            </a:r>
            <a:r>
              <a:rPr dirty="0"/>
              <a:t>: </a:t>
            </a:r>
            <a:r>
              <a:rPr lang="es-MX" dirty="0">
                <a:solidFill>
                  <a:schemeClr val="tx1"/>
                </a:solidFill>
              </a:rPr>
              <a:t>4.5</a:t>
            </a:r>
            <a:endParaRPr dirty="0">
              <a:solidFill>
                <a:srgbClr val="000000"/>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9DB05-EA49-48FB-94B4-2C4387547DF6}"/>
              </a:ext>
            </a:extLst>
          </p:cNvPr>
          <p:cNvSpPr>
            <a:spLocks noGrp="1"/>
          </p:cNvSpPr>
          <p:nvPr>
            <p:ph type="title"/>
          </p:nvPr>
        </p:nvSpPr>
        <p:spPr>
          <a:xfrm>
            <a:off x="457198" y="340219"/>
            <a:ext cx="6508379" cy="783236"/>
          </a:xfrm>
        </p:spPr>
        <p:txBody>
          <a:bodyPr>
            <a:normAutofit/>
          </a:bodyPr>
          <a:lstStyle/>
          <a:p>
            <a:r>
              <a:rPr lang="es-MX" sz="2800" dirty="0"/>
              <a:t>BIBLIOGRAFÍA</a:t>
            </a:r>
          </a:p>
        </p:txBody>
      </p:sp>
      <p:sp>
        <p:nvSpPr>
          <p:cNvPr id="3" name="Marcador de texto 2">
            <a:extLst>
              <a:ext uri="{FF2B5EF4-FFF2-40B4-BE49-F238E27FC236}">
                <a16:creationId xmlns:a16="http://schemas.microsoft.com/office/drawing/2014/main" id="{6F7029EA-7A31-4F6D-803F-3A681B9D61C4}"/>
              </a:ext>
            </a:extLst>
          </p:cNvPr>
          <p:cNvSpPr>
            <a:spLocks noGrp="1"/>
          </p:cNvSpPr>
          <p:nvPr>
            <p:ph type="body" idx="1"/>
          </p:nvPr>
        </p:nvSpPr>
        <p:spPr>
          <a:xfrm>
            <a:off x="457198" y="1289154"/>
            <a:ext cx="8282068" cy="5351489"/>
          </a:xfrm>
        </p:spPr>
        <p:txBody>
          <a:bodyPr>
            <a:normAutofit lnSpcReduction="10000"/>
          </a:bodyPr>
          <a:lstStyle/>
          <a:p>
            <a:r>
              <a:rPr lang="es-MX" dirty="0">
                <a:effectLst/>
                <a:latin typeface="Arial" panose="020B0604020202020204" pitchFamily="34" charset="0"/>
                <a:ea typeface="Calibri" panose="020F0502020204030204" pitchFamily="34" charset="0"/>
                <a:cs typeface="Times New Roman" panose="02020603050405020304" pitchFamily="18" charset="0"/>
              </a:rPr>
              <a:t>Definiciones y características de los principales tipos de texto</a:t>
            </a:r>
          </a:p>
          <a:p>
            <a:pPr marL="0" indent="0">
              <a:buNone/>
            </a:pPr>
            <a:r>
              <a:rPr lang="es-MX" sz="16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2"/>
              </a:rPr>
              <a:t>https://hopelchen.tecnm.mx/principal/sylabus/fpdb/recursos/r125347.PDF</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r>
              <a:rPr lang="es-MX" dirty="0">
                <a:effectLst/>
                <a:latin typeface="Arial" panose="020B0604020202020204" pitchFamily="34" charset="0"/>
                <a:ea typeface="Calibri" panose="020F0502020204030204" pitchFamily="34" charset="0"/>
                <a:cs typeface="Times New Roman" panose="02020603050405020304" pitchFamily="18" charset="0"/>
              </a:rPr>
              <a:t>El sistema de referencias Harvard.</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sz="12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3"/>
              </a:rPr>
              <a:t>https://d1wqtxts1xzle7.cloudfront.net/31210002/El_sistema_de_referencias_Harvard_(1)-with-cover-page-v2.pdf?Expires=1644519000&amp;Signature=Xo5ZFUODbg7UVkDf3LP7StPnXslsi9ZSBejx33Kh4Gbcc54mPIbiGkIPJidCHDraDiEaKF1Mznl-Qy7aZz25FC-CHNz8YQ1LzElKUS4Nu586Z8iaPJd6E7Rm7sA5Phw5HvFItRtxDbpIH0tSNdvzRYrRsaCpsQMMy-~liScwA-N2hgXu1phTZ1u12eAGwZt5RSGTBgP0vAL09HdN-RkYQ2OuFpSllAgs9~TcBf2waGJapwKdfqqJRYQjrA8bDqJYGfTvkcyArM22WPpt7pzfoM6a6WM3oq-Y~YrGuEQt5fAb-8HKKZgLaEH-jwRjNiemsy914hUwTULetvLNvAUsKQ__&amp;Key-Pair-Id=APKAJLOHF5GGSLRBV4Z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r>
              <a:rPr lang="es-MX" dirty="0">
                <a:effectLst/>
                <a:latin typeface="Arial" panose="020B0604020202020204" pitchFamily="34" charset="0"/>
                <a:ea typeface="Calibri" panose="020F0502020204030204" pitchFamily="34" charset="0"/>
                <a:cs typeface="Times New Roman" panose="02020603050405020304" pitchFamily="18" charset="0"/>
              </a:rPr>
              <a:t>Tendencias actuales de citación en los trabajos de investigación filosófica</a:t>
            </a:r>
            <a:r>
              <a:rPr lang="es-MX" sz="1800" dirty="0">
                <a:effectLst/>
                <a:latin typeface="Arial" panose="020B0604020202020204" pitchFamily="34" charset="0"/>
                <a:ea typeface="Calibri" panose="020F0502020204030204" pitchFamily="34" charset="0"/>
                <a:cs typeface="Times New Roman" panose="02020603050405020304" pitchFamily="18" charset="0"/>
              </a:rPr>
              <a:t>.</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4"/>
              </a:rPr>
              <a:t>http://www.ejournal.unam.mx/ibi/vol20-41/IBI002004104.pdf</a:t>
            </a:r>
            <a:endPar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endParaRPr>
          </a:p>
          <a:p>
            <a:r>
              <a:rPr lang="es-MX" dirty="0">
                <a:effectLst/>
                <a:latin typeface="Arial" panose="020B0604020202020204" pitchFamily="34" charset="0"/>
                <a:ea typeface="Calibri" panose="020F0502020204030204" pitchFamily="34" charset="0"/>
                <a:cs typeface="Times New Roman" panose="02020603050405020304" pitchFamily="18" charset="0"/>
              </a:rPr>
              <a:t>Lectura y escritura de textos académicos y científicos. Manual 2013.</a:t>
            </a:r>
          </a:p>
          <a:p>
            <a:pPr marL="0" indent="0">
              <a:buNone/>
            </a:pPr>
            <a:r>
              <a:rPr lang="es-MX" sz="16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5"/>
              </a:rPr>
              <a:t>https://www.researchgate.net/publication/271133789_Lectura_y_escritura_de_textos_academicos_y_cientificos_Manual_2013</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371981204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A5AC882-CBE5-432F-9F33-E11207EC8904}"/>
              </a:ext>
            </a:extLst>
          </p:cNvPr>
          <p:cNvSpPr>
            <a:spLocks noGrp="1"/>
          </p:cNvSpPr>
          <p:nvPr>
            <p:ph type="body" idx="1"/>
          </p:nvPr>
        </p:nvSpPr>
        <p:spPr>
          <a:xfrm>
            <a:off x="311045" y="1470818"/>
            <a:ext cx="8521910" cy="4690139"/>
          </a:xfrm>
        </p:spPr>
        <p:txBody>
          <a:bodyPr/>
          <a:lstStyle/>
          <a:p>
            <a:r>
              <a:rPr lang="es-MX" dirty="0">
                <a:effectLst/>
                <a:latin typeface="Arial" panose="020B0604020202020204" pitchFamily="34" charset="0"/>
                <a:ea typeface="Calibri" panose="020F0502020204030204" pitchFamily="34" charset="0"/>
                <a:cs typeface="Times New Roman" panose="02020603050405020304" pitchFamily="18" charset="0"/>
              </a:rPr>
              <a:t>Estrategias de lectura y producción de textos académicos</a:t>
            </a:r>
          </a:p>
          <a:p>
            <a:pPr marL="0" indent="0">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2"/>
              </a:rPr>
              <a:t>http://www.scielo.org.mx/scielo.php?pid=</a:t>
            </a:r>
            <a:r>
              <a:rPr lang="es-MX" sz="16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2"/>
              </a:rPr>
              <a:t>S0185-26982011000300002&amp;script=sci_arttext</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r>
              <a:rPr lang="es-MX" dirty="0">
                <a:effectLst/>
                <a:latin typeface="Arial" panose="020B0604020202020204" pitchFamily="34" charset="0"/>
                <a:ea typeface="Calibri" panose="020F0502020204030204" pitchFamily="34" charset="0"/>
                <a:cs typeface="Times New Roman" panose="02020603050405020304" pitchFamily="18" charset="0"/>
              </a:rPr>
              <a:t>Plagio en textos académicos</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3"/>
              </a:rPr>
              <a:t>https://www.redalyc.org/pdf/1941/194124286004.pdf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a:p>
            <a:r>
              <a:rPr lang="es-MX" dirty="0">
                <a:effectLst/>
                <a:latin typeface="Arial" panose="020B0604020202020204" pitchFamily="34" charset="0"/>
                <a:ea typeface="Calibri" panose="020F0502020204030204" pitchFamily="34" charset="0"/>
              </a:rPr>
              <a:t>Cómo publicar un artículo original en revistas científicas con factor de impacto</a:t>
            </a:r>
          </a:p>
          <a:p>
            <a:pPr marL="0" indent="0">
              <a:buNone/>
            </a:pPr>
            <a:r>
              <a:rPr lang="es-MX" sz="1800" u="none" strike="noStrike" dirty="0">
                <a:solidFill>
                  <a:srgbClr val="0072C6"/>
                </a:solidFill>
                <a:effectLst/>
                <a:latin typeface="Arial" panose="020B0604020202020204" pitchFamily="34" charset="0"/>
                <a:ea typeface="Calibri" panose="020F0502020204030204" pitchFamily="34" charset="0"/>
                <a:cs typeface="Times New Roman" panose="02020603050405020304" pitchFamily="18" charset="0"/>
                <a:hlinkClick r:id="rId4"/>
              </a:rPr>
              <a:t>https://scielo.isciii.es/pdf/pap/v19s26/1139-7632-pap-19-s26-00101.pdf</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2400" dirty="0"/>
          </a:p>
        </p:txBody>
      </p:sp>
    </p:spTree>
    <p:extLst>
      <p:ext uri="{BB962C8B-B14F-4D97-AF65-F5344CB8AC3E}">
        <p14:creationId xmlns:p14="http://schemas.microsoft.com/office/powerpoint/2010/main" val="255397416"/>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RITERIOS DE EVALUACIÓN"/>
          <p:cNvSpPr txBox="1">
            <a:spLocks noGrp="1"/>
          </p:cNvSpPr>
          <p:nvPr>
            <p:ph type="title"/>
          </p:nvPr>
        </p:nvSpPr>
        <p:spPr>
          <a:xfrm>
            <a:off x="1071347" y="2707326"/>
            <a:ext cx="6508378" cy="1143001"/>
          </a:xfrm>
          <a:prstGeom prst="rect">
            <a:avLst/>
          </a:prstGeom>
        </p:spPr>
        <p:txBody>
          <a:bodyPr/>
          <a:lstStyle/>
          <a:p>
            <a:r>
              <a:rPr dirty="0"/>
              <a:t>CRITERIOS DE EVALUACIÓN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6D77A447-5D40-4A54-B6B1-E16D2D4BF25A}"/>
              </a:ext>
            </a:extLst>
          </p:cNvPr>
          <p:cNvGraphicFramePr>
            <a:graphicFrameLocks noGrp="1"/>
          </p:cNvGraphicFramePr>
          <p:nvPr>
            <p:extLst>
              <p:ext uri="{D42A27DB-BD31-4B8C-83A1-F6EECF244321}">
                <p14:modId xmlns:p14="http://schemas.microsoft.com/office/powerpoint/2010/main" val="1880810374"/>
              </p:ext>
            </p:extLst>
          </p:nvPr>
        </p:nvGraphicFramePr>
        <p:xfrm>
          <a:off x="764498" y="119922"/>
          <a:ext cx="6940447" cy="6540339"/>
        </p:xfrm>
        <a:graphic>
          <a:graphicData uri="http://schemas.openxmlformats.org/drawingml/2006/table">
            <a:tbl>
              <a:tblPr firstRow="1" firstCol="1" bandRow="1">
                <a:tableStyleId>{5C22544A-7EE6-4342-B048-85BDC9FD1C3A}</a:tableStyleId>
              </a:tblPr>
              <a:tblGrid>
                <a:gridCol w="2576550">
                  <a:extLst>
                    <a:ext uri="{9D8B030D-6E8A-4147-A177-3AD203B41FA5}">
                      <a16:colId xmlns:a16="http://schemas.microsoft.com/office/drawing/2014/main" val="1713030363"/>
                    </a:ext>
                  </a:extLst>
                </a:gridCol>
                <a:gridCol w="1405673">
                  <a:extLst>
                    <a:ext uri="{9D8B030D-6E8A-4147-A177-3AD203B41FA5}">
                      <a16:colId xmlns:a16="http://schemas.microsoft.com/office/drawing/2014/main" val="810706156"/>
                    </a:ext>
                  </a:extLst>
                </a:gridCol>
                <a:gridCol w="2958224">
                  <a:extLst>
                    <a:ext uri="{9D8B030D-6E8A-4147-A177-3AD203B41FA5}">
                      <a16:colId xmlns:a16="http://schemas.microsoft.com/office/drawing/2014/main" val="1009526834"/>
                    </a:ext>
                  </a:extLst>
                </a:gridCol>
              </a:tblGrid>
              <a:tr h="273823">
                <a:tc rowSpan="2">
                  <a:txBody>
                    <a:bodyPr/>
                    <a:lstStyle/>
                    <a:p>
                      <a:pPr algn="ctr">
                        <a:lnSpc>
                          <a:spcPct val="115000"/>
                        </a:lnSpc>
                        <a:spcAft>
                          <a:spcPts val="1000"/>
                        </a:spcAft>
                      </a:pPr>
                      <a:r>
                        <a:rPr lang="es-MX" sz="1800">
                          <a:effectLst/>
                        </a:rPr>
                        <a:t>Criterios de evaluación  por Unidad</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gridSpan="2">
                  <a:txBody>
                    <a:bodyPr/>
                    <a:lstStyle/>
                    <a:p>
                      <a:pPr algn="ctr">
                        <a:lnSpc>
                          <a:spcPct val="115000"/>
                        </a:lnSpc>
                        <a:spcAft>
                          <a:spcPts val="1000"/>
                        </a:spcAft>
                      </a:pPr>
                      <a:r>
                        <a:rPr lang="es-MX" sz="1800">
                          <a:effectLst/>
                        </a:rPr>
                        <a:t>Porcentajes de Evaluación</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hMerge="1">
                  <a:txBody>
                    <a:bodyPr/>
                    <a:lstStyle/>
                    <a:p>
                      <a:endParaRPr lang="es-MX"/>
                    </a:p>
                  </a:txBody>
                  <a:tcPr/>
                </a:tc>
                <a:extLst>
                  <a:ext uri="{0D108BD9-81ED-4DB2-BD59-A6C34878D82A}">
                    <a16:rowId xmlns:a16="http://schemas.microsoft.com/office/drawing/2014/main" val="2830891009"/>
                  </a:ext>
                </a:extLst>
              </a:tr>
              <a:tr h="586231">
                <a:tc vMerge="1">
                  <a:txBody>
                    <a:bodyPr/>
                    <a:lstStyle/>
                    <a:p>
                      <a:endParaRPr lang="es-MX"/>
                    </a:p>
                  </a:txBody>
                  <a:tcPr/>
                </a:tc>
                <a:tc>
                  <a:txBody>
                    <a:bodyPr/>
                    <a:lstStyle/>
                    <a:p>
                      <a:pPr algn="ctr">
                        <a:lnSpc>
                          <a:spcPct val="115000"/>
                        </a:lnSpc>
                        <a:spcAft>
                          <a:spcPts val="1000"/>
                        </a:spcAft>
                      </a:pPr>
                      <a:r>
                        <a:rPr lang="es-MX" sz="1800">
                          <a:effectLst/>
                        </a:rPr>
                        <a:t>Formativa</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a:effectLst/>
                        </a:rPr>
                        <a:t>Sumativa</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extLst>
                  <a:ext uri="{0D108BD9-81ED-4DB2-BD59-A6C34878D82A}">
                    <a16:rowId xmlns:a16="http://schemas.microsoft.com/office/drawing/2014/main" val="4254297399"/>
                  </a:ext>
                </a:extLst>
              </a:tr>
              <a:tr h="1507173">
                <a:tc>
                  <a:txBody>
                    <a:bodyPr/>
                    <a:lstStyle/>
                    <a:p>
                      <a:pPr algn="just">
                        <a:lnSpc>
                          <a:spcPct val="115000"/>
                        </a:lnSpc>
                        <a:spcAft>
                          <a:spcPts val="1000"/>
                        </a:spcAft>
                      </a:pPr>
                      <a:r>
                        <a:rPr lang="es-MX" sz="1800">
                          <a:effectLst/>
                        </a:rPr>
                        <a:t>Portafolio</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a:effectLst/>
                        </a:rPr>
                        <a:t>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dirty="0">
                          <a:effectLst/>
                        </a:rPr>
                        <a:t>50%</a:t>
                      </a:r>
                    </a:p>
                    <a:p>
                      <a:pPr algn="just">
                        <a:lnSpc>
                          <a:spcPct val="115000"/>
                        </a:lnSpc>
                        <a:spcAft>
                          <a:spcPts val="1000"/>
                        </a:spcAft>
                      </a:pPr>
                      <a:r>
                        <a:rPr lang="es-MX" sz="1800" dirty="0">
                          <a:effectLst/>
                        </a:rPr>
                        <a:t>Trabajo de unidad 45%</a:t>
                      </a:r>
                    </a:p>
                    <a:p>
                      <a:pPr algn="just">
                        <a:lnSpc>
                          <a:spcPct val="115000"/>
                        </a:lnSpc>
                        <a:spcAft>
                          <a:spcPts val="1000"/>
                        </a:spcAft>
                      </a:pPr>
                      <a:r>
                        <a:rPr lang="es-MX" sz="1800" dirty="0">
                          <a:effectLst/>
                        </a:rPr>
                        <a:t>Autoevaluación 2%</a:t>
                      </a:r>
                    </a:p>
                    <a:p>
                      <a:pPr algn="just">
                        <a:lnSpc>
                          <a:spcPct val="115000"/>
                        </a:lnSpc>
                        <a:spcAft>
                          <a:spcPts val="1000"/>
                        </a:spcAft>
                      </a:pPr>
                      <a:r>
                        <a:rPr lang="es-MX" sz="1800" dirty="0">
                          <a:effectLst/>
                        </a:rPr>
                        <a:t>Coevaluación 3%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extLst>
                  <a:ext uri="{0D108BD9-81ED-4DB2-BD59-A6C34878D82A}">
                    <a16:rowId xmlns:a16="http://schemas.microsoft.com/office/drawing/2014/main" val="2298711315"/>
                  </a:ext>
                </a:extLst>
              </a:tr>
              <a:tr h="974499">
                <a:tc>
                  <a:txBody>
                    <a:bodyPr/>
                    <a:lstStyle/>
                    <a:p>
                      <a:pPr algn="just">
                        <a:lnSpc>
                          <a:spcPct val="115000"/>
                        </a:lnSpc>
                        <a:spcAft>
                          <a:spcPts val="1000"/>
                        </a:spcAft>
                      </a:pPr>
                      <a:r>
                        <a:rPr lang="es-MX" sz="1800">
                          <a:effectLst/>
                        </a:rPr>
                        <a:t>Participación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a:effectLst/>
                        </a:rPr>
                        <a:t>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dirty="0">
                          <a:effectLst/>
                        </a:rPr>
                        <a:t> 10%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extLst>
                  <a:ext uri="{0D108BD9-81ED-4DB2-BD59-A6C34878D82A}">
                    <a16:rowId xmlns:a16="http://schemas.microsoft.com/office/drawing/2014/main" val="905139136"/>
                  </a:ext>
                </a:extLst>
              </a:tr>
              <a:tr h="2804243">
                <a:tc>
                  <a:txBody>
                    <a:bodyPr/>
                    <a:lstStyle/>
                    <a:p>
                      <a:pPr algn="just">
                        <a:lnSpc>
                          <a:spcPct val="115000"/>
                        </a:lnSpc>
                        <a:spcAft>
                          <a:spcPts val="1000"/>
                        </a:spcAft>
                      </a:pPr>
                      <a:r>
                        <a:rPr lang="es-MX" sz="1800">
                          <a:effectLst/>
                        </a:rPr>
                        <a:t>Trabajos escritos </a:t>
                      </a:r>
                    </a:p>
                    <a:p>
                      <a:pPr algn="just">
                        <a:lnSpc>
                          <a:spcPct val="115000"/>
                        </a:lnSpc>
                        <a:spcAft>
                          <a:spcPts val="1000"/>
                        </a:spcAft>
                      </a:pPr>
                      <a:r>
                        <a:rPr lang="es-MX" sz="1800">
                          <a:effectLst/>
                        </a:rPr>
                        <a:t>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a:effectLst/>
                        </a:rPr>
                        <a:t>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tc>
                  <a:txBody>
                    <a:bodyPr/>
                    <a:lstStyle/>
                    <a:p>
                      <a:pPr algn="ctr">
                        <a:lnSpc>
                          <a:spcPct val="115000"/>
                        </a:lnSpc>
                        <a:spcAft>
                          <a:spcPts val="1000"/>
                        </a:spcAft>
                      </a:pPr>
                      <a:r>
                        <a:rPr lang="es-MX" sz="1800" dirty="0">
                          <a:effectLst/>
                        </a:rPr>
                        <a:t> 40% </a:t>
                      </a:r>
                    </a:p>
                    <a:p>
                      <a:pPr algn="l">
                        <a:lnSpc>
                          <a:spcPct val="100000"/>
                        </a:lnSpc>
                        <a:spcAft>
                          <a:spcPts val="1000"/>
                        </a:spcAft>
                      </a:pPr>
                      <a:r>
                        <a:rPr lang="es-MX" sz="1800" dirty="0">
                          <a:effectLst/>
                        </a:rPr>
                        <a:t>Ensayos </a:t>
                      </a:r>
                    </a:p>
                    <a:p>
                      <a:pPr algn="l">
                        <a:lnSpc>
                          <a:spcPct val="100000"/>
                        </a:lnSpc>
                        <a:spcAft>
                          <a:spcPts val="1000"/>
                        </a:spcAft>
                      </a:pPr>
                      <a:r>
                        <a:rPr lang="es-MX" sz="1800" dirty="0">
                          <a:effectLst/>
                        </a:rPr>
                        <a:t>Cuadros de doble entrada </a:t>
                      </a:r>
                    </a:p>
                    <a:p>
                      <a:pPr algn="l">
                        <a:lnSpc>
                          <a:spcPct val="100000"/>
                        </a:lnSpc>
                        <a:spcAft>
                          <a:spcPts val="1000"/>
                        </a:spcAft>
                      </a:pPr>
                      <a:r>
                        <a:rPr lang="es-MX" sz="1800" dirty="0">
                          <a:effectLst/>
                        </a:rPr>
                        <a:t>Mapas conceptuales </a:t>
                      </a:r>
                    </a:p>
                    <a:p>
                      <a:pPr algn="l">
                        <a:lnSpc>
                          <a:spcPct val="100000"/>
                        </a:lnSpc>
                        <a:spcAft>
                          <a:spcPts val="1000"/>
                        </a:spcAft>
                      </a:pPr>
                      <a:r>
                        <a:rPr lang="es-MX" sz="1800" dirty="0">
                          <a:effectLst/>
                        </a:rPr>
                        <a:t>Exámenes </a:t>
                      </a:r>
                    </a:p>
                    <a:p>
                      <a:pPr algn="l">
                        <a:lnSpc>
                          <a:spcPct val="100000"/>
                        </a:lnSpc>
                        <a:spcAft>
                          <a:spcPts val="1000"/>
                        </a:spcAft>
                      </a:pPr>
                      <a:r>
                        <a:rPr lang="es-MX" sz="1800" dirty="0">
                          <a:effectLst/>
                        </a:rPr>
                        <a:t>Práctica docente</a:t>
                      </a:r>
                    </a:p>
                    <a:p>
                      <a:pPr algn="ctr">
                        <a:lnSpc>
                          <a:spcPct val="115000"/>
                        </a:lnSpc>
                        <a:spcAft>
                          <a:spcPts val="1000"/>
                        </a:spcAft>
                      </a:pPr>
                      <a:r>
                        <a:rPr lang="es-MX" sz="1800" dirty="0">
                          <a:effectLst/>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7698" marR="27698" marT="0" marB="0" anchor="ctr"/>
                </a:tc>
                <a:extLst>
                  <a:ext uri="{0D108BD9-81ED-4DB2-BD59-A6C34878D82A}">
                    <a16:rowId xmlns:a16="http://schemas.microsoft.com/office/drawing/2014/main" val="3689986006"/>
                  </a:ext>
                </a:extLst>
              </a:tr>
            </a:tbl>
          </a:graphicData>
        </a:graphic>
      </p:graphicFrame>
    </p:spTree>
    <p:extLst>
      <p:ext uri="{BB962C8B-B14F-4D97-AF65-F5344CB8AC3E}">
        <p14:creationId xmlns:p14="http://schemas.microsoft.com/office/powerpoint/2010/main" val="137066551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66781C57-08EF-4EE7-BEF2-18E7CFBE6C62}"/>
              </a:ext>
            </a:extLst>
          </p:cNvPr>
          <p:cNvGraphicFramePr>
            <a:graphicFrameLocks noGrp="1"/>
          </p:cNvGraphicFramePr>
          <p:nvPr>
            <p:extLst>
              <p:ext uri="{D42A27DB-BD31-4B8C-83A1-F6EECF244321}">
                <p14:modId xmlns:p14="http://schemas.microsoft.com/office/powerpoint/2010/main" val="3997596440"/>
              </p:ext>
            </p:extLst>
          </p:nvPr>
        </p:nvGraphicFramePr>
        <p:xfrm>
          <a:off x="434716" y="1289155"/>
          <a:ext cx="7540051" cy="4366680"/>
        </p:xfrm>
        <a:graphic>
          <a:graphicData uri="http://schemas.openxmlformats.org/drawingml/2006/table">
            <a:tbl>
              <a:tblPr firstRow="1" firstCol="1" bandRow="1">
                <a:tableStyleId>{5C22544A-7EE6-4342-B048-85BDC9FD1C3A}</a:tableStyleId>
              </a:tblPr>
              <a:tblGrid>
                <a:gridCol w="2940688">
                  <a:extLst>
                    <a:ext uri="{9D8B030D-6E8A-4147-A177-3AD203B41FA5}">
                      <a16:colId xmlns:a16="http://schemas.microsoft.com/office/drawing/2014/main" val="2562674847"/>
                    </a:ext>
                  </a:extLst>
                </a:gridCol>
                <a:gridCol w="2125017">
                  <a:extLst>
                    <a:ext uri="{9D8B030D-6E8A-4147-A177-3AD203B41FA5}">
                      <a16:colId xmlns:a16="http://schemas.microsoft.com/office/drawing/2014/main" val="3707774157"/>
                    </a:ext>
                  </a:extLst>
                </a:gridCol>
                <a:gridCol w="2474346">
                  <a:extLst>
                    <a:ext uri="{9D8B030D-6E8A-4147-A177-3AD203B41FA5}">
                      <a16:colId xmlns:a16="http://schemas.microsoft.com/office/drawing/2014/main" val="4212446660"/>
                    </a:ext>
                  </a:extLst>
                </a:gridCol>
              </a:tblGrid>
              <a:tr h="949016">
                <a:tc>
                  <a:txBody>
                    <a:bodyPr/>
                    <a:lstStyle/>
                    <a:p>
                      <a:pPr algn="ctr">
                        <a:lnSpc>
                          <a:spcPct val="115000"/>
                        </a:lnSpc>
                        <a:spcAft>
                          <a:spcPts val="1000"/>
                        </a:spcAft>
                      </a:pPr>
                      <a:r>
                        <a:rPr lang="es-MX" sz="2000">
                          <a:effectLst/>
                        </a:rPr>
                        <a:t>Criterios de evaluación  Semestral por curso</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1000"/>
                        </a:spcAft>
                      </a:pPr>
                      <a:r>
                        <a:rPr lang="es-MX" sz="2000">
                          <a:effectLst/>
                        </a:rPr>
                        <a:t>Porcentajes de Evaluación</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1125615101"/>
                  </a:ext>
                </a:extLst>
              </a:tr>
              <a:tr h="1399259">
                <a:tc>
                  <a:txBody>
                    <a:bodyPr/>
                    <a:lstStyle/>
                    <a:p>
                      <a:pPr algn="just">
                        <a:lnSpc>
                          <a:spcPct val="115000"/>
                        </a:lnSpc>
                        <a:spcAft>
                          <a:spcPts val="1000"/>
                        </a:spcAft>
                      </a:pPr>
                      <a:r>
                        <a:rPr lang="es-MX" sz="2000">
                          <a:effectLst/>
                        </a:rPr>
                        <a:t>Evaluación global (trabajo semestral)</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MX" sz="2000">
                          <a:effectLst/>
                        </a:rPr>
                        <a:t>Argumentos 50%</a:t>
                      </a:r>
                    </a:p>
                    <a:p>
                      <a:pPr algn="ctr">
                        <a:lnSpc>
                          <a:spcPct val="115000"/>
                        </a:lnSpc>
                        <a:spcAft>
                          <a:spcPts val="1000"/>
                        </a:spcAft>
                      </a:pPr>
                      <a:r>
                        <a:rPr lang="es-MX" sz="2000">
                          <a:effectLst/>
                        </a:rPr>
                        <a:t>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MX" sz="2000">
                          <a:effectLst/>
                        </a:rPr>
                        <a:t>50%</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5891609"/>
                  </a:ext>
                </a:extLst>
              </a:tr>
              <a:tr h="1938911">
                <a:tc>
                  <a:txBody>
                    <a:bodyPr/>
                    <a:lstStyle/>
                    <a:p>
                      <a:pPr algn="just">
                        <a:lnSpc>
                          <a:spcPct val="115000"/>
                        </a:lnSpc>
                        <a:spcAft>
                          <a:spcPts val="1000"/>
                        </a:spcAft>
                      </a:pPr>
                      <a:r>
                        <a:rPr lang="es-MX" sz="2000">
                          <a:effectLst/>
                        </a:rPr>
                        <a:t>Evaluación Final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MX" sz="2000">
                          <a:effectLst/>
                        </a:rPr>
                        <a:t>Evidencia semestral 50%</a:t>
                      </a:r>
                    </a:p>
                    <a:p>
                      <a:pPr algn="ctr">
                        <a:lnSpc>
                          <a:spcPct val="115000"/>
                        </a:lnSpc>
                        <a:spcAft>
                          <a:spcPts val="1000"/>
                        </a:spcAft>
                      </a:pPr>
                      <a:r>
                        <a:rPr lang="es-MX" sz="2000">
                          <a:effectLst/>
                        </a:rPr>
                        <a:t>Unidades 50%</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MX" sz="2000" dirty="0">
                          <a:effectLst/>
                        </a:rPr>
                        <a:t>100%</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3414486"/>
                  </a:ext>
                </a:extLst>
              </a:tr>
            </a:tbl>
          </a:graphicData>
        </a:graphic>
      </p:graphicFrame>
    </p:spTree>
    <p:extLst>
      <p:ext uri="{BB962C8B-B14F-4D97-AF65-F5344CB8AC3E}">
        <p14:creationId xmlns:p14="http://schemas.microsoft.com/office/powerpoint/2010/main" val="635577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EXÁMENES INSTITUCIONALES"/>
          <p:cNvSpPr txBox="1">
            <a:spLocks noGrp="1"/>
          </p:cNvSpPr>
          <p:nvPr>
            <p:ph type="title"/>
          </p:nvPr>
        </p:nvSpPr>
        <p:spPr>
          <a:xfrm>
            <a:off x="478771" y="58746"/>
            <a:ext cx="6508378" cy="1143001"/>
          </a:xfrm>
          <a:prstGeom prst="rect">
            <a:avLst/>
          </a:prstGeom>
        </p:spPr>
        <p:txBody>
          <a:bodyPr>
            <a:normAutofit fontScale="90000"/>
          </a:bodyPr>
          <a:lstStyle/>
          <a:p>
            <a:r>
              <a:rPr dirty="0"/>
              <a:t>E</a:t>
            </a:r>
            <a:r>
              <a:rPr lang="es-MX" dirty="0"/>
              <a:t>VALUACIONES </a:t>
            </a:r>
            <a:r>
              <a:rPr dirty="0"/>
              <a:t>INSTITUCIONALES</a:t>
            </a:r>
          </a:p>
        </p:txBody>
      </p:sp>
      <p:sp>
        <p:nvSpPr>
          <p:cNvPr id="3" name="Marcador de texto 2">
            <a:extLst>
              <a:ext uri="{FF2B5EF4-FFF2-40B4-BE49-F238E27FC236}">
                <a16:creationId xmlns:a16="http://schemas.microsoft.com/office/drawing/2014/main" id="{BA14B8FF-257A-4D6F-9830-A97DE93B970D}"/>
              </a:ext>
            </a:extLst>
          </p:cNvPr>
          <p:cNvSpPr>
            <a:spLocks noGrp="1"/>
          </p:cNvSpPr>
          <p:nvPr>
            <p:ph type="body" idx="1"/>
          </p:nvPr>
        </p:nvSpPr>
        <p:spPr>
          <a:xfrm>
            <a:off x="478771" y="1561511"/>
            <a:ext cx="7884944" cy="4634988"/>
          </a:xfrm>
        </p:spPr>
        <p:txBody>
          <a:bodyPr>
            <a:noAutofit/>
          </a:bodyPr>
          <a:lstStyle/>
          <a:p>
            <a:r>
              <a:rPr lang="es-MX" b="1" dirty="0"/>
              <a:t>EVALUACIÓN UNIDAD I</a:t>
            </a:r>
          </a:p>
          <a:p>
            <a:pPr marL="0" indent="0">
              <a:buNone/>
            </a:pPr>
            <a:r>
              <a:rPr lang="es-MX" dirty="0"/>
              <a:t>   7 al 11 de Marzo</a:t>
            </a:r>
          </a:p>
          <a:p>
            <a:r>
              <a:rPr lang="es-MX" dirty="0"/>
              <a:t>   </a:t>
            </a:r>
            <a:r>
              <a:rPr lang="es-MX" b="1" dirty="0"/>
              <a:t>EVALUACIÓN UNIDAD II</a:t>
            </a:r>
          </a:p>
          <a:p>
            <a:pPr marL="0" indent="0">
              <a:buNone/>
            </a:pPr>
            <a:r>
              <a:rPr lang="es-MX" dirty="0"/>
              <a:t>   2 al 6 de Mayo</a:t>
            </a:r>
          </a:p>
          <a:p>
            <a:r>
              <a:rPr lang="es-MX" b="1" dirty="0"/>
              <a:t>EVALUACIÓN UNDAD III</a:t>
            </a:r>
          </a:p>
          <a:p>
            <a:pPr marL="0" indent="0">
              <a:buNone/>
            </a:pPr>
            <a:r>
              <a:rPr lang="es-MX" dirty="0"/>
              <a:t>20 al 24 de Junio</a:t>
            </a:r>
          </a:p>
          <a:p>
            <a:pPr marL="0" indent="0">
              <a:buNone/>
            </a:pPr>
            <a:r>
              <a:rPr lang="es-MX" b="1" dirty="0"/>
              <a:t>EVALUACIÓN GLOBAL</a:t>
            </a:r>
          </a:p>
          <a:p>
            <a:pPr marL="0" indent="0">
              <a:buNone/>
            </a:pPr>
            <a:r>
              <a:rPr lang="es-MX" dirty="0"/>
              <a:t>27 de Junio al 1 de Julio</a:t>
            </a:r>
          </a:p>
          <a:p>
            <a:pPr marL="0" indent="0">
              <a:buNone/>
            </a:pPr>
            <a:endParaRPr lang="es-MX" dirty="0"/>
          </a:p>
          <a:p>
            <a:pPr marL="0" indent="0">
              <a:buNone/>
            </a:pPr>
            <a:r>
              <a:rPr lang="es-MX" dirty="0"/>
              <a:t>     </a:t>
            </a:r>
          </a:p>
          <a:p>
            <a:pPr marL="0" indent="0">
              <a:buNone/>
            </a:pPr>
            <a:endParaRPr lang="es-MX"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FECHAS DE OBSERVACION Y EVALUACION"/>
          <p:cNvSpPr txBox="1">
            <a:spLocks noGrp="1"/>
          </p:cNvSpPr>
          <p:nvPr>
            <p:ph type="title"/>
          </p:nvPr>
        </p:nvSpPr>
        <p:spPr>
          <a:xfrm>
            <a:off x="147709" y="335683"/>
            <a:ext cx="7378506" cy="1143001"/>
          </a:xfrm>
          <a:prstGeom prst="rect">
            <a:avLst/>
          </a:prstGeom>
        </p:spPr>
        <p:txBody>
          <a:bodyPr>
            <a:normAutofit/>
          </a:bodyPr>
          <a:lstStyle/>
          <a:p>
            <a:pPr algn="ctr" defTabSz="859536">
              <a:defRPr sz="3300"/>
            </a:pPr>
            <a:r>
              <a:rPr lang="es-MX" dirty="0"/>
              <a:t>JORNADAS DE PRÁCTICA</a:t>
            </a:r>
            <a:r>
              <a:rPr dirty="0"/>
              <a:t> </a:t>
            </a:r>
          </a:p>
        </p:txBody>
      </p:sp>
      <p:sp>
        <p:nvSpPr>
          <p:cNvPr id="3" name="Marcador de texto 2">
            <a:extLst>
              <a:ext uri="{FF2B5EF4-FFF2-40B4-BE49-F238E27FC236}">
                <a16:creationId xmlns:a16="http://schemas.microsoft.com/office/drawing/2014/main" id="{43F83DD4-D87A-4F00-BA15-DC3D4C2DA0EF}"/>
              </a:ext>
            </a:extLst>
          </p:cNvPr>
          <p:cNvSpPr>
            <a:spLocks noGrp="1"/>
          </p:cNvSpPr>
          <p:nvPr>
            <p:ph type="body" idx="1"/>
          </p:nvPr>
        </p:nvSpPr>
        <p:spPr>
          <a:xfrm>
            <a:off x="1017836" y="2445002"/>
            <a:ext cx="6508379" cy="3916363"/>
          </a:xfrm>
        </p:spPr>
        <p:txBody>
          <a:bodyPr>
            <a:normAutofit/>
          </a:bodyPr>
          <a:lstStyle/>
          <a:p>
            <a:r>
              <a:rPr lang="es-MX" sz="2800" dirty="0"/>
              <a:t> 14 al 25 de Marzo</a:t>
            </a:r>
          </a:p>
          <a:p>
            <a:endParaRPr lang="es-MX" sz="2800" dirty="0"/>
          </a:p>
          <a:p>
            <a:r>
              <a:rPr lang="es-MX" sz="2800" dirty="0"/>
              <a:t>16 al 27 de Mayo</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227" y="359764"/>
            <a:ext cx="6508379" cy="753255"/>
          </a:xfrm>
        </p:spPr>
        <p:txBody>
          <a:bodyPr>
            <a:normAutofit/>
          </a:bodyPr>
          <a:lstStyle/>
          <a:p>
            <a:r>
              <a:rPr lang="es-ES" sz="3200" dirty="0"/>
              <a:t>EVIDENCIAS DE UNIDADES</a:t>
            </a:r>
            <a:endParaRPr lang="es-MX" sz="3200" dirty="0"/>
          </a:p>
        </p:txBody>
      </p:sp>
      <p:graphicFrame>
        <p:nvGraphicFramePr>
          <p:cNvPr id="3" name="Tabla 3">
            <a:extLst>
              <a:ext uri="{FF2B5EF4-FFF2-40B4-BE49-F238E27FC236}">
                <a16:creationId xmlns:a16="http://schemas.microsoft.com/office/drawing/2014/main" id="{76D4AD2D-0DF3-485F-A2E1-428E87CA5555}"/>
              </a:ext>
            </a:extLst>
          </p:cNvPr>
          <p:cNvGraphicFramePr>
            <a:graphicFrameLocks noGrp="1"/>
          </p:cNvGraphicFramePr>
          <p:nvPr>
            <p:extLst>
              <p:ext uri="{D42A27DB-BD31-4B8C-83A1-F6EECF244321}">
                <p14:modId xmlns:p14="http://schemas.microsoft.com/office/powerpoint/2010/main" val="213961873"/>
              </p:ext>
            </p:extLst>
          </p:nvPr>
        </p:nvGraphicFramePr>
        <p:xfrm>
          <a:off x="412227" y="1181037"/>
          <a:ext cx="8446959" cy="5500079"/>
        </p:xfrm>
        <a:graphic>
          <a:graphicData uri="http://schemas.openxmlformats.org/drawingml/2006/table">
            <a:tbl>
              <a:tblPr firstRow="1" bandRow="1">
                <a:tableStyleId>{5C22544A-7EE6-4342-B048-85BDC9FD1C3A}</a:tableStyleId>
              </a:tblPr>
              <a:tblGrid>
                <a:gridCol w="2184829">
                  <a:extLst>
                    <a:ext uri="{9D8B030D-6E8A-4147-A177-3AD203B41FA5}">
                      <a16:colId xmlns:a16="http://schemas.microsoft.com/office/drawing/2014/main" val="1769032642"/>
                    </a:ext>
                  </a:extLst>
                </a:gridCol>
                <a:gridCol w="6262130">
                  <a:extLst>
                    <a:ext uri="{9D8B030D-6E8A-4147-A177-3AD203B41FA5}">
                      <a16:colId xmlns:a16="http://schemas.microsoft.com/office/drawing/2014/main" val="1341130185"/>
                    </a:ext>
                  </a:extLst>
                </a:gridCol>
              </a:tblGrid>
              <a:tr h="1049999">
                <a:tc>
                  <a:txBody>
                    <a:bodyPr/>
                    <a:lstStyle/>
                    <a:p>
                      <a:pPr algn="ctr"/>
                      <a:endParaRPr lang="es-MX" dirty="0"/>
                    </a:p>
                    <a:p>
                      <a:pPr algn="ctr"/>
                      <a:r>
                        <a:rPr lang="es-MX" dirty="0"/>
                        <a:t>UNIDAD</a:t>
                      </a:r>
                    </a:p>
                  </a:txBody>
                  <a:tcPr/>
                </a:tc>
                <a:tc>
                  <a:txBody>
                    <a:bodyPr/>
                    <a:lstStyle/>
                    <a:p>
                      <a:pPr algn="ctr"/>
                      <a:endParaRPr lang="es-MX" dirty="0"/>
                    </a:p>
                    <a:p>
                      <a:pPr algn="ctr"/>
                      <a:r>
                        <a:rPr lang="es-MX" dirty="0"/>
                        <a:t>EVIDENCIA</a:t>
                      </a:r>
                    </a:p>
                  </a:txBody>
                  <a:tcPr/>
                </a:tc>
                <a:extLst>
                  <a:ext uri="{0D108BD9-81ED-4DB2-BD59-A6C34878D82A}">
                    <a16:rowId xmlns:a16="http://schemas.microsoft.com/office/drawing/2014/main" val="1340062985"/>
                  </a:ext>
                </a:extLst>
              </a:tr>
              <a:tr h="742265">
                <a:tc>
                  <a:txBody>
                    <a:bodyPr/>
                    <a:lstStyle/>
                    <a:p>
                      <a:pPr algn="ctr"/>
                      <a:endParaRPr lang="es-MX" dirty="0"/>
                    </a:p>
                    <a:p>
                      <a:pPr algn="ctr"/>
                      <a:r>
                        <a:rPr lang="es-MX" dirty="0"/>
                        <a:t>I</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800" b="1" i="0" u="none" strike="noStrike" cap="none" spc="0" baseline="0" dirty="0">
                          <a:ln>
                            <a:noFill/>
                          </a:ln>
                          <a:solidFill>
                            <a:srgbClr val="0070C0"/>
                          </a:solidFill>
                          <a:effectLst/>
                          <a:uFillTx/>
                          <a:latin typeface="+mn-lt"/>
                          <a:ea typeface="+mn-ea"/>
                          <a:cs typeface="+mn-cs"/>
                          <a:sym typeface="Century Gothic"/>
                        </a:rPr>
                        <a:t>Elaborar un escrito breve acerca de un tema libre vinculado con el ámbito educativo. Incluye una breve reflexión acerca de las dificultades que presentaron para escribir dicho documento.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dirty="0">
                        <a:solidFill>
                          <a:srgbClr val="0070C0"/>
                        </a:solidFill>
                      </a:endParaRPr>
                    </a:p>
                  </a:txBody>
                  <a:tcPr/>
                </a:tc>
                <a:extLst>
                  <a:ext uri="{0D108BD9-81ED-4DB2-BD59-A6C34878D82A}">
                    <a16:rowId xmlns:a16="http://schemas.microsoft.com/office/drawing/2014/main" val="545412361"/>
                  </a:ext>
                </a:extLst>
              </a:tr>
              <a:tr h="1049999">
                <a:tc>
                  <a:txBody>
                    <a:bodyPr/>
                    <a:lstStyle/>
                    <a:p>
                      <a:pPr algn="ctr"/>
                      <a:endParaRPr lang="es-MX" dirty="0"/>
                    </a:p>
                    <a:p>
                      <a:pPr algn="ctr"/>
                      <a:r>
                        <a:rPr lang="es-MX" dirty="0"/>
                        <a:t>II</a:t>
                      </a:r>
                    </a:p>
                  </a:txBody>
                  <a:tcPr/>
                </a:tc>
                <a:tc>
                  <a:txBody>
                    <a:bodyPr/>
                    <a:lstStyle/>
                    <a:p>
                      <a:pPr algn="just"/>
                      <a:r>
                        <a:rPr lang="es-MX" sz="1800" b="1" i="0" u="none" strike="noStrike" cap="none" spc="0" baseline="0" dirty="0">
                          <a:ln>
                            <a:noFill/>
                          </a:ln>
                          <a:solidFill>
                            <a:schemeClr val="dk1"/>
                          </a:solidFill>
                          <a:effectLst/>
                          <a:uFillTx/>
                          <a:latin typeface="+mn-lt"/>
                          <a:ea typeface="+mn-ea"/>
                          <a:cs typeface="+mn-cs"/>
                          <a:sym typeface="Century Gothic"/>
                        </a:rPr>
                        <a:t>Elaborar un texto narrativo, planteando el momento en que se sitúa la narración, así como el tiempo en que suceden los acontecimientos, presentando el marco físico donde se ubica, así como los ambientes geográficos y sociales en que se desarrolla la acción.</a:t>
                      </a:r>
                    </a:p>
                    <a:p>
                      <a:pPr algn="just"/>
                      <a:endParaRPr lang="es-MX" sz="1800" dirty="0"/>
                    </a:p>
                  </a:txBody>
                  <a:tcPr/>
                </a:tc>
                <a:extLst>
                  <a:ext uri="{0D108BD9-81ED-4DB2-BD59-A6C34878D82A}">
                    <a16:rowId xmlns:a16="http://schemas.microsoft.com/office/drawing/2014/main" val="171152278"/>
                  </a:ext>
                </a:extLst>
              </a:tr>
              <a:tr h="1049999">
                <a:tc>
                  <a:txBody>
                    <a:bodyPr/>
                    <a:lstStyle/>
                    <a:p>
                      <a:pPr algn="ctr"/>
                      <a:endParaRPr lang="es-MX" dirty="0"/>
                    </a:p>
                    <a:p>
                      <a:pPr algn="ctr"/>
                      <a:r>
                        <a:rPr lang="es-MX" dirty="0"/>
                        <a:t>III</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800" b="1" i="0" u="none" strike="noStrike" cap="none" spc="0" baseline="0" dirty="0">
                          <a:ln>
                            <a:noFill/>
                          </a:ln>
                          <a:solidFill>
                            <a:srgbClr val="0070C0"/>
                          </a:solidFill>
                          <a:effectLst/>
                          <a:uFillTx/>
                          <a:latin typeface="+mn-lt"/>
                          <a:ea typeface="+mn-ea"/>
                          <a:cs typeface="+mn-cs"/>
                          <a:sym typeface="Century Gothic"/>
                        </a:rPr>
                        <a:t>Plantear una idea, tesis, hipótesis, problema o desafío a sostener, resolver o desarrollar a lo largo del documento. (Protocolo de tesis o tema a investigar en el informe de práctica, para el trabajo de titulación)</a:t>
                      </a:r>
                      <a:endParaRPr lang="es-MX" sz="2000" dirty="0">
                        <a:solidFill>
                          <a:srgbClr val="0070C0"/>
                        </a:solidFill>
                      </a:endParaRPr>
                    </a:p>
                  </a:txBody>
                  <a:tcPr/>
                </a:tc>
                <a:extLst>
                  <a:ext uri="{0D108BD9-81ED-4DB2-BD59-A6C34878D82A}">
                    <a16:rowId xmlns:a16="http://schemas.microsoft.com/office/drawing/2014/main" val="4232824038"/>
                  </a:ext>
                </a:extLst>
              </a:tr>
            </a:tbl>
          </a:graphicData>
        </a:graphic>
      </p:graphicFrame>
    </p:spTree>
    <p:extLst>
      <p:ext uri="{BB962C8B-B14F-4D97-AF65-F5344CB8AC3E}">
        <p14:creationId xmlns:p14="http://schemas.microsoft.com/office/powerpoint/2010/main" val="43405101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REGLAMENTO Y ACUERDOS INTERNOS"/>
          <p:cNvSpPr txBox="1">
            <a:spLocks noGrp="1"/>
          </p:cNvSpPr>
          <p:nvPr>
            <p:ph type="title"/>
          </p:nvPr>
        </p:nvSpPr>
        <p:spPr>
          <a:xfrm>
            <a:off x="6876288" y="425196"/>
            <a:ext cx="2375288" cy="955548"/>
          </a:xfrm>
          <a:prstGeom prst="rect">
            <a:avLst/>
          </a:prstGeom>
        </p:spPr>
        <p:txBody>
          <a:bodyPr>
            <a:noAutofit/>
          </a:bodyPr>
          <a:lstStyle>
            <a:lvl1pPr algn="ctr" defTabSz="859536">
              <a:defRPr sz="3300"/>
            </a:lvl1pPr>
          </a:lstStyle>
          <a:p>
            <a:r>
              <a:rPr lang="es-MX" sz="2000" b="1" dirty="0">
                <a:solidFill>
                  <a:schemeClr val="bg1"/>
                </a:solidFill>
              </a:rPr>
              <a:t>REGLAMENTO</a:t>
            </a:r>
            <a:br>
              <a:rPr lang="es-MX" sz="2000" b="1" dirty="0">
                <a:solidFill>
                  <a:schemeClr val="bg1"/>
                </a:solidFill>
              </a:rPr>
            </a:br>
            <a:r>
              <a:rPr lang="es-MX" sz="2000" b="1" dirty="0">
                <a:solidFill>
                  <a:schemeClr val="bg1"/>
                </a:solidFill>
              </a:rPr>
              <a:t>Interno </a:t>
            </a:r>
            <a:br>
              <a:rPr lang="es-MX" sz="2000" b="1" dirty="0">
                <a:solidFill>
                  <a:schemeClr val="bg1"/>
                </a:solidFill>
              </a:rPr>
            </a:br>
            <a:r>
              <a:rPr lang="es-MX" sz="2000" b="1" dirty="0">
                <a:solidFill>
                  <a:schemeClr val="bg1"/>
                </a:solidFill>
              </a:rPr>
              <a:t>del curso</a:t>
            </a:r>
            <a:endParaRPr sz="2000" b="1" dirty="0">
              <a:solidFill>
                <a:schemeClr val="bg1"/>
              </a:solidFill>
            </a:endParaRPr>
          </a:p>
        </p:txBody>
      </p:sp>
      <p:sp>
        <p:nvSpPr>
          <p:cNvPr id="2" name="CuadroTexto 1"/>
          <p:cNvSpPr txBox="1"/>
          <p:nvPr/>
        </p:nvSpPr>
        <p:spPr>
          <a:xfrm>
            <a:off x="0" y="2521061"/>
            <a:ext cx="8613648" cy="15696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60363" marR="0" indent="-360363" algn="just" defTabSz="914400" rtl="0" fontAlgn="auto" latinLnBrk="0" hangingPunct="0">
              <a:lnSpc>
                <a:spcPct val="100000"/>
              </a:lnSpc>
              <a:spcBef>
                <a:spcPts val="0"/>
              </a:spcBef>
              <a:spcAft>
                <a:spcPts val="0"/>
              </a:spcAft>
              <a:buClrTx/>
              <a:buSzTx/>
              <a:tabLst/>
            </a:pPr>
            <a:r>
              <a:rPr lang="es-ES" sz="1600" baseline="0" dirty="0"/>
              <a:t>	S</a:t>
            </a:r>
            <a:r>
              <a:rPr lang="es-ES" sz="1600" dirty="0"/>
              <a:t>e pasará lista después de 5 min de inicio para la asistencia a la primera hora, y se pasará lista al final para corroborar la asistencia de todos los estudiantes. Además se bajará el registro de asistencia que arroja TEAMS con las entradas y salidas al sistema, el cual se enviará al área de Enlace Organizacional, para corroborar la asistencia de la sesión.</a:t>
            </a:r>
          </a:p>
          <a:p>
            <a:pPr marR="0" algn="just" defTabSz="914400" rtl="0" fontAlgn="auto" latinLnBrk="0" hangingPunct="0">
              <a:lnSpc>
                <a:spcPct val="100000"/>
              </a:lnSpc>
              <a:spcBef>
                <a:spcPts val="0"/>
              </a:spcBef>
              <a:spcAft>
                <a:spcPts val="0"/>
              </a:spcAft>
              <a:buClrTx/>
              <a:buSzTx/>
              <a:tabLst/>
            </a:pPr>
            <a:endParaRPr kumimoji="0" lang="es-ES" sz="1600" b="0" i="0" u="none" strike="noStrike" cap="none" spc="0" normalizeH="0" baseline="0" dirty="0">
              <a:ln>
                <a:noFill/>
              </a:ln>
              <a:solidFill>
                <a:srgbClr val="000000"/>
              </a:solidFill>
              <a:effectLst/>
              <a:uFillTx/>
              <a:sym typeface="Century Gothic"/>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8C30041C-8554-4E9B-9951-999D9E020434}"/>
              </a:ext>
            </a:extLst>
          </p:cNvPr>
          <p:cNvSpPr>
            <a:spLocks noGrp="1"/>
          </p:cNvSpPr>
          <p:nvPr>
            <p:ph type="body" idx="1"/>
          </p:nvPr>
        </p:nvSpPr>
        <p:spPr>
          <a:xfrm>
            <a:off x="457198" y="1199214"/>
            <a:ext cx="6648140" cy="4926950"/>
          </a:xfrm>
        </p:spPr>
        <p:txBody>
          <a:bodyPr>
            <a:normAutofit fontScale="85000" lnSpcReduction="10000"/>
          </a:bodyPr>
          <a:lstStyle/>
          <a:p>
            <a:pPr marR="0" algn="just" defTabSz="914400" rtl="0" fontAlgn="auto" latinLnBrk="0" hangingPunct="0">
              <a:lnSpc>
                <a:spcPct val="100000"/>
              </a:lnSpc>
              <a:spcBef>
                <a:spcPts val="0"/>
              </a:spcBef>
              <a:spcAft>
                <a:spcPts val="0"/>
              </a:spcAft>
              <a:buClrTx/>
              <a:buSzTx/>
              <a:tabLst/>
            </a:pPr>
            <a:r>
              <a:rPr kumimoji="0" lang="es-ES" sz="2000" b="0" i="0" u="none" strike="noStrike" cap="none" spc="0" normalizeH="0" dirty="0">
                <a:ln>
                  <a:noFill/>
                </a:ln>
                <a:solidFill>
                  <a:srgbClr val="000000"/>
                </a:solidFill>
                <a:effectLst/>
                <a:uFillTx/>
                <a:sym typeface="Century Gothic"/>
              </a:rPr>
              <a:t> En caso de que una alumna diga presente a la primera hora y al final o la asistencia arrojada por TEAMS arroje que estuvo desde el inicio hasta el final, pero durante la clase virtual se le pregunte algo y no responda o se salga y regrese se le pondrán las dos faltas. Es necesario mantenerse activas en las sesiones. Si se puede reprobar por faltas. </a:t>
            </a:r>
          </a:p>
          <a:p>
            <a:pPr marL="0" marR="0" indent="0" algn="just" defTabSz="914400" rtl="0" fontAlgn="auto" latinLnBrk="0" hangingPunct="0">
              <a:lnSpc>
                <a:spcPct val="100000"/>
              </a:lnSpc>
              <a:spcBef>
                <a:spcPts val="0"/>
              </a:spcBef>
              <a:spcAft>
                <a:spcPts val="0"/>
              </a:spcAft>
              <a:buClrTx/>
              <a:buSzTx/>
              <a:buNone/>
              <a:tabLst/>
            </a:pPr>
            <a:endParaRPr kumimoji="0" lang="es-ES" sz="2000" b="0" i="0" u="none" strike="noStrike" cap="none" spc="0" normalizeH="0" dirty="0">
              <a:ln>
                <a:noFill/>
              </a:ln>
              <a:solidFill>
                <a:srgbClr val="000000"/>
              </a:solidFill>
              <a:effectLst/>
              <a:uFillTx/>
              <a:sym typeface="Century Gothic"/>
            </a:endParaRPr>
          </a:p>
          <a:p>
            <a:pPr marL="0" marR="0" indent="0" algn="just" defTabSz="914400" rtl="0" fontAlgn="auto" latinLnBrk="0" hangingPunct="0">
              <a:lnSpc>
                <a:spcPct val="100000"/>
              </a:lnSpc>
              <a:spcBef>
                <a:spcPts val="0"/>
              </a:spcBef>
              <a:spcAft>
                <a:spcPts val="0"/>
              </a:spcAft>
              <a:buClrTx/>
              <a:buSzTx/>
              <a:buNone/>
              <a:tabLst/>
            </a:pPr>
            <a:r>
              <a:rPr kumimoji="0" lang="es-ES" sz="2000" b="0" i="0" u="none" strike="noStrike" cap="none" spc="0" normalizeH="0" dirty="0">
                <a:ln>
                  <a:noFill/>
                </a:ln>
                <a:solidFill>
                  <a:srgbClr val="000000"/>
                </a:solidFill>
                <a:effectLst/>
                <a:uFillTx/>
                <a:sym typeface="Century Gothic"/>
              </a:rPr>
              <a:t>RECUERDEN que todos debemos comprometernos para que su educación sea de calidad, tanto el docente como el alumno construyen el conocimiento a través de su intervención y participación.</a:t>
            </a:r>
          </a:p>
          <a:p>
            <a:pPr marR="0" algn="just" defTabSz="914400" rtl="0" fontAlgn="auto" latinLnBrk="0" hangingPunct="0">
              <a:lnSpc>
                <a:spcPct val="100000"/>
              </a:lnSpc>
              <a:spcBef>
                <a:spcPts val="0"/>
              </a:spcBef>
              <a:spcAft>
                <a:spcPts val="0"/>
              </a:spcAft>
              <a:buClrTx/>
              <a:buSzTx/>
              <a:tabLst/>
            </a:pPr>
            <a:endParaRPr lang="es-ES" sz="2000" dirty="0"/>
          </a:p>
          <a:p>
            <a:pPr marL="0" marR="0" indent="0" algn="just" defTabSz="914400" rtl="0" fontAlgn="auto" latinLnBrk="0" hangingPunct="0">
              <a:lnSpc>
                <a:spcPct val="100000"/>
              </a:lnSpc>
              <a:spcBef>
                <a:spcPts val="0"/>
              </a:spcBef>
              <a:spcAft>
                <a:spcPts val="0"/>
              </a:spcAft>
              <a:buClrTx/>
              <a:buSzTx/>
              <a:buNone/>
              <a:tabLst/>
            </a:pPr>
            <a:endParaRPr lang="es-ES" sz="2000" dirty="0"/>
          </a:p>
          <a:p>
            <a:pPr marR="0" algn="just" defTabSz="914400" rtl="0" fontAlgn="auto" latinLnBrk="0" hangingPunct="0">
              <a:lnSpc>
                <a:spcPct val="100000"/>
              </a:lnSpc>
              <a:spcBef>
                <a:spcPts val="0"/>
              </a:spcBef>
              <a:spcAft>
                <a:spcPts val="0"/>
              </a:spcAft>
              <a:buClrTx/>
              <a:buSzTx/>
              <a:tabLst/>
            </a:pPr>
            <a:r>
              <a:rPr lang="es-ES" sz="2000" dirty="0"/>
              <a:t>En las segundas sesiones de la semana se realizará una actividad en escuela en red, </a:t>
            </a:r>
            <a:r>
              <a:rPr lang="es-ES" sz="2000" dirty="0" err="1"/>
              <a:t>Teams</a:t>
            </a:r>
            <a:r>
              <a:rPr lang="es-ES" sz="2000" dirty="0"/>
              <a:t> u otra plataforma, sin embargo es necesario que todas las alumnas se conecten en el horario de la clase para que pueda tener su asistencia y la participación, alumna que no ingrese tendrá las dos faltas de la sesión. </a:t>
            </a:r>
          </a:p>
          <a:p>
            <a:pPr algn="just"/>
            <a:endParaRPr lang="es-MX" dirty="0"/>
          </a:p>
        </p:txBody>
      </p:sp>
    </p:spTree>
    <p:extLst>
      <p:ext uri="{BB962C8B-B14F-4D97-AF65-F5344CB8AC3E}">
        <p14:creationId xmlns:p14="http://schemas.microsoft.com/office/powerpoint/2010/main" val="338136952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ENFOQUE  DEL CURSO"/>
          <p:cNvSpPr txBox="1">
            <a:spLocks noGrp="1"/>
          </p:cNvSpPr>
          <p:nvPr>
            <p:ph type="title"/>
          </p:nvPr>
        </p:nvSpPr>
        <p:spPr>
          <a:xfrm>
            <a:off x="532452" y="224325"/>
            <a:ext cx="5615078" cy="1143000"/>
          </a:xfrm>
          <a:prstGeom prst="rect">
            <a:avLst/>
          </a:prstGeom>
        </p:spPr>
        <p:txBody>
          <a:bodyPr/>
          <a:lstStyle>
            <a:lvl1pPr algn="ctr"/>
          </a:lstStyle>
          <a:p>
            <a:r>
              <a:rPr dirty="0"/>
              <a:t>ENFOQUE  DEL CURSO</a:t>
            </a:r>
          </a:p>
        </p:txBody>
      </p:sp>
      <p:sp>
        <p:nvSpPr>
          <p:cNvPr id="220" name="Los futuros profesores abordarán el estudio de la geometría desde la óptica de su aprendizaje y enseñanza en educación preescolar teniendo como referente los contenidos planteados para la escuela primaria (SEP, 2011). El curso va más alla del reconocimiento de figuras y cuerpos geométricos, se hace énfasis en el estudio de las propiedades de las figuras con la finalidad de propiciar un análisis profundo de los conceptos y relaciones geométricas, destacando la distinción entre lo perceptible y el objeto geométrico que se analiza."/>
          <p:cNvSpPr txBox="1">
            <a:spLocks noGrp="1"/>
          </p:cNvSpPr>
          <p:nvPr>
            <p:ph type="body" idx="1"/>
          </p:nvPr>
        </p:nvSpPr>
        <p:spPr>
          <a:xfrm>
            <a:off x="509274" y="2071714"/>
            <a:ext cx="8079095" cy="3808091"/>
          </a:xfrm>
          <a:prstGeom prst="rect">
            <a:avLst/>
          </a:prstGeom>
        </p:spPr>
        <p:txBody>
          <a:bodyPr>
            <a:normAutofit lnSpcReduction="10000"/>
          </a:bodyPr>
          <a:lstStyle>
            <a:lvl1pPr algn="just"/>
          </a:lstStyle>
          <a:p>
            <a:pPr marL="0" indent="0">
              <a:buNone/>
            </a:pPr>
            <a:r>
              <a:rPr lang="es-MX" sz="1800" dirty="0">
                <a:latin typeface="Calibri" panose="020F0502020204030204" pitchFamily="34" charset="0"/>
                <a:cs typeface="Calibri" panose="020F0502020204030204" pitchFamily="34" charset="0"/>
              </a:rPr>
              <a:t>En el ámbito de la docencia, actualmente son competencias básicas el comunicarnos de una forma coherente y clara, así como construir argumentos que sean comprensibles para los demás, sometiendo los escritos a la crítica pública. De ahí la relevancia de la alfabetización académica.</a:t>
            </a:r>
          </a:p>
          <a:p>
            <a:pPr marL="0" indent="0">
              <a:buNone/>
            </a:pPr>
            <a:r>
              <a:rPr lang="es-MX" sz="1800" dirty="0">
                <a:latin typeface="Calibri" panose="020F0502020204030204" pitchFamily="34" charset="0"/>
                <a:cs typeface="Calibri" panose="020F0502020204030204" pitchFamily="34" charset="0"/>
              </a:rPr>
              <a:t>Los profesores de educación superior deben incorporar a los estudiantes en diversas prácticas letradas para que aprendan a exponer, argumentar, resumir, buscar información, jerarquizarla, ponerla en relación, valorar razonamientos, debatir, etc.</a:t>
            </a:r>
          </a:p>
          <a:p>
            <a:pPr marL="0" indent="0">
              <a:buNone/>
            </a:pPr>
            <a:r>
              <a:rPr lang="es-MX" sz="1800" dirty="0">
                <a:latin typeface="Calibri" panose="020F0502020204030204" pitchFamily="34" charset="0"/>
                <a:cs typeface="Calibri" panose="020F0502020204030204" pitchFamily="34" charset="0"/>
              </a:rPr>
              <a:t>Se acerca al estudiante a la generación, aplicación y divulgación del conocimiento a través de la revisión de lo que se ha producido en el campo de la investigación educativa, por lo que favorece el uso de estrategias para la búsqueda de información mediante la utilización de las TIC, diversas bases de datos y revistas indexadas, enfatizando en el uso de criterios de selección. </a:t>
            </a:r>
            <a:endParaRPr sz="1800"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414026" y="1304144"/>
            <a:ext cx="8586218" cy="5262772"/>
          </a:xfrm>
        </p:spPr>
        <p:txBody>
          <a:bodyPr>
            <a:noAutofit/>
          </a:bodyPr>
          <a:lstStyle/>
          <a:p>
            <a:pPr marL="0" indent="0" algn="just" hangingPunct="0">
              <a:spcBef>
                <a:spcPts val="0"/>
              </a:spcBef>
              <a:buClrTx/>
              <a:buSzTx/>
              <a:buNone/>
            </a:pPr>
            <a:endParaRPr lang="es-ES" sz="1600" dirty="0">
              <a:solidFill>
                <a:srgbClr val="000000"/>
              </a:solidFill>
            </a:endParaRPr>
          </a:p>
          <a:p>
            <a:pPr marL="0" indent="0" algn="just" hangingPunct="0">
              <a:spcBef>
                <a:spcPts val="0"/>
              </a:spcBef>
              <a:buClrTx/>
              <a:buSzTx/>
              <a:buNone/>
            </a:pPr>
            <a:endParaRPr lang="es-ES" sz="1600" dirty="0">
              <a:solidFill>
                <a:srgbClr val="000000"/>
              </a:solidFill>
            </a:endParaRPr>
          </a:p>
          <a:p>
            <a:pPr marL="0" indent="0" algn="just" hangingPunct="0">
              <a:spcBef>
                <a:spcPts val="0"/>
              </a:spcBef>
              <a:buClrTx/>
              <a:buSzTx/>
              <a:buNone/>
            </a:pPr>
            <a:r>
              <a:rPr lang="es-ES" sz="1600" dirty="0">
                <a:solidFill>
                  <a:srgbClr val="000000"/>
                </a:solidFill>
              </a:rPr>
              <a:t>Antes de terminar la primera sesión de la semana, se darán </a:t>
            </a:r>
          </a:p>
          <a:p>
            <a:pPr marL="269875" indent="0" algn="just" hangingPunct="0">
              <a:spcBef>
                <a:spcPts val="0"/>
              </a:spcBef>
              <a:buClrTx/>
              <a:buSzTx/>
              <a:buNone/>
            </a:pPr>
            <a:r>
              <a:rPr lang="es-ES" sz="1600" dirty="0">
                <a:solidFill>
                  <a:srgbClr val="000000"/>
                </a:solidFill>
              </a:rPr>
              <a:t>instrucciones de lo que se realizará en la segunda sesión, para que</a:t>
            </a:r>
          </a:p>
          <a:p>
            <a:pPr marL="269875" indent="0" algn="just" hangingPunct="0">
              <a:spcBef>
                <a:spcPts val="0"/>
              </a:spcBef>
              <a:buClrTx/>
              <a:buSzTx/>
              <a:buNone/>
            </a:pPr>
            <a:r>
              <a:rPr lang="es-ES" sz="1600" dirty="0">
                <a:solidFill>
                  <a:srgbClr val="000000"/>
                </a:solidFill>
              </a:rPr>
              <a:t> de esta forma todos los alumnos sepan en lo que se va a trabajar y </a:t>
            </a:r>
          </a:p>
          <a:p>
            <a:pPr marL="0" indent="269875" algn="just" hangingPunct="0">
              <a:spcBef>
                <a:spcPts val="0"/>
              </a:spcBef>
              <a:buClrTx/>
              <a:buSzTx/>
              <a:buNone/>
            </a:pPr>
            <a:r>
              <a:rPr lang="es-ES" sz="1600" dirty="0">
                <a:solidFill>
                  <a:srgbClr val="000000"/>
                </a:solidFill>
              </a:rPr>
              <a:t>la plataforma a la que deben ingresar para contar su asistencia. </a:t>
            </a:r>
          </a:p>
          <a:p>
            <a:pPr marL="0" indent="269875" algn="just" hangingPunct="0">
              <a:spcBef>
                <a:spcPts val="0"/>
              </a:spcBef>
              <a:buClrTx/>
              <a:buSzTx/>
              <a:buNone/>
            </a:pPr>
            <a:r>
              <a:rPr lang="es-ES" sz="1600" dirty="0">
                <a:solidFill>
                  <a:srgbClr val="000000"/>
                </a:solidFill>
              </a:rPr>
              <a:t>En caso de que al docente, por alguna situación no lo mencione, </a:t>
            </a:r>
          </a:p>
          <a:p>
            <a:pPr marL="269875" indent="0" algn="just" hangingPunct="0">
              <a:spcBef>
                <a:spcPts val="0"/>
              </a:spcBef>
              <a:buClrTx/>
              <a:buSzTx/>
              <a:buNone/>
            </a:pPr>
            <a:r>
              <a:rPr lang="es-ES" sz="1600" dirty="0">
                <a:solidFill>
                  <a:srgbClr val="000000"/>
                </a:solidFill>
              </a:rPr>
              <a:t>es responsabilidad de los alumnos preguntarlo para poder avanzar </a:t>
            </a:r>
          </a:p>
          <a:p>
            <a:pPr marL="0" indent="269875" algn="just" hangingPunct="0">
              <a:spcBef>
                <a:spcPts val="0"/>
              </a:spcBef>
              <a:buClrTx/>
              <a:buSzTx/>
              <a:buNone/>
            </a:pPr>
            <a:r>
              <a:rPr lang="es-ES" sz="1600" dirty="0">
                <a:solidFill>
                  <a:srgbClr val="000000"/>
                </a:solidFill>
              </a:rPr>
              <a:t>con el curso.</a:t>
            </a:r>
          </a:p>
          <a:p>
            <a:pPr marL="0" indent="0" algn="just" hangingPunct="0">
              <a:spcBef>
                <a:spcPts val="0"/>
              </a:spcBef>
              <a:buClrTx/>
              <a:buSzTx/>
              <a:buNone/>
            </a:pPr>
            <a:endParaRPr lang="es-ES" sz="1600" dirty="0"/>
          </a:p>
          <a:p>
            <a:pPr marL="269875" indent="-269875" algn="just" hangingPunct="0">
              <a:spcBef>
                <a:spcPts val="0"/>
              </a:spcBef>
              <a:buClrTx/>
              <a:buSzTx/>
              <a:buNone/>
            </a:pPr>
            <a:r>
              <a:rPr lang="es-ES" sz="1600" dirty="0"/>
              <a:t>Todos los trabajos que se realicen de forma colaborativa o en equipos deberán realizarse a través de un documento compartido de GMAIL, con la autorización al maestro para editar, de esta forma se tomará la participación de cada uno de los integrantes del equipo en la elaboración de la actividad, documento que no sea compartido con la opción de editar al docente, se evaluará con el máximo de calificación de 9.</a:t>
            </a:r>
          </a:p>
          <a:p>
            <a:pPr marL="0" indent="0" algn="just" hangingPunct="0">
              <a:spcBef>
                <a:spcPts val="0"/>
              </a:spcBef>
              <a:buClrTx/>
              <a:buSzTx/>
              <a:buNone/>
            </a:pPr>
            <a:endParaRPr lang="es-ES" sz="1600" dirty="0"/>
          </a:p>
          <a:p>
            <a:pPr marL="269875" indent="-269875" algn="just" hangingPunct="0">
              <a:spcBef>
                <a:spcPts val="0"/>
              </a:spcBef>
              <a:buClrTx/>
              <a:buSzTx/>
              <a:buNone/>
            </a:pPr>
            <a:r>
              <a:rPr lang="es-ES" sz="1600" dirty="0">
                <a:solidFill>
                  <a:srgbClr val="000000"/>
                </a:solidFill>
              </a:rPr>
              <a:t>Es muy importante que la participación de todos los alumnos sea activa ya que dependiendo de ella es como se pueden dar las décimas para el redondeo de la calificación, no hay participación, no hay redondeo es decir aunque haya sacado 8.8 pero no tiene ninguna intervención durante las sesiones su calificación será 8.</a:t>
            </a:r>
            <a:endParaRPr lang="es-MX" sz="1600" dirty="0">
              <a:solidFill>
                <a:srgbClr val="000000"/>
              </a:solidFill>
            </a:endParaRPr>
          </a:p>
          <a:p>
            <a:pPr algn="just"/>
            <a:endParaRPr lang="es-MX" sz="1600" dirty="0"/>
          </a:p>
        </p:txBody>
      </p:sp>
    </p:spTree>
    <p:extLst>
      <p:ext uri="{BB962C8B-B14F-4D97-AF65-F5344CB8AC3E}">
        <p14:creationId xmlns:p14="http://schemas.microsoft.com/office/powerpoint/2010/main" val="43110914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Propósito del curso"/>
          <p:cNvSpPr txBox="1">
            <a:spLocks noGrp="1"/>
          </p:cNvSpPr>
          <p:nvPr>
            <p:ph type="title"/>
          </p:nvPr>
        </p:nvSpPr>
        <p:spPr>
          <a:xfrm>
            <a:off x="457198" y="914400"/>
            <a:ext cx="6508378" cy="1143000"/>
          </a:xfrm>
          <a:prstGeom prst="rect">
            <a:avLst/>
          </a:prstGeom>
        </p:spPr>
        <p:txBody>
          <a:bodyPr/>
          <a:lstStyle/>
          <a:p>
            <a:pPr defTabSz="859536">
              <a:defRPr sz="3300"/>
            </a:pPr>
            <a:r>
              <a:rPr dirty="0" err="1"/>
              <a:t>Propósito</a:t>
            </a:r>
            <a:r>
              <a:rPr dirty="0"/>
              <a:t> del </a:t>
            </a:r>
            <a:r>
              <a:rPr dirty="0" err="1"/>
              <a:t>curso</a:t>
            </a:r>
            <a:br>
              <a:rPr dirty="0"/>
            </a:br>
            <a:endParaRPr dirty="0"/>
          </a:p>
        </p:txBody>
      </p:sp>
      <p:pic>
        <p:nvPicPr>
          <p:cNvPr id="5" name="Imagen 4">
            <a:extLst>
              <a:ext uri="{FF2B5EF4-FFF2-40B4-BE49-F238E27FC236}">
                <a16:creationId xmlns:a16="http://schemas.microsoft.com/office/drawing/2014/main" id="{CE7F6F66-4638-4D49-9E26-75DC97EF05E7}"/>
              </a:ext>
            </a:extLst>
          </p:cNvPr>
          <p:cNvPicPr>
            <a:picLocks noChangeAspect="1"/>
          </p:cNvPicPr>
          <p:nvPr/>
        </p:nvPicPr>
        <p:blipFill>
          <a:blip r:embed="rId2"/>
          <a:stretch>
            <a:fillRect/>
          </a:stretch>
        </p:blipFill>
        <p:spPr>
          <a:xfrm>
            <a:off x="124834" y="1977656"/>
            <a:ext cx="8607727" cy="3732028"/>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CURSOS QUE LA ANTECEDEN"/>
          <p:cNvSpPr txBox="1">
            <a:spLocks noGrp="1"/>
          </p:cNvSpPr>
          <p:nvPr>
            <p:ph type="title"/>
          </p:nvPr>
        </p:nvSpPr>
        <p:spPr>
          <a:xfrm>
            <a:off x="287076" y="165757"/>
            <a:ext cx="6508378" cy="1143001"/>
          </a:xfrm>
          <a:prstGeom prst="rect">
            <a:avLst/>
          </a:prstGeom>
        </p:spPr>
        <p:txBody>
          <a:bodyPr>
            <a:normAutofit/>
          </a:bodyPr>
          <a:lstStyle>
            <a:lvl1pPr algn="ctr"/>
          </a:lstStyle>
          <a:p>
            <a:r>
              <a:rPr sz="3200" dirty="0"/>
              <a:t>CURSOS QUE LA ANTECEDEN</a:t>
            </a:r>
          </a:p>
        </p:txBody>
      </p:sp>
      <p:sp>
        <p:nvSpPr>
          <p:cNvPr id="307" name="Pensamiento cuantitativo…"/>
          <p:cNvSpPr txBox="1">
            <a:spLocks noGrp="1"/>
          </p:cNvSpPr>
          <p:nvPr>
            <p:ph type="body" sz="half" idx="1"/>
          </p:nvPr>
        </p:nvSpPr>
        <p:spPr>
          <a:xfrm>
            <a:off x="457196" y="1924493"/>
            <a:ext cx="8420989" cy="2709814"/>
          </a:xfrm>
          <a:prstGeom prst="rect">
            <a:avLst/>
          </a:prstGeom>
        </p:spPr>
        <p:txBody>
          <a:bodyPr>
            <a:normAutofit fontScale="92500" lnSpcReduction="20000"/>
          </a:bodyPr>
          <a:lstStyle/>
          <a:p>
            <a:pPr>
              <a:defRPr sz="2400"/>
            </a:pPr>
            <a:r>
              <a:rPr lang="es-MX" sz="2400" b="1" dirty="0"/>
              <a:t>Herramientas para la observación y análisis de la práctica educativa </a:t>
            </a:r>
          </a:p>
          <a:p>
            <a:pPr>
              <a:defRPr sz="2400"/>
            </a:pPr>
            <a:r>
              <a:rPr lang="es-MX" sz="2400" b="1" dirty="0"/>
              <a:t>Observación y análisis de prácticas y contextos escolares</a:t>
            </a:r>
          </a:p>
          <a:p>
            <a:pPr>
              <a:defRPr sz="2400"/>
            </a:pPr>
            <a:r>
              <a:rPr lang="es-MX" sz="2400" b="1" dirty="0"/>
              <a:t>Iniciación al trabajo docente</a:t>
            </a:r>
          </a:p>
          <a:p>
            <a:pPr>
              <a:defRPr sz="2400"/>
            </a:pPr>
            <a:r>
              <a:rPr lang="es-MX" sz="2400" b="1" dirty="0"/>
              <a:t>Probabilidad y Estadística</a:t>
            </a:r>
          </a:p>
          <a:p>
            <a:pPr>
              <a:defRPr sz="2400"/>
            </a:pPr>
            <a:r>
              <a:rPr lang="es-MX" sz="2400" b="1" dirty="0"/>
              <a:t>Herramientas básicas para la investigación educativa</a:t>
            </a:r>
            <a:endParaRPr sz="2400" b="1" dirty="0"/>
          </a:p>
          <a:p>
            <a:pPr marL="0" indent="0">
              <a:buNone/>
              <a:defRPr sz="2400"/>
            </a:pPr>
            <a:endParaRPr sz="2400" b="1"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RSOS QUE LA ANTECEDEN">
            <a:extLst>
              <a:ext uri="{FF2B5EF4-FFF2-40B4-BE49-F238E27FC236}">
                <a16:creationId xmlns:a16="http://schemas.microsoft.com/office/drawing/2014/main" id="{65D24932-A597-41D7-A8A3-53FBBBEB1A1F}"/>
              </a:ext>
            </a:extLst>
          </p:cNvPr>
          <p:cNvSpPr txBox="1">
            <a:spLocks noGrp="1"/>
          </p:cNvSpPr>
          <p:nvPr>
            <p:ph type="title"/>
          </p:nvPr>
        </p:nvSpPr>
        <p:spPr>
          <a:xfrm>
            <a:off x="671161" y="180753"/>
            <a:ext cx="5561141"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lvl1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3200" dirty="0"/>
              <a:t>CURSOS SUBSECUENTES</a:t>
            </a:r>
          </a:p>
        </p:txBody>
      </p:sp>
      <p:sp>
        <p:nvSpPr>
          <p:cNvPr id="5" name="Iniciación al trabajo docente…">
            <a:extLst>
              <a:ext uri="{FF2B5EF4-FFF2-40B4-BE49-F238E27FC236}">
                <a16:creationId xmlns:a16="http://schemas.microsoft.com/office/drawing/2014/main" id="{24F082C3-BDD3-4C1E-A073-49B8B2F895E0}"/>
              </a:ext>
            </a:extLst>
          </p:cNvPr>
          <p:cNvSpPr txBox="1">
            <a:spLocks/>
          </p:cNvSpPr>
          <p:nvPr/>
        </p:nvSpPr>
        <p:spPr>
          <a:xfrm>
            <a:off x="756222" y="1984257"/>
            <a:ext cx="6508378" cy="20135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lvl1pPr marL="228600" marR="0" indent="-2286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1pPr>
            <a:lvl2pPr marL="4826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2pPr>
            <a:lvl3pPr marL="7112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3pPr>
            <a:lvl4pPr marL="9398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4pPr>
            <a:lvl5pPr marL="11684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5pPr>
            <a:lvl6pPr marL="137795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6pPr>
            <a:lvl7pPr marL="1603375"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7pPr>
            <a:lvl8pPr marL="1830388"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8pPr>
            <a:lvl9pPr marL="2057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9pPr>
          </a:lstStyle>
          <a:p>
            <a:pPr hangingPunct="1"/>
            <a:r>
              <a:rPr lang="es-MX" b="1" dirty="0"/>
              <a:t>Trabajo docente y proyectos de mejora escolar</a:t>
            </a:r>
          </a:p>
          <a:p>
            <a:pPr hangingPunct="1"/>
            <a:r>
              <a:rPr lang="es-MX" b="1" dirty="0"/>
              <a:t>Creación literaria</a:t>
            </a:r>
          </a:p>
          <a:p>
            <a:pPr hangingPunct="1"/>
            <a:r>
              <a:rPr lang="es-MX" b="1" dirty="0"/>
              <a:t>Trabajo de </a:t>
            </a:r>
            <a:r>
              <a:rPr lang="es-MX" b="1" dirty="0" err="1"/>
              <a:t>titualación</a:t>
            </a:r>
            <a:endParaRPr lang="es-MX" b="1" dirty="0"/>
          </a:p>
        </p:txBody>
      </p:sp>
    </p:spTree>
    <p:extLst>
      <p:ext uri="{BB962C8B-B14F-4D97-AF65-F5344CB8AC3E}">
        <p14:creationId xmlns:p14="http://schemas.microsoft.com/office/powerpoint/2010/main" val="13200478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1 Título"/>
          <p:cNvSpPr txBox="1">
            <a:spLocks noGrp="1"/>
          </p:cNvSpPr>
          <p:nvPr>
            <p:ph type="title"/>
          </p:nvPr>
        </p:nvSpPr>
        <p:spPr>
          <a:xfrm>
            <a:off x="467544" y="476672"/>
            <a:ext cx="6508378" cy="1143001"/>
          </a:xfrm>
          <a:prstGeom prst="rect">
            <a:avLst/>
          </a:prstGeom>
        </p:spPr>
        <p:txBody>
          <a:bodyPr>
            <a:normAutofit fontScale="90000"/>
          </a:bodyPr>
          <a:lstStyle/>
          <a:p>
            <a:r>
              <a:rPr dirty="0"/>
              <a:t>COMPETENCIAS</a:t>
            </a:r>
            <a:r>
              <a:rPr lang="es-MX" dirty="0"/>
              <a:t> PROFESIONALES</a:t>
            </a:r>
            <a:r>
              <a:rPr dirty="0"/>
              <a:t> DEL CURSO</a:t>
            </a:r>
          </a:p>
        </p:txBody>
      </p:sp>
      <p:sp>
        <p:nvSpPr>
          <p:cNvPr id="232" name="2 Marcador de texto"/>
          <p:cNvSpPr txBox="1">
            <a:spLocks noGrp="1"/>
          </p:cNvSpPr>
          <p:nvPr>
            <p:ph type="body" idx="1"/>
          </p:nvPr>
        </p:nvSpPr>
        <p:spPr>
          <a:xfrm>
            <a:off x="437753" y="1619673"/>
            <a:ext cx="8268493" cy="4320481"/>
          </a:xfrm>
          <a:prstGeom prst="rect">
            <a:avLst/>
          </a:prstGeom>
        </p:spPr>
        <p:txBody>
          <a:bodyPr>
            <a:normAutofit lnSpcReduction="10000"/>
          </a:bodyPr>
          <a:lstStyle/>
          <a:p>
            <a:pPr marL="0" indent="0" algn="just">
              <a:buNone/>
            </a:pPr>
            <a:endParaRPr lang="es-MX" sz="2800" dirty="0"/>
          </a:p>
          <a:p>
            <a:pPr algn="just"/>
            <a:r>
              <a:rPr lang="es-MX" sz="2800" dirty="0"/>
              <a:t> Integra recursos de la investigación educativa para enriquecer su práctica profesional, expresando su interés por el conocimiento, la ciencia y la mejora de la educación. </a:t>
            </a:r>
          </a:p>
          <a:p>
            <a:pPr algn="just"/>
            <a:r>
              <a:rPr lang="es-MX" sz="2800" dirty="0"/>
              <a:t> Actúa de manera ética ante la diversidad de situaciones que se presentan en la práctica profesional. </a:t>
            </a:r>
            <a:endParaRPr sz="3200"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E1CB27-AB17-452F-A4E8-6F94D84997A8}"/>
              </a:ext>
            </a:extLst>
          </p:cNvPr>
          <p:cNvSpPr>
            <a:spLocks noGrp="1"/>
          </p:cNvSpPr>
          <p:nvPr>
            <p:ph type="title"/>
          </p:nvPr>
        </p:nvSpPr>
        <p:spPr>
          <a:xfrm>
            <a:off x="348016" y="556122"/>
            <a:ext cx="6508379" cy="1143000"/>
          </a:xfrm>
        </p:spPr>
        <p:txBody>
          <a:bodyPr>
            <a:normAutofit/>
          </a:bodyPr>
          <a:lstStyle/>
          <a:p>
            <a:r>
              <a:rPr lang="es-MX" sz="4000" dirty="0"/>
              <a:t>Competencias genéricas</a:t>
            </a:r>
          </a:p>
        </p:txBody>
      </p:sp>
      <p:sp>
        <p:nvSpPr>
          <p:cNvPr id="3" name="Marcador de texto 2">
            <a:extLst>
              <a:ext uri="{FF2B5EF4-FFF2-40B4-BE49-F238E27FC236}">
                <a16:creationId xmlns:a16="http://schemas.microsoft.com/office/drawing/2014/main" id="{0E555949-C1AA-49BB-A43B-955F97B78F3E}"/>
              </a:ext>
            </a:extLst>
          </p:cNvPr>
          <p:cNvSpPr>
            <a:spLocks noGrp="1"/>
          </p:cNvSpPr>
          <p:nvPr>
            <p:ph type="body" idx="1"/>
          </p:nvPr>
        </p:nvSpPr>
        <p:spPr>
          <a:xfrm>
            <a:off x="348016" y="2244444"/>
            <a:ext cx="8523029" cy="3916363"/>
          </a:xfrm>
        </p:spPr>
        <p:txBody>
          <a:bodyPr>
            <a:normAutofit/>
          </a:bodyPr>
          <a:lstStyle/>
          <a:p>
            <a:pPr algn="just"/>
            <a:r>
              <a:rPr lang="es-MX" sz="2800" dirty="0"/>
              <a:t>Aprende de manera autónoma y muestra iniciativa para </a:t>
            </a:r>
            <a:r>
              <a:rPr lang="es-MX" sz="2800" dirty="0" err="1"/>
              <a:t>auto-regularse</a:t>
            </a:r>
            <a:r>
              <a:rPr lang="es-MX" sz="2800" dirty="0"/>
              <a:t> y fortalecer su desarrollo personal. </a:t>
            </a:r>
          </a:p>
          <a:p>
            <a:pPr marL="0" indent="0" algn="just">
              <a:buNone/>
            </a:pPr>
            <a:endParaRPr lang="es-MX" sz="2800" dirty="0"/>
          </a:p>
          <a:p>
            <a:pPr algn="just"/>
            <a:r>
              <a:rPr lang="es-MX" sz="2800" dirty="0"/>
              <a:t>Aplica sus habilidades lingüísticas y comunicativas en diversos contextos.</a:t>
            </a:r>
          </a:p>
        </p:txBody>
      </p:sp>
    </p:spTree>
    <p:extLst>
      <p:ext uri="{BB962C8B-B14F-4D97-AF65-F5344CB8AC3E}">
        <p14:creationId xmlns:p14="http://schemas.microsoft.com/office/powerpoint/2010/main" val="89991325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ORIENTACIONES DIDÁCTICAS"/>
          <p:cNvSpPr txBox="1">
            <a:spLocks noGrp="1"/>
          </p:cNvSpPr>
          <p:nvPr>
            <p:ph type="title"/>
          </p:nvPr>
        </p:nvSpPr>
        <p:spPr>
          <a:xfrm>
            <a:off x="457198" y="342900"/>
            <a:ext cx="6508378" cy="1143000"/>
          </a:xfrm>
          <a:prstGeom prst="rect">
            <a:avLst/>
          </a:prstGeom>
        </p:spPr>
        <p:txBody>
          <a:bodyPr/>
          <a:lstStyle>
            <a:lvl1pPr algn="ctr">
              <a:defRPr sz="3200"/>
            </a:lvl1pPr>
          </a:lstStyle>
          <a:p>
            <a:r>
              <a:t>ORIENTACIONES DIDÁCTICAS</a:t>
            </a:r>
          </a:p>
        </p:txBody>
      </p:sp>
      <p:sp>
        <p:nvSpPr>
          <p:cNvPr id="3" name="Marcador de texto 2">
            <a:extLst>
              <a:ext uri="{FF2B5EF4-FFF2-40B4-BE49-F238E27FC236}">
                <a16:creationId xmlns:a16="http://schemas.microsoft.com/office/drawing/2014/main" id="{9EEE878B-0C65-42CA-A346-20BD11208D6D}"/>
              </a:ext>
            </a:extLst>
          </p:cNvPr>
          <p:cNvSpPr>
            <a:spLocks noGrp="1"/>
          </p:cNvSpPr>
          <p:nvPr>
            <p:ph type="body" idx="1"/>
          </p:nvPr>
        </p:nvSpPr>
        <p:spPr>
          <a:xfrm>
            <a:off x="457198" y="1885072"/>
            <a:ext cx="8321042" cy="4241092"/>
          </a:xfrm>
        </p:spPr>
        <p:txBody>
          <a:bodyPr>
            <a:normAutofit/>
          </a:bodyPr>
          <a:lstStyle/>
          <a:p>
            <a:pPr algn="just"/>
            <a:r>
              <a:rPr lang="es-MX" dirty="0"/>
              <a:t>La modalidad que se ha elegido para este curso es la de taller:</a:t>
            </a:r>
          </a:p>
          <a:p>
            <a:pPr marL="0" indent="0" algn="just">
              <a:buNone/>
            </a:pPr>
            <a:r>
              <a:rPr lang="es-MX" dirty="0"/>
              <a:t>El taller constituye una estrategia de producción de escritos. </a:t>
            </a:r>
          </a:p>
          <a:p>
            <a:pPr marL="0" indent="0" algn="just">
              <a:buNone/>
            </a:pPr>
            <a:r>
              <a:rPr lang="es-MX" dirty="0"/>
              <a:t>Es un curso de comunicación escrita de experiencias académicas o de otra naturaleza, que se reconstruyen mediante una estructura reflexiva e investigativa.</a:t>
            </a:r>
          </a:p>
          <a:p>
            <a:pPr marL="0" indent="0" algn="just">
              <a:buNone/>
            </a:pPr>
            <a:r>
              <a:rPr lang="es-MX" dirty="0"/>
              <a:t>Las actividades preponderantes en el taller consistirán en la lectura y análisis de textos, la producción de diversos tipos de material escrito, su comparación y valoración respecto a modelos seleccionados y la preparación de los mismos para su difusión en diversos medios. Las actividades se realizarán de manera individual y grupal.</a:t>
            </a:r>
          </a:p>
          <a:p>
            <a:pPr algn="just"/>
            <a:endParaRPr lang="es-MX" dirty="0"/>
          </a:p>
          <a:p>
            <a:pPr algn="just"/>
            <a:endParaRPr lang="es-MX" dirty="0"/>
          </a:p>
          <a:p>
            <a:pPr algn="just"/>
            <a:endParaRPr lang="es-MX" dirty="0"/>
          </a:p>
        </p:txBody>
      </p:sp>
    </p:spTree>
  </p:cSld>
  <p:clrMapOvr>
    <a:masterClrMapping/>
  </p:clrMapOvr>
  <p:transition spd="med"/>
</p:sld>
</file>

<file path=ppt/theme/theme1.xml><?xml version="1.0" encoding="utf-8"?>
<a:theme xmlns:a="http://schemas.openxmlformats.org/drawingml/2006/main"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entury Gothic"/>
        <a:ea typeface="Century Gothic"/>
        <a:cs typeface="Century Gothic"/>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entury Gothic"/>
        <a:ea typeface="Century Gothic"/>
        <a:cs typeface="Century Gothic"/>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6177</TotalTime>
  <Words>2184</Words>
  <Application>Microsoft Office PowerPoint</Application>
  <PresentationFormat>Presentación en pantalla (4:3)</PresentationFormat>
  <Paragraphs>226</Paragraphs>
  <Slides>30</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30</vt:i4>
      </vt:variant>
    </vt:vector>
  </HeadingPairs>
  <TitlesOfParts>
    <vt:vector size="39" baseType="lpstr">
      <vt:lpstr>Arial</vt:lpstr>
      <vt:lpstr>Arial Black</vt:lpstr>
      <vt:lpstr>Berlin Sans FB Demi</vt:lpstr>
      <vt:lpstr>Calibri</vt:lpstr>
      <vt:lpstr>Cambria</vt:lpstr>
      <vt:lpstr>Century Gothic</vt:lpstr>
      <vt:lpstr>Times New Roman</vt:lpstr>
      <vt:lpstr>Wingdings</vt:lpstr>
      <vt:lpstr>Plaza</vt:lpstr>
      <vt:lpstr>PRODUCCIÓN DE TEXTOS NARRATIVOS Y ACADÉMICOS </vt:lpstr>
      <vt:lpstr>Presentación de PowerPoint</vt:lpstr>
      <vt:lpstr>ENFOQUE  DEL CURSO</vt:lpstr>
      <vt:lpstr>Propósito del curso </vt:lpstr>
      <vt:lpstr>CURSOS QUE LA ANTECEDEN</vt:lpstr>
      <vt:lpstr>CURSOS SUBSECUENTES</vt:lpstr>
      <vt:lpstr>COMPETENCIAS PROFESIONALES DEL CURSO</vt:lpstr>
      <vt:lpstr>Competencias genéricas</vt:lpstr>
      <vt:lpstr>ORIENTACIONES DIDÁCTICAS</vt:lpstr>
      <vt:lpstr>Presentación de PowerPoint</vt:lpstr>
      <vt:lpstr>UNIDAD I</vt:lpstr>
      <vt:lpstr>Unidad de Aprendizaje I  Géneros y tipos de textos narrativos y académico - científicos</vt:lpstr>
      <vt:lpstr>BIBLIOGRAFIA</vt:lpstr>
      <vt:lpstr>Presentación de PowerPoint</vt:lpstr>
      <vt:lpstr>  </vt:lpstr>
      <vt:lpstr>Presentación de PowerPoint</vt:lpstr>
      <vt:lpstr>Presentación de PowerPoint</vt:lpstr>
      <vt:lpstr>Presentación de PowerPoint</vt:lpstr>
      <vt:lpstr>Presentación de PowerPoint</vt:lpstr>
      <vt:lpstr>BIBLIOGRAFÍA</vt:lpstr>
      <vt:lpstr>Presentación de PowerPoint</vt:lpstr>
      <vt:lpstr>CRITERIOS DE EVALUACIÓN</vt:lpstr>
      <vt:lpstr>Presentación de PowerPoint</vt:lpstr>
      <vt:lpstr>Presentación de PowerPoint</vt:lpstr>
      <vt:lpstr>EVALUACIONES INSTITUCIONALES</vt:lpstr>
      <vt:lpstr>JORNADAS DE PRÁCTICA </vt:lpstr>
      <vt:lpstr>EVIDENCIAS DE UNIDADES</vt:lpstr>
      <vt:lpstr>REGLAMENTO Interno  del curso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ESPACIO Y MEDIDA</dc:title>
  <dc:creator>Lupita</dc:creator>
  <cp:lastModifiedBy>Guadalupe Hernández</cp:lastModifiedBy>
  <cp:revision>56</cp:revision>
  <dcterms:modified xsi:type="dcterms:W3CDTF">2022-02-12T05:53:38Z</dcterms:modified>
</cp:coreProperties>
</file>