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7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7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7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9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76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9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02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81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04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57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80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94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CA2F-BB04-5741-9204-C3D8B1A63FCD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4C68-9170-384C-82DD-AE921541C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54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federicorodriguez\Desktop\Documento3!OLE_LINK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44909" y="266691"/>
            <a:ext cx="851297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 SemiBold Italic"/>
                <a:cs typeface="Baskerville SemiBold Italic"/>
              </a:rPr>
              <a:t>Escuela Normal de Educación Preescolar</a:t>
            </a:r>
            <a:endParaRPr lang="es-ES_tradnl" sz="3200" b="1" i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skerville SemiBold Italic"/>
              <a:cs typeface="Baskerville SemiBold Italic"/>
            </a:endParaRPr>
          </a:p>
        </p:txBody>
      </p:sp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45" y="1363278"/>
            <a:ext cx="5832092" cy="4155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386376" y="5659573"/>
            <a:ext cx="2586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600" dirty="0">
                <a:solidFill>
                  <a:prstClr val="black"/>
                </a:solidFill>
                <a:latin typeface="Baskerville SemiBold Italic"/>
                <a:cs typeface="Baskerville SemiBold Italic"/>
              </a:rPr>
              <a:t>Encuadre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24473" y="54722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 descr="danza 1.jpeg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278"/>
            <a:ext cx="9144000" cy="54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07733" y="855990"/>
            <a:ext cx="4163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latin typeface="Baskerville SemiBold Italic"/>
                <a:cs typeface="Baskerville SemiBold Italic"/>
              </a:rPr>
              <a:t>Evidencia Integradora</a:t>
            </a:r>
            <a:endParaRPr lang="es-ES" sz="2800" b="1" i="1" dirty="0">
              <a:latin typeface="Baskerville SemiBold Italic"/>
              <a:cs typeface="Baskerville SemiBold Italic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88533" y="2436799"/>
            <a:ext cx="6737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/>
              <a:t>Pr</a:t>
            </a:r>
            <a:r>
              <a:rPr lang="es-ES" sz="2000" i="1" dirty="0" smtClean="0">
                <a:latin typeface="Baskerville SemiBold Italic"/>
                <a:cs typeface="Baskerville SemiBold Italic"/>
              </a:rPr>
              <a:t>opuesta Didáctica  de una Actividad Donde la Alumna </a:t>
            </a:r>
          </a:p>
          <a:p>
            <a:r>
              <a:rPr lang="es-ES" sz="2000" i="1" dirty="0" smtClean="0">
                <a:latin typeface="Baskerville SemiBold Italic"/>
                <a:cs typeface="Baskerville SemiBold Italic"/>
              </a:rPr>
              <a:t>Integre lo de las Tres Unidades ya Antes Vistas.</a:t>
            </a:r>
            <a:endParaRPr lang="es-ES" sz="2000" i="1" dirty="0">
              <a:latin typeface="Baskerville SemiBold Italic"/>
              <a:cs typeface="Baskerville SemiBold Italic"/>
            </a:endParaRPr>
          </a:p>
        </p:txBody>
      </p:sp>
      <p:pic>
        <p:nvPicPr>
          <p:cNvPr id="4" name="Imagen 3" descr="Danza 12.jpe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3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92311" y="397528"/>
            <a:ext cx="24845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atin typeface="Baskerville SemiBold Italic"/>
                <a:cs typeface="Baskerville SemiBold Italic"/>
              </a:rPr>
              <a:t>Bibliografía</a:t>
            </a:r>
            <a:endParaRPr lang="es-ES" sz="3200" dirty="0">
              <a:latin typeface="Baskerville SemiBold Italic"/>
              <a:cs typeface="Baskerville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42003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24105" y="250879"/>
            <a:ext cx="4254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latin typeface="Baskerville SemiBold Italic"/>
                <a:cs typeface="Baskerville SemiBold Italic"/>
              </a:rPr>
              <a:t>Criterios de Evaluación</a:t>
            </a:r>
            <a:endParaRPr lang="es-ES" sz="2800" dirty="0">
              <a:latin typeface="Baskerville SemiBold Italic"/>
              <a:cs typeface="Baskerville SemiBold Italic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50575"/>
              </p:ext>
            </p:extLst>
          </p:nvPr>
        </p:nvGraphicFramePr>
        <p:xfrm>
          <a:off x="880534" y="1591733"/>
          <a:ext cx="7450666" cy="431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o" r:id="rId3" imgW="5753100" imgH="2895600" progId="Word.Document.12">
                  <p:link updateAutomatic="1"/>
                </p:oleObj>
              </mc:Choice>
              <mc:Fallback>
                <p:oleObj name="Documento" r:id="rId3" imgW="5753100" imgH="2895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534" y="1591733"/>
                        <a:ext cx="7450666" cy="431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 descr="Danza 10.jpeg"/>
          <p:cNvPicPr>
            <a:picLocks noChangeAspect="1"/>
          </p:cNvPicPr>
          <p:nvPr/>
        </p:nvPicPr>
        <p:blipFill>
          <a:blip r:embed="rId5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6668" y="266558"/>
            <a:ext cx="63099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atin typeface="Baskerville SemiBold Italic"/>
                <a:cs typeface="Baskerville SemiBold Italic"/>
              </a:rPr>
              <a:t>Reglamento y Acuerdos Internos</a:t>
            </a:r>
            <a:endParaRPr lang="es-ES" sz="3200" dirty="0">
              <a:latin typeface="Baskerville SemiBold Italic"/>
              <a:cs typeface="Baskerville SemiBold Italic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5239" y="1859340"/>
            <a:ext cx="7431214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>
                <a:solidFill>
                  <a:prstClr val="black"/>
                </a:solidFill>
                <a:latin typeface="Garamond" panose="02020404030301010803" pitchFamily="18" charset="0"/>
              </a:rPr>
              <a:t>Entrar puntualmente a la sesión  de clases.</a:t>
            </a:r>
          </a:p>
          <a:p>
            <a:pPr>
              <a:defRPr/>
            </a:pPr>
            <a:endParaRPr lang="es-ES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>
                <a:solidFill>
                  <a:prstClr val="black"/>
                </a:solidFill>
                <a:latin typeface="Garamond" panose="02020404030301010803" pitchFamily="18" charset="0"/>
              </a:rPr>
              <a:t>Traer  en cada clase del curso los materiales  solicitados (cuaderno del curso, lecturas, programación etc.) </a:t>
            </a:r>
          </a:p>
          <a:p>
            <a:pPr>
              <a:defRPr/>
            </a:pPr>
            <a:endParaRPr lang="es-ES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>
                <a:solidFill>
                  <a:prstClr val="black"/>
                </a:solidFill>
                <a:latin typeface="Garamond" panose="02020404030301010803" pitchFamily="18" charset="0"/>
              </a:rPr>
              <a:t>Evitar comer durante la </a:t>
            </a:r>
            <a:r>
              <a:rPr lang="es-ES" dirty="0" smtClean="0">
                <a:solidFill>
                  <a:prstClr val="black"/>
                </a:solidFill>
                <a:latin typeface="Garamond" panose="02020404030301010803" pitchFamily="18" charset="0"/>
              </a:rPr>
              <a:t>video clase.</a:t>
            </a:r>
            <a:endParaRPr lang="es-ES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endParaRPr lang="es-ES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>
                <a:solidFill>
                  <a:prstClr val="black"/>
                </a:solidFill>
                <a:latin typeface="Garamond" panose="02020404030301010803" pitchFamily="18" charset="0"/>
              </a:rPr>
              <a:t>Entregar en tiempo y forma trabajos y tareas, no se aceptan trabajos fuera de tiempo.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s-ES" dirty="0">
                <a:solidFill>
                  <a:prstClr val="black"/>
                </a:solidFill>
                <a:latin typeface="Garamond" panose="02020404030301010803" pitchFamily="18" charset="0"/>
              </a:rPr>
              <a:t>Mantener encendida la cámara</a:t>
            </a:r>
          </a:p>
        </p:txBody>
      </p:sp>
      <p:pic>
        <p:nvPicPr>
          <p:cNvPr id="4" name="Imagen 3" descr="Danza 8.jpeg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2932" y="2489942"/>
            <a:ext cx="6925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i="1" dirty="0" smtClean="0">
                <a:latin typeface="Baskerville SemiBold Italic"/>
                <a:cs typeface="Baskerville SemiBold Italic"/>
              </a:rPr>
              <a:t>Gracias</a:t>
            </a:r>
            <a:endParaRPr lang="es-ES" sz="9600" i="1" dirty="0">
              <a:latin typeface="Baskerville SemiBold Italic"/>
              <a:cs typeface="Baskerville SemiBold Italic"/>
            </a:endParaRPr>
          </a:p>
        </p:txBody>
      </p:sp>
      <p:pic>
        <p:nvPicPr>
          <p:cNvPr id="3" name="Imagen 2" descr="Danza 9.jpe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1949" y="4083736"/>
            <a:ext cx="8481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6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i="1" dirty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Trayecto Formativo: </a:t>
            </a:r>
            <a:r>
              <a:rPr lang="es-ES_tradnl" altLang="es-ES" sz="2000" i="1" dirty="0" smtClean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Optativo </a:t>
            </a:r>
          </a:p>
          <a:p>
            <a:pPr lvl="0" indent="6667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ES" sz="2000" i="1" dirty="0">
              <a:solidFill>
                <a:prstClr val="black"/>
              </a:solidFill>
              <a:latin typeface="Baskerville SemiBold Italic"/>
              <a:ea typeface="Calibri" panose="020F0502020204030204" pitchFamily="34" charset="0"/>
              <a:cs typeface="Baskerville SemiBold Italic"/>
            </a:endParaRPr>
          </a:p>
          <a:p>
            <a:pPr lvl="0" algn="ctr"/>
            <a:r>
              <a:rPr lang="es-ES_tradnl" sz="2000" i="1" cap="all" noProof="1">
                <a:solidFill>
                  <a:prstClr val="black"/>
                </a:solidFill>
                <a:latin typeface="Baskerville SemiBold Italic"/>
                <a:cs typeface="Baskerville SemiBold Italic"/>
              </a:rPr>
              <a:t>H</a:t>
            </a:r>
            <a:r>
              <a:rPr lang="es-ES_tradnl" sz="2000" i="1" noProof="1">
                <a:solidFill>
                  <a:prstClr val="black"/>
                </a:solidFill>
                <a:latin typeface="Baskerville SemiBold Italic"/>
                <a:cs typeface="Baskerville SemiBold Italic"/>
              </a:rPr>
              <a:t>oras</a:t>
            </a:r>
            <a:r>
              <a:rPr lang="es-ES_tradnl" sz="2000" i="1" cap="all" noProof="1">
                <a:solidFill>
                  <a:prstClr val="black"/>
                </a:solidFill>
                <a:latin typeface="Baskerville SemiBold Italic"/>
                <a:cs typeface="Baskerville SemiBold Italic"/>
              </a:rPr>
              <a:t>/ </a:t>
            </a:r>
            <a:r>
              <a:rPr lang="es-ES_tradnl" sz="2000" i="1" cap="all" noProof="1" smtClean="0">
                <a:solidFill>
                  <a:prstClr val="black"/>
                </a:solidFill>
                <a:latin typeface="Baskerville SemiBold Italic"/>
                <a:cs typeface="Baskerville SemiBold Italic"/>
              </a:rPr>
              <a:t>4 s</a:t>
            </a:r>
            <a:r>
              <a:rPr lang="es-ES_tradnl" sz="2000" i="1" noProof="1" smtClean="0">
                <a:solidFill>
                  <a:prstClr val="black"/>
                </a:solidFill>
                <a:latin typeface="Baskerville SemiBold Italic"/>
                <a:cs typeface="Baskerville SemiBold Italic"/>
              </a:rPr>
              <a:t>emana </a:t>
            </a:r>
            <a:endParaRPr lang="es-ES" altLang="es-ES" sz="2000" i="1" dirty="0">
              <a:solidFill>
                <a:prstClr val="black"/>
              </a:solidFill>
              <a:latin typeface="Baskerville SemiBold Italic"/>
              <a:cs typeface="Baskerville SemiBold Italic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6526" y="993617"/>
            <a:ext cx="8497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66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dirty="0" smtClean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  </a:t>
            </a:r>
          </a:p>
          <a:p>
            <a:pPr lvl="0" indent="666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dirty="0" smtClean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 </a:t>
            </a:r>
          </a:p>
          <a:p>
            <a:pPr lvl="0" indent="666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dirty="0" smtClean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   </a:t>
            </a:r>
            <a:r>
              <a:rPr lang="es-ES_tradnl" altLang="es-ES" sz="2000" dirty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Nombre del Curso: </a:t>
            </a:r>
            <a:endParaRPr lang="es-ES_tradnl" altLang="es-ES" sz="2000" dirty="0" smtClean="0">
              <a:solidFill>
                <a:prstClr val="black"/>
              </a:solidFill>
              <a:latin typeface="Baskerville SemiBold Italic"/>
              <a:ea typeface="Calibri" panose="020F0502020204030204" pitchFamily="34" charset="0"/>
              <a:cs typeface="Baskerville SemiBold Italic"/>
            </a:endParaRPr>
          </a:p>
          <a:p>
            <a:pPr lvl="0" indent="666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dirty="0" smtClean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Técnicas </a:t>
            </a:r>
            <a:r>
              <a:rPr lang="es-ES_tradnl" altLang="es-ES" sz="2000" dirty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y Estrategias de Expresión Corporal y Danza en </a:t>
            </a:r>
            <a:r>
              <a:rPr lang="es-ES_tradnl" altLang="es-ES" sz="2000" dirty="0" smtClean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Preescolar</a:t>
            </a:r>
          </a:p>
          <a:p>
            <a:pPr lvl="0" indent="666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ES" sz="2000" dirty="0">
              <a:solidFill>
                <a:prstClr val="black"/>
              </a:solidFill>
              <a:latin typeface="Baskerville SemiBold Italic"/>
              <a:ea typeface="Calibri" panose="020F0502020204030204" pitchFamily="34" charset="0"/>
              <a:cs typeface="Baskerville SemiBold Italic"/>
            </a:endParaRPr>
          </a:p>
          <a:p>
            <a:pPr lvl="0" indent="666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dirty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Semestre:  </a:t>
            </a:r>
            <a:r>
              <a:rPr lang="es-ES_tradnl" altLang="es-ES" sz="2000" u="sng" dirty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6o </a:t>
            </a:r>
            <a:endParaRPr lang="es-ES_tradnl" altLang="es-ES" sz="2000" u="sng" dirty="0" smtClean="0">
              <a:solidFill>
                <a:prstClr val="black"/>
              </a:solidFill>
              <a:latin typeface="Baskerville SemiBold Italic"/>
              <a:ea typeface="Calibri" panose="020F0502020204030204" pitchFamily="34" charset="0"/>
              <a:cs typeface="Baskerville SemiBold Italic"/>
            </a:endParaRPr>
          </a:p>
          <a:p>
            <a:pPr lvl="0" indent="666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ES" sz="2000" dirty="0">
              <a:solidFill>
                <a:prstClr val="black"/>
              </a:solidFill>
              <a:latin typeface="Baskerville SemiBold Italic"/>
              <a:ea typeface="Calibri" panose="020F0502020204030204" pitchFamily="34" charset="0"/>
              <a:cs typeface="Baskerville SemiBold Italic"/>
            </a:endParaRPr>
          </a:p>
          <a:p>
            <a:pPr lvl="0" algn="ctr"/>
            <a:r>
              <a:rPr lang="es-ES_tradnl" altLang="es-ES" sz="2000" dirty="0">
                <a:solidFill>
                  <a:prstClr val="black"/>
                </a:solidFill>
                <a:latin typeface="Baskerville SemiBold Italic"/>
                <a:ea typeface="Calibri" panose="020F0502020204030204" pitchFamily="34" charset="0"/>
                <a:cs typeface="Baskerville SemiBold Italic"/>
              </a:rPr>
              <a:t>Docente: </a:t>
            </a:r>
            <a:r>
              <a:rPr lang="es-MX" altLang="es-ES" sz="2000" i="1" dirty="0">
                <a:solidFill>
                  <a:prstClr val="black"/>
                </a:solidFill>
                <a:latin typeface="Baskerville SemiBold Italic"/>
                <a:cs typeface="Baskerville SemiBold Italic"/>
              </a:rPr>
              <a:t>Federico</a:t>
            </a:r>
            <a:r>
              <a:rPr lang="es-MX" altLang="es-ES" sz="2000" dirty="0">
                <a:solidFill>
                  <a:prstClr val="black"/>
                </a:solidFill>
                <a:latin typeface="Baskerville SemiBold Italic"/>
                <a:cs typeface="Baskerville SemiBold Italic"/>
              </a:rPr>
              <a:t> Rodríguez Aguilar</a:t>
            </a:r>
            <a:endParaRPr lang="es-ES_tradnl" altLang="es-ES" sz="2000" u="sng" dirty="0">
              <a:solidFill>
                <a:prstClr val="black"/>
              </a:solidFill>
              <a:latin typeface="Baskerville SemiBold Italic"/>
              <a:ea typeface="Calibri" panose="020F0502020204030204" pitchFamily="34" charset="0"/>
              <a:cs typeface="Baskerville SemiBold Italic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430039" y="470397"/>
            <a:ext cx="454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latin typeface="Baskerville SemiBold Italic"/>
                <a:cs typeface="Baskerville SemiBold Italic"/>
              </a:rPr>
              <a:t>Información de la Materia</a:t>
            </a:r>
            <a:endParaRPr lang="es-ES" sz="2800" dirty="0">
              <a:latin typeface="Baskerville SemiBold Italic"/>
              <a:cs typeface="Baskerville SemiBold Italic"/>
            </a:endParaRPr>
          </a:p>
        </p:txBody>
      </p:sp>
      <p:pic>
        <p:nvPicPr>
          <p:cNvPr id="3" name="Imagen 2" descr="danza2.pn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80881" y="629722"/>
            <a:ext cx="4091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i="1" dirty="0">
                <a:solidFill>
                  <a:prstClr val="black"/>
                </a:solidFill>
                <a:latin typeface="Baskerville SemiBold Italic"/>
                <a:cs typeface="Baskerville SemiBold Italic"/>
              </a:rPr>
              <a:t>Descripción del Curso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15239" y="1982198"/>
            <a:ext cx="75566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/>
              <a:t>El curso de Técnicas y estrategias de expresión corporal y danza en preescolar se estructura a partir de tres unidades de aprendizaje las cuales tienen la finalidad de que el estudiante normalista se apropie de los fundamentos de </a:t>
            </a:r>
            <a:r>
              <a:rPr lang="es-MX" i="1" dirty="0" smtClean="0"/>
              <a:t>la expresión </a:t>
            </a:r>
            <a:r>
              <a:rPr lang="es-MX" i="1" dirty="0"/>
              <a:t>corporal y danza, aprenda a apreciar las bailes de su región, para que al sentirlas parte de ellos puedan transmitirlo a sus alumnos en las instituciones de práctica.</a:t>
            </a:r>
            <a:endParaRPr lang="es-ES_tradnl" i="1" dirty="0"/>
          </a:p>
          <a:p>
            <a:r>
              <a:rPr lang="es-MX" i="1" dirty="0"/>
              <a:t> </a:t>
            </a:r>
            <a:endParaRPr lang="es-ES_tradnl" i="1" dirty="0"/>
          </a:p>
          <a:p>
            <a:r>
              <a:rPr lang="es-MX" b="1" i="1" dirty="0"/>
              <a:t>Las unidades que lo componen son las siguientes:</a:t>
            </a:r>
            <a:endParaRPr lang="es-ES_tradnl" b="1" i="1" dirty="0"/>
          </a:p>
          <a:p>
            <a:r>
              <a:rPr lang="es-MX" i="1" dirty="0"/>
              <a:t>Unidad de aprendizaje I. El espacio</a:t>
            </a:r>
            <a:endParaRPr lang="es-ES_tradnl" i="1" dirty="0"/>
          </a:p>
          <a:p>
            <a:r>
              <a:rPr lang="es-MX" i="1" dirty="0"/>
              <a:t>Unidad de aprendizaje II. El movimiento</a:t>
            </a:r>
            <a:endParaRPr lang="es-ES_tradnl" i="1" dirty="0"/>
          </a:p>
          <a:p>
            <a:r>
              <a:rPr lang="es-MX" i="1" dirty="0"/>
              <a:t>Unidad de aprendizaje III. Formas básicas de locomoción a través de la danza</a:t>
            </a:r>
            <a:endParaRPr lang="es-ES_tradnl" i="1" dirty="0"/>
          </a:p>
        </p:txBody>
      </p:sp>
      <p:pic>
        <p:nvPicPr>
          <p:cNvPr id="5" name="Imagen 4" descr="danza 3.jpe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71139" y="324659"/>
            <a:ext cx="40448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 smtClean="0">
                <a:latin typeface="Baskerville SemiBold Italic"/>
                <a:cs typeface="Baskerville SemiBold Italic"/>
              </a:rPr>
              <a:t>Propósito del Curso</a:t>
            </a:r>
            <a:endParaRPr lang="es-ES" sz="3200" i="1" dirty="0">
              <a:latin typeface="Baskerville SemiBold Italic"/>
              <a:cs typeface="Baskerville SemiBold Italic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8973" y="1050554"/>
            <a:ext cx="8403231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</a:rPr>
              <a:t>El arte es una experiencia sensible que enriquece la vida del ser humano, posibilita vías de expresión a través de las cuales se manifiestan emociones y se representan valores de la sociedad. Las manifestaciones artísticas han estado presentes en todas las sociedades a través de diversos lenguajes y han constituido parte esencial de su desarrollo. El lenguaje artístico tiene diversas vertientes que a lo largo de la historia han reflejado las ideas, inquietudes y logros de la humanidad.</a:t>
            </a:r>
          </a:p>
          <a:p>
            <a:pPr lvl="0"/>
            <a:endParaRPr lang="es-ES" dirty="0">
              <a:solidFill>
                <a:prstClr val="black"/>
              </a:solidFill>
            </a:endParaRPr>
          </a:p>
          <a:p>
            <a:pPr lvl="0"/>
            <a:r>
              <a:rPr lang="es-ES_tradnl" dirty="0" smtClean="0">
                <a:solidFill>
                  <a:prstClr val="black"/>
                </a:solidFill>
              </a:rPr>
              <a:t>La educación artística es parte de la formación integral de los estudiantes y desarrolla en ellos la expresividad, imaginación, sensibilidad, creatividad, aprendizajes, y capacidades de solucionar problemas, trabajo en equipo y aceptación de la diversidad, que serán de gran utilidad tanto para el desarrollo académico como para la vida personal de los futuros maestros en el preescolar.</a:t>
            </a:r>
          </a:p>
          <a:p>
            <a:pPr lvl="0"/>
            <a:endParaRPr lang="es-ES" dirty="0">
              <a:solidFill>
                <a:prstClr val="black"/>
              </a:solidFill>
            </a:endParaRPr>
          </a:p>
          <a:p>
            <a:pPr lvl="0"/>
            <a:r>
              <a:rPr lang="es-ES_tradnl" dirty="0">
                <a:solidFill>
                  <a:prstClr val="black"/>
                </a:solidFill>
              </a:rPr>
              <a:t>El curso tiene como propósito que los estudiantes reconozcan la importancia de la educación artística en su experiencia personal, en el desarrollo infantil y en la educación preescolar; brindarle elementos teóricos y prácticos de la expresión corporal y la danza, que les permitan expresar ideas y sentimientos mediante dichos lenguajes; que realicen planeaciones didácticas para niños en edad de preescolar destinadas a promover los lenguajes artísticos.</a:t>
            </a:r>
          </a:p>
        </p:txBody>
      </p:sp>
      <p:pic>
        <p:nvPicPr>
          <p:cNvPr id="4" name="Imagen 3" descr="Danza 6.jpeg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03461" y="353689"/>
            <a:ext cx="495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i="1" dirty="0" smtClean="0">
                <a:latin typeface="Baskerville SemiBold Italic"/>
                <a:cs typeface="Baskerville SemiBold Italic"/>
              </a:rPr>
              <a:t>Competencias Profesionales</a:t>
            </a:r>
            <a:endParaRPr lang="es-ES" sz="2800" i="1" dirty="0">
              <a:latin typeface="Baskerville SemiBold Italic"/>
              <a:cs typeface="Baskerville SemiBold Italic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429" y="992201"/>
            <a:ext cx="8011289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Las competencias profesionales sintetizan e integran el tipo de conocimientos, habilidades, actitudes y valores necesarios para ejercer la profesión docente en los diferentes niveles educativos. Están delimitadas por el ámbito de incumbencia psicopedagógica, socioeducativa, profesional y específica de la disciplina o área de conocimiento que permitirán al egresado atender situaciones y resolver problemas del contexto escolar, del currículo de la educación obligatoria, de los Licenciatura en Educación Preescolar. Plan de estudios 2018 aprendizajes de los alumnos, de las pretensiones institucionales asociadas a la mejora de la calidad, así como de las exigencias y necesidades de la escuela y las comunidades en donde se inscribe su práctica profesional.</a:t>
            </a:r>
            <a:endParaRPr lang="es-ES_tradnl" sz="1600" dirty="0"/>
          </a:p>
          <a:p>
            <a:r>
              <a:rPr lang="es-MX" sz="1600" dirty="0"/>
              <a:t> </a:t>
            </a:r>
            <a:endParaRPr lang="es-ES_tradnl" sz="1600" dirty="0"/>
          </a:p>
          <a:p>
            <a:r>
              <a:rPr lang="es-MX" sz="1600" i="1" dirty="0"/>
              <a:t>Aplica el plan y programas de estudio para alcanzar los propósitos educativos y contribuir al pleno desenvolvimiento de las capacidades de sus alumnos</a:t>
            </a:r>
            <a:r>
              <a:rPr lang="es-MX" sz="1600" dirty="0"/>
              <a:t>. </a:t>
            </a:r>
            <a:endParaRPr lang="es-ES_tradnl" sz="1600" dirty="0"/>
          </a:p>
          <a:p>
            <a:r>
              <a:rPr lang="es-MX" sz="1600" dirty="0"/>
              <a:t>. • Incorpora los recursos y medios didácticos idóneos para favorecer el aprendizaje de acuerdo con el conocimiento de los procesos de desarrollo cognitivo y socioemocional de los alumnos</a:t>
            </a:r>
            <a:endParaRPr lang="es-ES_tradnl" sz="1600" dirty="0"/>
          </a:p>
          <a:p>
            <a:r>
              <a:rPr lang="es-MX" sz="1600" dirty="0"/>
              <a:t> </a:t>
            </a:r>
            <a:endParaRPr lang="es-ES_tradnl" sz="1600" dirty="0"/>
          </a:p>
          <a:p>
            <a:r>
              <a:rPr lang="es-MX" sz="1600" i="1" dirty="0"/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 </a:t>
            </a:r>
            <a:endParaRPr lang="es-ES_tradnl" sz="1600" dirty="0"/>
          </a:p>
          <a:p>
            <a:r>
              <a:rPr lang="es-MX" sz="1600" dirty="0"/>
              <a:t>• Selecciona estrategias que favorecen el desarrollo intelectual, físico, social y emocional de los alumnos para procurar el logro de los aprendizajes.</a:t>
            </a:r>
            <a:endParaRPr lang="es-ES_tradnl" sz="1600" dirty="0"/>
          </a:p>
        </p:txBody>
      </p:sp>
      <p:pic>
        <p:nvPicPr>
          <p:cNvPr id="4" name="Imagen 3" descr="Danza 7.jpe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2" r="122" b="792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30039" y="473890"/>
            <a:ext cx="43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latin typeface="Baskerville SemiBold Italic"/>
                <a:cs typeface="Baskerville SemiBold Italic"/>
              </a:rPr>
              <a:t>Competencias del Curso</a:t>
            </a:r>
            <a:endParaRPr lang="es-ES" sz="2800" dirty="0">
              <a:latin typeface="Baskerville SemiBold Italic"/>
              <a:cs typeface="Baskerville SemiBold Italic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7363" y="1251846"/>
            <a:ext cx="82621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UNIDAD I. El </a:t>
            </a:r>
            <a:r>
              <a:rPr lang="es-MX" sz="1400" b="1" dirty="0" smtClean="0"/>
              <a:t>espacio</a:t>
            </a:r>
            <a:endParaRPr lang="es-ES_tradnl" sz="1400" b="1" dirty="0"/>
          </a:p>
          <a:p>
            <a:pPr algn="ctr"/>
            <a:r>
              <a:rPr lang="es-MX" sz="1400" b="1" dirty="0"/>
              <a:t>Competencias a las que contribuye la unidad de aprendizaje</a:t>
            </a:r>
            <a:endParaRPr lang="es-ES_tradnl" sz="1400" b="1" dirty="0"/>
          </a:p>
          <a:p>
            <a:pPr algn="ctr"/>
            <a:r>
              <a:rPr lang="es-MX" sz="1400" dirty="0"/>
              <a:t>De manera transversal se fortalecen todas las competencias, sin embargo, en esta unidad se dará un mayor énfasis a las siguientes.</a:t>
            </a:r>
            <a:endParaRPr lang="es-ES_tradnl" sz="1400" dirty="0"/>
          </a:p>
          <a:p>
            <a:pPr algn="ctr"/>
            <a:r>
              <a:rPr lang="es-MX" sz="1400" dirty="0"/>
              <a:t> </a:t>
            </a:r>
            <a:endParaRPr lang="es-ES_tradnl" sz="1400" dirty="0"/>
          </a:p>
          <a:p>
            <a:pPr algn="ctr"/>
            <a:r>
              <a:rPr lang="es-MX" sz="1400" b="1" dirty="0"/>
              <a:t>Competencias profesionales.</a:t>
            </a:r>
            <a:endParaRPr lang="es-ES_tradnl" sz="1400" dirty="0"/>
          </a:p>
          <a:p>
            <a:pPr algn="ctr"/>
            <a:r>
              <a:rPr lang="es-MX" sz="1400" dirty="0"/>
              <a:t>-  Incorpora los recursos y medios didácticos idóneos para favorecer el aprendizaje de acuerdo con el conocimiento de los procesos de desarrollo cognitivo y socioemocional de los alumnos.</a:t>
            </a:r>
            <a:endParaRPr lang="es-ES_tradnl" sz="1400" dirty="0"/>
          </a:p>
          <a:p>
            <a:pPr algn="ctr"/>
            <a:r>
              <a:rPr lang="es-MX" sz="1400" b="1" dirty="0"/>
              <a:t> </a:t>
            </a:r>
            <a:endParaRPr lang="es-ES_tradnl" sz="1400" dirty="0"/>
          </a:p>
          <a:p>
            <a:pPr algn="ctr"/>
            <a:r>
              <a:rPr lang="es-MX" sz="1400" b="1" dirty="0"/>
              <a:t>Propósito de la unidad de aprendizaje</a:t>
            </a:r>
            <a:endParaRPr lang="es-ES_tradnl" sz="1400" b="1" dirty="0"/>
          </a:p>
          <a:p>
            <a:pPr algn="ctr"/>
            <a:r>
              <a:rPr lang="es-MX" sz="1400" dirty="0"/>
              <a:t>Reconocer la ubicación  del espacio: arriba, centro, abajo y los tipos de espacios que se pueden utilizar para trabajar para que identifiquen las diferentes formas de ubicación de los espacios en un escenario o salón de clases o en determinados espacios de trabajo.</a:t>
            </a:r>
            <a:endParaRPr lang="es-ES_tradnl" sz="1400" dirty="0"/>
          </a:p>
          <a:p>
            <a:pPr algn="ctr"/>
            <a:r>
              <a:rPr lang="es-MX" sz="1400" dirty="0"/>
              <a:t> </a:t>
            </a:r>
            <a:endParaRPr lang="es-ES_tradnl" sz="1400" dirty="0"/>
          </a:p>
          <a:p>
            <a:pPr algn="ctr"/>
            <a:r>
              <a:rPr lang="es-MX" sz="1400" b="1" dirty="0"/>
              <a:t>Contenidos</a:t>
            </a:r>
            <a:endParaRPr lang="es-ES_tradnl" sz="1400" b="1" dirty="0"/>
          </a:p>
          <a:p>
            <a:pPr lvl="0" algn="ctr"/>
            <a:r>
              <a:rPr lang="es-MX" sz="1400" dirty="0"/>
              <a:t>Actividad teatral</a:t>
            </a:r>
            <a:endParaRPr lang="es-ES_tradnl" sz="1400" dirty="0"/>
          </a:p>
          <a:p>
            <a:pPr lvl="0" algn="ctr"/>
            <a:r>
              <a:rPr lang="es-MX" sz="1400" dirty="0"/>
              <a:t>Actividad dancística</a:t>
            </a:r>
            <a:endParaRPr lang="es-ES_tradnl" sz="1400" dirty="0"/>
          </a:p>
          <a:p>
            <a:pPr lvl="0" algn="ctr"/>
            <a:r>
              <a:rPr lang="es-MX" sz="1400" dirty="0"/>
              <a:t>Escenario</a:t>
            </a:r>
            <a:endParaRPr lang="es-ES_tradnl" sz="1400" dirty="0"/>
          </a:p>
          <a:p>
            <a:pPr lvl="0" algn="ctr"/>
            <a:r>
              <a:rPr lang="es-MX" sz="1400" dirty="0"/>
              <a:t>Reconocimiento del espacio</a:t>
            </a:r>
            <a:endParaRPr lang="es-ES_tradnl" sz="1400" dirty="0"/>
          </a:p>
          <a:p>
            <a:pPr lvl="0" algn="ctr"/>
            <a:r>
              <a:rPr lang="es-MX" sz="1400" dirty="0"/>
              <a:t>Arriba</a:t>
            </a:r>
            <a:endParaRPr lang="es-ES_tradnl" sz="1400" dirty="0"/>
          </a:p>
          <a:p>
            <a:pPr lvl="0" algn="ctr"/>
            <a:r>
              <a:rPr lang="es-MX" sz="1400" dirty="0"/>
              <a:t>Centro</a:t>
            </a:r>
            <a:endParaRPr lang="es-ES_tradnl" sz="1400" dirty="0"/>
          </a:p>
          <a:p>
            <a:pPr lvl="0" algn="ctr"/>
            <a:r>
              <a:rPr lang="es-MX" sz="1400" dirty="0"/>
              <a:t>Abajo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8644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86007" y="727882"/>
            <a:ext cx="8199421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Unidad de aprendizaje II. El movimiento</a:t>
            </a:r>
            <a:endParaRPr lang="es-ES_tradnl" b="1" dirty="0"/>
          </a:p>
          <a:p>
            <a:pPr algn="ctr"/>
            <a:r>
              <a:rPr lang="es-MX" b="1" dirty="0"/>
              <a:t>Competencias a las que contribuye la unidad de aprendizaje</a:t>
            </a:r>
            <a:endParaRPr lang="es-ES_tradnl" b="1" dirty="0"/>
          </a:p>
          <a:p>
            <a:pPr algn="ctr"/>
            <a:r>
              <a:rPr lang="es-MX" dirty="0"/>
              <a:t>De manera transversal se fortalecen todas las competencias, sin embargo, en esta unidad se dará un mayor énfasis a las siguientes.</a:t>
            </a:r>
            <a:endParaRPr lang="es-ES_tradnl" dirty="0"/>
          </a:p>
          <a:p>
            <a:pPr algn="ctr"/>
            <a:r>
              <a:rPr lang="es-MX" dirty="0"/>
              <a:t> </a:t>
            </a:r>
            <a:endParaRPr lang="es-ES_tradnl" dirty="0"/>
          </a:p>
          <a:p>
            <a:pPr algn="ctr"/>
            <a:r>
              <a:rPr lang="es-MX" b="1" dirty="0"/>
              <a:t>Competencias profesionales</a:t>
            </a:r>
            <a:endParaRPr lang="es-ES_tradnl" b="1" dirty="0"/>
          </a:p>
          <a:p>
            <a:pPr algn="ctr"/>
            <a:r>
              <a:rPr lang="es-MX" dirty="0"/>
              <a:t> -  Selecciona estrategias que favorezcan el desarrollo intelectual, físico, social y emocional de los alumnos para procurar el logro de los aprendizajes.</a:t>
            </a:r>
            <a:endParaRPr lang="es-ES_tradnl" dirty="0"/>
          </a:p>
          <a:p>
            <a:pPr algn="ctr"/>
            <a:r>
              <a:rPr lang="es-MX" dirty="0"/>
              <a:t> </a:t>
            </a:r>
            <a:endParaRPr lang="es-ES_tradnl" dirty="0"/>
          </a:p>
          <a:p>
            <a:pPr algn="ctr"/>
            <a:r>
              <a:rPr lang="es-MX" b="1" dirty="0"/>
              <a:t>Propósito de la unidad de aprendizaje</a:t>
            </a:r>
            <a:endParaRPr lang="es-ES_tradnl" b="1" dirty="0"/>
          </a:p>
          <a:p>
            <a:pPr algn="ctr"/>
            <a:r>
              <a:rPr lang="es-MX" dirty="0"/>
              <a:t>Adquirir conocimientos del movimiento: la motricidad fina y la motricidad gruesa a través de actividades con el cuerpo, centros de proyección y el desplazamiento en un escenario u espacios determinado a través de actividades teatrales y dancísticas.</a:t>
            </a:r>
            <a:endParaRPr lang="es-ES_tradnl" dirty="0"/>
          </a:p>
          <a:p>
            <a:pPr algn="ctr"/>
            <a:r>
              <a:rPr lang="es-MX" b="1" dirty="0"/>
              <a:t> </a:t>
            </a:r>
            <a:endParaRPr lang="es-ES_tradnl" dirty="0"/>
          </a:p>
          <a:p>
            <a:pPr algn="ctr"/>
            <a:r>
              <a:rPr lang="es-MX" b="1" dirty="0"/>
              <a:t>Contenidos</a:t>
            </a:r>
            <a:endParaRPr lang="es-ES_tradnl" b="1" dirty="0"/>
          </a:p>
          <a:p>
            <a:pPr lvl="0" algn="ctr"/>
            <a:r>
              <a:rPr lang="es-MX" dirty="0"/>
              <a:t>El   movimiento</a:t>
            </a:r>
            <a:endParaRPr lang="es-ES_tradnl" dirty="0"/>
          </a:p>
          <a:p>
            <a:pPr lvl="0" algn="ctr"/>
            <a:r>
              <a:rPr lang="es-MX" dirty="0"/>
              <a:t>Motricidad fina y gruesa</a:t>
            </a:r>
            <a:endParaRPr lang="es-ES_tradnl" dirty="0"/>
          </a:p>
          <a:p>
            <a:pPr lvl="0" algn="ctr"/>
            <a:r>
              <a:rPr lang="es-MX" dirty="0"/>
              <a:t>Expresión corporal</a:t>
            </a:r>
            <a:endParaRPr lang="es-ES_tradnl" dirty="0"/>
          </a:p>
          <a:p>
            <a:pPr lvl="0" algn="ctr"/>
            <a:r>
              <a:rPr lang="es-MX" dirty="0"/>
              <a:t>Centro de proyección</a:t>
            </a:r>
            <a:endParaRPr lang="es-ES_tradnl" dirty="0"/>
          </a:p>
          <a:p>
            <a:pPr lvl="0" algn="ctr"/>
            <a:r>
              <a:rPr lang="es-MX" dirty="0"/>
              <a:t>Formas básicas de locomoción por medio de la danza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51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785362"/>
            <a:ext cx="91440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UNIDAD III. Formas básicas de locomoción a través de la danza</a:t>
            </a:r>
            <a:endParaRPr lang="es-ES_tradnl" b="1" dirty="0"/>
          </a:p>
          <a:p>
            <a:pPr algn="ctr"/>
            <a:r>
              <a:rPr lang="es-MX" b="1" dirty="0"/>
              <a:t>Competencias a las que contribuye la unidad de aprendizaje</a:t>
            </a:r>
            <a:endParaRPr lang="es-ES_tradnl" b="1" dirty="0"/>
          </a:p>
          <a:p>
            <a:pPr algn="ctr"/>
            <a:r>
              <a:rPr lang="es-MX" dirty="0"/>
              <a:t>De manera transversal se fortalecen todas las competencias, sin embargo, en esta unidad se dará un mayor énfasis a las siguientes.</a:t>
            </a:r>
            <a:endParaRPr lang="es-ES_tradnl" dirty="0"/>
          </a:p>
          <a:p>
            <a:pPr algn="ctr"/>
            <a:r>
              <a:rPr lang="es-MX" dirty="0"/>
              <a:t> </a:t>
            </a:r>
            <a:endParaRPr lang="es-ES_tradnl" dirty="0"/>
          </a:p>
          <a:p>
            <a:pPr algn="ctr"/>
            <a:r>
              <a:rPr lang="es-MX" b="1" dirty="0"/>
              <a:t>Competencias profesionales</a:t>
            </a:r>
            <a:endParaRPr lang="es-ES_tradnl" b="1" dirty="0"/>
          </a:p>
          <a:p>
            <a:pPr algn="ctr"/>
            <a:r>
              <a:rPr lang="es-MX" dirty="0"/>
              <a:t> -  Selecciona estrategias que favorezcan el desarrollo intelectual, físico, social y emocional de los alumnos para procurar el logro de los aprendizajes.</a:t>
            </a:r>
            <a:endParaRPr lang="es-ES_tradnl" dirty="0"/>
          </a:p>
          <a:p>
            <a:pPr algn="ctr"/>
            <a:r>
              <a:rPr lang="es-MX" b="1" dirty="0"/>
              <a:t> </a:t>
            </a:r>
            <a:endParaRPr lang="es-ES_tradnl" dirty="0"/>
          </a:p>
          <a:p>
            <a:pPr algn="ctr"/>
            <a:r>
              <a:rPr lang="es-MX" b="1" dirty="0"/>
              <a:t>Propósito de la unidad de aprendizaje</a:t>
            </a:r>
            <a:endParaRPr lang="es-ES_tradnl" b="1" dirty="0"/>
          </a:p>
          <a:p>
            <a:pPr algn="ctr"/>
            <a:r>
              <a:rPr lang="es-MX" dirty="0"/>
              <a:t>Apreciar la variedad de bailes y danzas regionales para enriquecer su patrimonio cultural</a:t>
            </a:r>
            <a:endParaRPr lang="es-ES_tradnl" dirty="0"/>
          </a:p>
          <a:p>
            <a:pPr algn="ctr"/>
            <a:r>
              <a:rPr lang="es-MX" b="1" dirty="0"/>
              <a:t>Contenidos</a:t>
            </a:r>
            <a:endParaRPr lang="es-ES_tradnl" b="1" dirty="0"/>
          </a:p>
          <a:p>
            <a:pPr algn="ctr"/>
            <a:r>
              <a:rPr lang="es-MX" dirty="0"/>
              <a:t>Danzas regionales</a:t>
            </a:r>
            <a:endParaRPr lang="es-ES_tradnl" dirty="0"/>
          </a:p>
          <a:p>
            <a:pPr lvl="0" algn="ctr"/>
            <a:r>
              <a:rPr lang="es-MX" dirty="0"/>
              <a:t>Danza del palotero</a:t>
            </a:r>
            <a:endParaRPr lang="es-ES_tradnl" dirty="0"/>
          </a:p>
          <a:p>
            <a:pPr lvl="0" algn="ctr"/>
            <a:r>
              <a:rPr lang="es-MX" dirty="0"/>
              <a:t>Danza de comales</a:t>
            </a:r>
            <a:endParaRPr lang="es-ES_tradnl" dirty="0"/>
          </a:p>
          <a:p>
            <a:pPr lvl="0" algn="ctr"/>
            <a:r>
              <a:rPr lang="es-MX" dirty="0"/>
              <a:t>Flor</a:t>
            </a:r>
            <a:endParaRPr lang="es-ES_tradnl" dirty="0"/>
          </a:p>
          <a:p>
            <a:pPr lvl="0" algn="ctr"/>
            <a:r>
              <a:rPr lang="es-MX" dirty="0"/>
              <a:t>Chiquito</a:t>
            </a:r>
            <a:endParaRPr lang="es-ES_tradnl" dirty="0"/>
          </a:p>
          <a:p>
            <a:pPr lvl="0" algn="ctr"/>
            <a:r>
              <a:rPr lang="es-MX" dirty="0"/>
              <a:t>Cruz</a:t>
            </a:r>
            <a:endParaRPr lang="es-ES_tradnl" dirty="0"/>
          </a:p>
          <a:p>
            <a:pPr lvl="0" algn="ctr"/>
            <a:r>
              <a:rPr lang="es-MX" dirty="0"/>
              <a:t>Entre otros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32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93941" y="534144"/>
            <a:ext cx="42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i="1" dirty="0" smtClean="0">
                <a:latin typeface="Baskerville SemiBold Italic"/>
                <a:cs typeface="Baskerville SemiBold Italic"/>
              </a:rPr>
              <a:t>Evidencia de Unidades</a:t>
            </a:r>
            <a:endParaRPr lang="es-ES" sz="2800" b="1" i="1" dirty="0">
              <a:latin typeface="Baskerville SemiBold Italic"/>
              <a:cs typeface="Baskerville SemiBold Italic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08987" y="1854831"/>
            <a:ext cx="1336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smtClean="0"/>
              <a:t>Unidad I</a:t>
            </a:r>
            <a:endParaRPr lang="es-ES" sz="2400" b="1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12799" y="2421411"/>
            <a:ext cx="7558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/>
              <a:t>Video de </a:t>
            </a:r>
            <a:r>
              <a:rPr lang="es-ES" sz="2000" i="1" dirty="0"/>
              <a:t>P</a:t>
            </a:r>
            <a:r>
              <a:rPr lang="es-ES" sz="2000" i="1" dirty="0" smtClean="0"/>
              <a:t>ropuesta Didáctica de Expresión Corporal Juego con Objetos</a:t>
            </a:r>
            <a:endParaRPr lang="es-ES" sz="2000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908986" y="3454400"/>
            <a:ext cx="141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smtClean="0"/>
              <a:t>Unidad II</a:t>
            </a:r>
            <a:endParaRPr lang="es-ES" sz="2400" b="1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78546" y="4026933"/>
            <a:ext cx="862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/>
              <a:t>Video de Propuesta Didáctica de el Movimiento y Centros de Proyección Corporal</a:t>
            </a:r>
            <a:endParaRPr lang="es-ES" sz="20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826933" y="5009402"/>
            <a:ext cx="150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smtClean="0"/>
              <a:t>Unidad III</a:t>
            </a:r>
            <a:endParaRPr lang="es-ES" sz="2400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951466" y="5671122"/>
            <a:ext cx="380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/>
              <a:t>Propuesta Didáctica de una Danza</a:t>
            </a:r>
            <a:endParaRPr lang="es-ES" sz="2000" i="1" dirty="0"/>
          </a:p>
        </p:txBody>
      </p:sp>
      <p:pic>
        <p:nvPicPr>
          <p:cNvPr id="10" name="Imagen 9" descr="Danza 11.jpe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705</Words>
  <Application>Microsoft Office PowerPoint</Application>
  <PresentationFormat>Presentación en pantalla (4:3)</PresentationFormat>
  <Paragraphs>109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Baskerville SemiBold Italic</vt:lpstr>
      <vt:lpstr>Calibri</vt:lpstr>
      <vt:lpstr>Garamond</vt:lpstr>
      <vt:lpstr>Wingdings</vt:lpstr>
      <vt:lpstr>Tema de Office</vt:lpstr>
      <vt:lpstr>file:///\\localhost\Users\federicorodriguez\Desktop\Documento3!OLE_LINK1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Federico Rdz Aguilar</dc:creator>
  <cp:lastModifiedBy>Usuario de Windows</cp:lastModifiedBy>
  <cp:revision>25</cp:revision>
  <dcterms:created xsi:type="dcterms:W3CDTF">2021-05-01T07:23:08Z</dcterms:created>
  <dcterms:modified xsi:type="dcterms:W3CDTF">2022-02-11T18:36:48Z</dcterms:modified>
</cp:coreProperties>
</file>