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5" r:id="rId12"/>
    <p:sldId id="272" r:id="rId13"/>
    <p:sldId id="27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B0DD26-3BC8-4342-9D44-BC174D99B695}" type="doc">
      <dgm:prSet loTypeId="urn:microsoft.com/office/officeart/2008/layout/VerticalCurvedList" loCatId="list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es-MX"/>
        </a:p>
      </dgm:t>
    </dgm:pt>
    <dgm:pt modelId="{0FDD800A-7C66-49C6-8E9C-A5C0706777F1}">
      <dgm:prSet phldrT="[Texto]" custT="1"/>
      <dgm:spPr/>
      <dgm:t>
        <a:bodyPr/>
        <a:lstStyle/>
        <a:p>
          <a:pPr algn="just"/>
          <a:r>
            <a:rPr lang="es-MX" sz="2400" b="1" dirty="0"/>
            <a:t>Elaboración de manera individual del trabajo de titulación utilizando la herramienta de procesador de textos (Word), presentaciones (PowerPoint), hoja de cálculo (Excel).</a:t>
          </a:r>
        </a:p>
      </dgm:t>
    </dgm:pt>
    <dgm:pt modelId="{8E5EA541-AE32-4967-B0E6-ADBA7D092FED}" type="parTrans" cxnId="{7E1FE5CC-05BF-44CA-AF52-2AFC0C1EF792}">
      <dgm:prSet/>
      <dgm:spPr/>
      <dgm:t>
        <a:bodyPr/>
        <a:lstStyle/>
        <a:p>
          <a:endParaRPr lang="es-MX"/>
        </a:p>
      </dgm:t>
    </dgm:pt>
    <dgm:pt modelId="{060356CA-225A-492C-8CBC-6B2E5D1762A5}" type="sibTrans" cxnId="{7E1FE5CC-05BF-44CA-AF52-2AFC0C1EF792}">
      <dgm:prSet/>
      <dgm:spPr/>
      <dgm:t>
        <a:bodyPr/>
        <a:lstStyle/>
        <a:p>
          <a:endParaRPr lang="es-MX"/>
        </a:p>
      </dgm:t>
    </dgm:pt>
    <dgm:pt modelId="{B20C8A6B-417A-45A2-834D-09DB64C9F881}" type="pres">
      <dgm:prSet presAssocID="{48B0DD26-3BC8-4342-9D44-BC174D99B695}" presName="Name0" presStyleCnt="0">
        <dgm:presLayoutVars>
          <dgm:chMax val="7"/>
          <dgm:chPref val="7"/>
          <dgm:dir/>
        </dgm:presLayoutVars>
      </dgm:prSet>
      <dgm:spPr/>
    </dgm:pt>
    <dgm:pt modelId="{9677A788-A69E-4B4E-B33A-45E2C9E4D668}" type="pres">
      <dgm:prSet presAssocID="{48B0DD26-3BC8-4342-9D44-BC174D99B695}" presName="Name1" presStyleCnt="0"/>
      <dgm:spPr/>
    </dgm:pt>
    <dgm:pt modelId="{8AC93852-34BA-4F3C-AB75-8AD66F9C208D}" type="pres">
      <dgm:prSet presAssocID="{48B0DD26-3BC8-4342-9D44-BC174D99B695}" presName="cycle" presStyleCnt="0"/>
      <dgm:spPr/>
    </dgm:pt>
    <dgm:pt modelId="{5A2FE6F8-F053-406D-A4B6-2A46C32992D9}" type="pres">
      <dgm:prSet presAssocID="{48B0DD26-3BC8-4342-9D44-BC174D99B695}" presName="srcNode" presStyleLbl="node1" presStyleIdx="0" presStyleCnt="1"/>
      <dgm:spPr/>
    </dgm:pt>
    <dgm:pt modelId="{4EC544FB-3996-4220-AF4F-658F7882F200}" type="pres">
      <dgm:prSet presAssocID="{48B0DD26-3BC8-4342-9D44-BC174D99B695}" presName="conn" presStyleLbl="parChTrans1D2" presStyleIdx="0" presStyleCnt="1"/>
      <dgm:spPr/>
    </dgm:pt>
    <dgm:pt modelId="{CF479F25-9F4E-49C3-8315-50B170704CCF}" type="pres">
      <dgm:prSet presAssocID="{48B0DD26-3BC8-4342-9D44-BC174D99B695}" presName="extraNode" presStyleLbl="node1" presStyleIdx="0" presStyleCnt="1"/>
      <dgm:spPr/>
    </dgm:pt>
    <dgm:pt modelId="{E01D628C-2D9A-4B8B-987B-9E6E6E8A766D}" type="pres">
      <dgm:prSet presAssocID="{48B0DD26-3BC8-4342-9D44-BC174D99B695}" presName="dstNode" presStyleLbl="node1" presStyleIdx="0" presStyleCnt="1"/>
      <dgm:spPr/>
    </dgm:pt>
    <dgm:pt modelId="{8D1BB330-585B-4818-8AEA-C84733D19FE0}" type="pres">
      <dgm:prSet presAssocID="{0FDD800A-7C66-49C6-8E9C-A5C0706777F1}" presName="text_1" presStyleLbl="node1" presStyleIdx="0" presStyleCnt="1">
        <dgm:presLayoutVars>
          <dgm:bulletEnabled val="1"/>
        </dgm:presLayoutVars>
      </dgm:prSet>
      <dgm:spPr/>
    </dgm:pt>
    <dgm:pt modelId="{DE8A837A-14D4-40D8-81D7-A7185F7B216A}" type="pres">
      <dgm:prSet presAssocID="{0FDD800A-7C66-49C6-8E9C-A5C0706777F1}" presName="accent_1" presStyleCnt="0"/>
      <dgm:spPr/>
    </dgm:pt>
    <dgm:pt modelId="{455323B3-CE59-4C85-9220-41DD9E5ED50A}" type="pres">
      <dgm:prSet presAssocID="{0FDD800A-7C66-49C6-8E9C-A5C0706777F1}" presName="accentRepeatNode" presStyleLbl="solidFgAcc1" presStyleIdx="0" presStyleCnt="1" custLinFactNeighborY="-2514"/>
      <dgm:spPr/>
    </dgm:pt>
  </dgm:ptLst>
  <dgm:cxnLst>
    <dgm:cxn modelId="{E4488226-60A6-4CDA-93CB-DCA0A62647C0}" type="presOf" srcId="{0FDD800A-7C66-49C6-8E9C-A5C0706777F1}" destId="{8D1BB330-585B-4818-8AEA-C84733D19FE0}" srcOrd="0" destOrd="0" presId="urn:microsoft.com/office/officeart/2008/layout/VerticalCurvedList"/>
    <dgm:cxn modelId="{3FD03487-6473-40F8-9F35-D66C2A515656}" type="presOf" srcId="{060356CA-225A-492C-8CBC-6B2E5D1762A5}" destId="{4EC544FB-3996-4220-AF4F-658F7882F200}" srcOrd="0" destOrd="0" presId="urn:microsoft.com/office/officeart/2008/layout/VerticalCurvedList"/>
    <dgm:cxn modelId="{7E1FE5CC-05BF-44CA-AF52-2AFC0C1EF792}" srcId="{48B0DD26-3BC8-4342-9D44-BC174D99B695}" destId="{0FDD800A-7C66-49C6-8E9C-A5C0706777F1}" srcOrd="0" destOrd="0" parTransId="{8E5EA541-AE32-4967-B0E6-ADBA7D092FED}" sibTransId="{060356CA-225A-492C-8CBC-6B2E5D1762A5}"/>
    <dgm:cxn modelId="{07054FF1-C7BB-45EB-848C-6551AB8E40CA}" type="presOf" srcId="{48B0DD26-3BC8-4342-9D44-BC174D99B695}" destId="{B20C8A6B-417A-45A2-834D-09DB64C9F881}" srcOrd="0" destOrd="0" presId="urn:microsoft.com/office/officeart/2008/layout/VerticalCurvedList"/>
    <dgm:cxn modelId="{4B749191-2A4B-49E9-921C-324D508085AD}" type="presParOf" srcId="{B20C8A6B-417A-45A2-834D-09DB64C9F881}" destId="{9677A788-A69E-4B4E-B33A-45E2C9E4D668}" srcOrd="0" destOrd="0" presId="urn:microsoft.com/office/officeart/2008/layout/VerticalCurvedList"/>
    <dgm:cxn modelId="{6B91D61D-9845-452C-815C-1BFF4DBD49E1}" type="presParOf" srcId="{9677A788-A69E-4B4E-B33A-45E2C9E4D668}" destId="{8AC93852-34BA-4F3C-AB75-8AD66F9C208D}" srcOrd="0" destOrd="0" presId="urn:microsoft.com/office/officeart/2008/layout/VerticalCurvedList"/>
    <dgm:cxn modelId="{2A41FDE4-0502-449D-97C2-3476FC7BE75B}" type="presParOf" srcId="{8AC93852-34BA-4F3C-AB75-8AD66F9C208D}" destId="{5A2FE6F8-F053-406D-A4B6-2A46C32992D9}" srcOrd="0" destOrd="0" presId="urn:microsoft.com/office/officeart/2008/layout/VerticalCurvedList"/>
    <dgm:cxn modelId="{555722AE-91E6-40F4-91B1-2B65D23C59A0}" type="presParOf" srcId="{8AC93852-34BA-4F3C-AB75-8AD66F9C208D}" destId="{4EC544FB-3996-4220-AF4F-658F7882F200}" srcOrd="1" destOrd="0" presId="urn:microsoft.com/office/officeart/2008/layout/VerticalCurvedList"/>
    <dgm:cxn modelId="{B9B9C7E4-9B77-4C19-9F62-FD0F0985E210}" type="presParOf" srcId="{8AC93852-34BA-4F3C-AB75-8AD66F9C208D}" destId="{CF479F25-9F4E-49C3-8315-50B170704CCF}" srcOrd="2" destOrd="0" presId="urn:microsoft.com/office/officeart/2008/layout/VerticalCurvedList"/>
    <dgm:cxn modelId="{9F370089-C535-4414-80AB-2AFFCD8B33CB}" type="presParOf" srcId="{8AC93852-34BA-4F3C-AB75-8AD66F9C208D}" destId="{E01D628C-2D9A-4B8B-987B-9E6E6E8A766D}" srcOrd="3" destOrd="0" presId="urn:microsoft.com/office/officeart/2008/layout/VerticalCurvedList"/>
    <dgm:cxn modelId="{309DB82A-361A-4E49-B200-99E9F506CE8E}" type="presParOf" srcId="{9677A788-A69E-4B4E-B33A-45E2C9E4D668}" destId="{8D1BB330-585B-4818-8AEA-C84733D19FE0}" srcOrd="1" destOrd="0" presId="urn:microsoft.com/office/officeart/2008/layout/VerticalCurvedList"/>
    <dgm:cxn modelId="{5C6B58EE-4938-4091-AE20-94FD34784E68}" type="presParOf" srcId="{9677A788-A69E-4B4E-B33A-45E2C9E4D668}" destId="{DE8A837A-14D4-40D8-81D7-A7185F7B216A}" srcOrd="2" destOrd="0" presId="urn:microsoft.com/office/officeart/2008/layout/VerticalCurvedList"/>
    <dgm:cxn modelId="{C3F66824-D0D3-4BF5-B258-108AD2DBC610}" type="presParOf" srcId="{DE8A837A-14D4-40D8-81D7-A7185F7B216A}" destId="{455323B3-CE59-4C85-9220-41DD9E5ED50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C544FB-3996-4220-AF4F-658F7882F200}">
      <dsp:nvSpPr>
        <dsp:cNvPr id="0" name=""/>
        <dsp:cNvSpPr/>
      </dsp:nvSpPr>
      <dsp:spPr>
        <a:xfrm>
          <a:off x="-5553679" y="-924765"/>
          <a:ext cx="7194677" cy="7194677"/>
        </a:xfrm>
        <a:prstGeom prst="blockArc">
          <a:avLst>
            <a:gd name="adj1" fmla="val 18900000"/>
            <a:gd name="adj2" fmla="val 2700000"/>
            <a:gd name="adj3" fmla="val 300"/>
          </a:avLst>
        </a:prstGeom>
        <a:noFill/>
        <a:ln w="15875" cap="rnd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1BB330-585B-4818-8AEA-C84733D19FE0}">
      <dsp:nvSpPr>
        <dsp:cNvPr id="0" name=""/>
        <dsp:cNvSpPr/>
      </dsp:nvSpPr>
      <dsp:spPr>
        <a:xfrm>
          <a:off x="1596412" y="1395443"/>
          <a:ext cx="8466100" cy="2554259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21355" tIns="60960" rIns="60960" bIns="60960" numCol="1" spcCol="1270" anchor="ctr" anchorCtr="0">
          <a:noAutofit/>
        </a:bodyPr>
        <a:lstStyle/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b="1" kern="1200" dirty="0"/>
            <a:t>Elaboración de manera individual del trabajo de titulación utilizando la herramienta de procesador de textos (Word), presentaciones (PowerPoint), hoja de cálculo (Excel).</a:t>
          </a:r>
        </a:p>
      </dsp:txBody>
      <dsp:txXfrm>
        <a:off x="1596412" y="1395443"/>
        <a:ext cx="8466100" cy="2554259"/>
      </dsp:txXfrm>
    </dsp:sp>
    <dsp:sp modelId="{455323B3-CE59-4C85-9220-41DD9E5ED50A}">
      <dsp:nvSpPr>
        <dsp:cNvPr id="0" name=""/>
        <dsp:cNvSpPr/>
      </dsp:nvSpPr>
      <dsp:spPr>
        <a:xfrm>
          <a:off x="0" y="995893"/>
          <a:ext cx="3192824" cy="319282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55E720-E4F6-4920-8126-24FAFA0B5B46}" type="datetimeFigureOut">
              <a:rPr lang="es-MX" smtClean="0"/>
              <a:t>14/02/2022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B2F2C1-DBB6-47F4-8B1E-BCE7366785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8554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>
                <a:solidFill>
                  <a:prstClr val="black"/>
                </a:solidFill>
              </a:rPr>
              <a:pPr/>
              <a:t>1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988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pPr/>
              <a:t>14/02/2022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9534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pPr/>
              <a:t>14/02/2022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9662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pPr/>
              <a:t>14/02/2022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6499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pPr/>
              <a:t>14/02/2022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06999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pPr/>
              <a:t>14/02/2022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353374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pPr/>
              <a:t>14/02/2022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9460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pPr/>
              <a:t>14/02/2022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20487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pPr/>
              <a:t>14/02/2022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2018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>
              <a:solidFill>
                <a:prstClr val="black"/>
              </a:solidFill>
            </a:endParaRPr>
          </a:p>
        </p:txBody>
      </p:sp>
      <p:pic>
        <p:nvPicPr>
          <p:cNvPr id="3073" name="Imagen 2" descr="Descripción: logo en 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6534" y="6093297"/>
            <a:ext cx="626533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 userDrawn="1"/>
        </p:nvSpPr>
        <p:spPr>
          <a:xfrm>
            <a:off x="911424" y="6021289"/>
            <a:ext cx="152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ENEP-F-ST-19</a:t>
            </a:r>
            <a:endParaRPr lang="es-E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V01/122012</a:t>
            </a:r>
            <a:endParaRPr lang="es-E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5994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>
              <a:solidFill>
                <a:prstClr val="black"/>
              </a:solidFill>
            </a:endParaRPr>
          </a:p>
        </p:txBody>
      </p:sp>
      <p:pic>
        <p:nvPicPr>
          <p:cNvPr id="3073" name="Imagen 2" descr="Descripción: logo en 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6534" y="6093297"/>
            <a:ext cx="626533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 userDrawn="1"/>
        </p:nvSpPr>
        <p:spPr>
          <a:xfrm>
            <a:off x="911424" y="6021289"/>
            <a:ext cx="152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ENEP-F-ST-19</a:t>
            </a:r>
            <a:endParaRPr lang="es-E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V01/122012</a:t>
            </a:r>
            <a:endParaRPr lang="es-E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6494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>
              <a:solidFill>
                <a:prstClr val="black"/>
              </a:solidFill>
            </a:endParaRPr>
          </a:p>
        </p:txBody>
      </p:sp>
      <p:pic>
        <p:nvPicPr>
          <p:cNvPr id="3073" name="Imagen 2" descr="Descripción: logo en 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6534" y="6093297"/>
            <a:ext cx="626533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 userDrawn="1"/>
        </p:nvSpPr>
        <p:spPr>
          <a:xfrm>
            <a:off x="911424" y="6021289"/>
            <a:ext cx="152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ENEP-F-ST-19</a:t>
            </a:r>
            <a:endParaRPr lang="es-E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V01/122012</a:t>
            </a:r>
            <a:endParaRPr lang="es-E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693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pPr/>
              <a:t>14/02/2022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50977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>
              <a:solidFill>
                <a:prstClr val="black"/>
              </a:solidFill>
            </a:endParaRPr>
          </a:p>
        </p:txBody>
      </p:sp>
      <p:pic>
        <p:nvPicPr>
          <p:cNvPr id="3073" name="Imagen 2" descr="Descripción: logo en 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6534" y="6093297"/>
            <a:ext cx="626533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 userDrawn="1"/>
        </p:nvSpPr>
        <p:spPr>
          <a:xfrm>
            <a:off x="911424" y="6021289"/>
            <a:ext cx="152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ENEP-F-ST-19</a:t>
            </a:r>
            <a:endParaRPr lang="es-E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V01/122012</a:t>
            </a:r>
            <a:endParaRPr lang="es-E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1258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>
              <a:solidFill>
                <a:prstClr val="black"/>
              </a:solidFill>
            </a:endParaRPr>
          </a:p>
        </p:txBody>
      </p:sp>
      <p:pic>
        <p:nvPicPr>
          <p:cNvPr id="3073" name="Imagen 2" descr="Descripción: logo en 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6534" y="6093297"/>
            <a:ext cx="626533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 userDrawn="1"/>
        </p:nvSpPr>
        <p:spPr>
          <a:xfrm>
            <a:off x="911424" y="6021289"/>
            <a:ext cx="152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ENEP-F-ST-19</a:t>
            </a:r>
            <a:endParaRPr lang="es-E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V01/122012</a:t>
            </a:r>
            <a:endParaRPr lang="es-E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9172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>
              <a:solidFill>
                <a:prstClr val="black"/>
              </a:solidFill>
            </a:endParaRPr>
          </a:p>
        </p:txBody>
      </p:sp>
      <p:pic>
        <p:nvPicPr>
          <p:cNvPr id="3073" name="Imagen 2" descr="Descripción: logo en 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6534" y="6093297"/>
            <a:ext cx="626533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 userDrawn="1"/>
        </p:nvSpPr>
        <p:spPr>
          <a:xfrm>
            <a:off x="911424" y="6021289"/>
            <a:ext cx="152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ENEP-F-ST-19</a:t>
            </a:r>
            <a:endParaRPr lang="es-E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V01/122012</a:t>
            </a:r>
            <a:endParaRPr lang="es-E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2887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>
              <a:solidFill>
                <a:prstClr val="black"/>
              </a:solidFill>
            </a:endParaRPr>
          </a:p>
        </p:txBody>
      </p:sp>
      <p:pic>
        <p:nvPicPr>
          <p:cNvPr id="3073" name="Imagen 2" descr="Descripción: logo en 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6534" y="6093297"/>
            <a:ext cx="626533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 userDrawn="1"/>
        </p:nvSpPr>
        <p:spPr>
          <a:xfrm>
            <a:off x="911424" y="6021289"/>
            <a:ext cx="152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ENEP-F-ST-19</a:t>
            </a:r>
            <a:endParaRPr lang="es-E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V01/122012</a:t>
            </a:r>
            <a:endParaRPr lang="es-E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8032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>
              <a:solidFill>
                <a:prstClr val="black"/>
              </a:solidFill>
            </a:endParaRPr>
          </a:p>
        </p:txBody>
      </p:sp>
      <p:pic>
        <p:nvPicPr>
          <p:cNvPr id="3073" name="Imagen 2" descr="Descripción: logo en 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6534" y="6093297"/>
            <a:ext cx="626533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 userDrawn="1"/>
        </p:nvSpPr>
        <p:spPr>
          <a:xfrm>
            <a:off x="911424" y="6021289"/>
            <a:ext cx="152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ENEP-F-ST-19</a:t>
            </a:r>
            <a:endParaRPr lang="es-E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V01/122012</a:t>
            </a:r>
            <a:endParaRPr lang="es-E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4631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>
              <a:solidFill>
                <a:prstClr val="black"/>
              </a:solidFill>
            </a:endParaRPr>
          </a:p>
        </p:txBody>
      </p:sp>
      <p:pic>
        <p:nvPicPr>
          <p:cNvPr id="3073" name="Imagen 2" descr="Descripción: logo en 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6534" y="6093297"/>
            <a:ext cx="626533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 userDrawn="1"/>
        </p:nvSpPr>
        <p:spPr>
          <a:xfrm>
            <a:off x="911424" y="6021289"/>
            <a:ext cx="152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ENEP-F-ST-19</a:t>
            </a:r>
            <a:endParaRPr lang="es-E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V01/122012</a:t>
            </a:r>
            <a:endParaRPr lang="es-E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9177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>
              <a:solidFill>
                <a:prstClr val="black"/>
              </a:solidFill>
            </a:endParaRPr>
          </a:p>
        </p:txBody>
      </p:sp>
      <p:pic>
        <p:nvPicPr>
          <p:cNvPr id="3073" name="Imagen 2" descr="Descripción: logo en 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6534" y="6093297"/>
            <a:ext cx="626533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 userDrawn="1"/>
        </p:nvSpPr>
        <p:spPr>
          <a:xfrm>
            <a:off x="911424" y="6021289"/>
            <a:ext cx="152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ENEP-F-ST-19</a:t>
            </a:r>
            <a:endParaRPr lang="es-E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V01/122012</a:t>
            </a:r>
            <a:endParaRPr lang="es-E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7091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>
              <a:solidFill>
                <a:prstClr val="black"/>
              </a:solidFill>
            </a:endParaRPr>
          </a:p>
        </p:txBody>
      </p:sp>
      <p:pic>
        <p:nvPicPr>
          <p:cNvPr id="3073" name="Imagen 2" descr="Descripción: logo en 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6534" y="6093297"/>
            <a:ext cx="626533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 userDrawn="1"/>
        </p:nvSpPr>
        <p:spPr>
          <a:xfrm>
            <a:off x="911424" y="6021289"/>
            <a:ext cx="152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ENEP-F-ST-19</a:t>
            </a:r>
            <a:endParaRPr lang="es-E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V01/122012</a:t>
            </a:r>
            <a:endParaRPr lang="es-E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122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pPr/>
              <a:t>14/02/2022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5619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pPr/>
              <a:t>14/02/2022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6795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pPr/>
              <a:t>14/02/2022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3004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pPr/>
              <a:t>14/02/2022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2367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pPr/>
              <a:t>14/02/2022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2559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pPr/>
              <a:t>14/02/2022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514949"/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>
                <a:solidFill>
                  <a:srgbClr val="514949"/>
                </a:solidFill>
              </a:rPr>
              <a:pPr/>
              <a:t>‹Nº›</a:t>
            </a:fld>
            <a:endParaRPr lang="es-ES">
              <a:solidFill>
                <a:srgbClr val="51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743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pPr/>
              <a:t>14/02/2022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79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A25EE-BD30-4536-8BF5-A3535E04FF35}" type="datetimeFigureOut">
              <a:rPr lang="es-ES" smtClean="0"/>
              <a:pPr/>
              <a:t>14/02/2022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16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  <p:sldLayoutId id="2147483698" r:id="rId15"/>
    <p:sldLayoutId id="2147483699" r:id="rId16"/>
    <p:sldLayoutId id="2147483700" r:id="rId17"/>
    <p:sldLayoutId id="2147483673" r:id="rId18"/>
    <p:sldLayoutId id="2147483674" r:id="rId19"/>
    <p:sldLayoutId id="2147483675" r:id="rId20"/>
    <p:sldLayoutId id="2147483676" r:id="rId21"/>
    <p:sldLayoutId id="2147483677" r:id="rId22"/>
    <p:sldLayoutId id="2147483678" r:id="rId23"/>
    <p:sldLayoutId id="2147483679" r:id="rId24"/>
    <p:sldLayoutId id="2147483680" r:id="rId25"/>
    <p:sldLayoutId id="2147483681" r:id="rId26"/>
    <p:sldLayoutId id="2147483682" r:id="rId2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991544" y="1052795"/>
            <a:ext cx="8424936" cy="4862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es-ES" sz="14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lang="es-ES_tradnl" altLang="es-ES" sz="1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ES_tradnl" altLang="es-ES" sz="14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  <a:endParaRPr lang="es-ES" altLang="es-ES" sz="800" dirty="0">
              <a:solidFill>
                <a:prstClr val="black"/>
              </a:solidFill>
            </a:endParaRPr>
          </a:p>
          <a:p>
            <a:pPr algn="ctr"/>
            <a:r>
              <a:rPr lang="es-ES_tradnl" altLang="es-ES" sz="14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Encuadre</a:t>
            </a:r>
            <a:r>
              <a:rPr lang="es-ES_tradnl" altLang="es-ES" sz="12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s-ES" altLang="es-ES" sz="800" dirty="0">
              <a:solidFill>
                <a:prstClr val="black"/>
              </a:solidFill>
            </a:endParaRPr>
          </a:p>
          <a:p>
            <a:pPr algn="ctr"/>
            <a:r>
              <a:rPr lang="es-ES_tradnl" altLang="es-ES" sz="12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Semestre:  Octavo      Nombre del Curso: Computación </a:t>
            </a:r>
          </a:p>
          <a:p>
            <a:pPr algn="ctr"/>
            <a:r>
              <a:rPr lang="es-ES_tradnl" altLang="es-ES" sz="12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Docente: Albino Benjamín Ramírez Aguilar</a:t>
            </a:r>
            <a:endParaRPr lang="es-ES" altLang="es-ES" sz="800" dirty="0">
              <a:solidFill>
                <a:prstClr val="black"/>
              </a:solidFill>
            </a:endParaRPr>
          </a:p>
          <a:p>
            <a:endParaRPr lang="es-MX" altLang="es-ES" sz="1200" b="1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s-MX" altLang="es-ES" sz="12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Instrucci</a:t>
            </a:r>
            <a:r>
              <a:rPr lang="es-MX" altLang="es-ES" sz="12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MX" altLang="es-ES" sz="12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es-MX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: Cada docente realiza su encuadre  partiendo del programa de la asignatura a desarrollar  y apeg</a:t>
            </a:r>
            <a:r>
              <a:rPr lang="es-MX" altLang="es-ES" sz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lang="es-MX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ndose a los acuerdos del colegiado en cuanto a los  criterios de evaluaci</a:t>
            </a:r>
            <a:r>
              <a:rPr lang="es-MX" altLang="es-ES" sz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MX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es-MX" altLang="es-ES" sz="12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s-ES" altLang="es-ES" sz="800" dirty="0">
              <a:solidFill>
                <a:prstClr val="black"/>
              </a:solidFill>
            </a:endParaRPr>
          </a:p>
          <a:p>
            <a:endParaRPr lang="es-ES_tradnl" altLang="es-ES" sz="1200" b="1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s-ES_tradnl" altLang="es-ES" sz="12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ELEMENTOS DEL ENCUADRE </a:t>
            </a:r>
            <a:endParaRPr lang="es-ES" altLang="es-ES" sz="800" dirty="0">
              <a:solidFill>
                <a:prstClr val="black"/>
              </a:solidFill>
            </a:endParaRPr>
          </a:p>
          <a:p>
            <a:pPr>
              <a:buFontTx/>
              <a:buChar char="•"/>
            </a:pPr>
            <a:r>
              <a:rPr lang="es-MX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Trayecto formativo</a:t>
            </a:r>
          </a:p>
          <a:p>
            <a:pPr>
              <a:buFontTx/>
              <a:buChar char="•"/>
            </a:pPr>
            <a:r>
              <a:rPr lang="es-MX" altLang="es-ES" sz="1200" dirty="0">
                <a:solidFill>
                  <a:prstClr val="black"/>
                </a:solidFill>
                <a:cs typeface="Arial" panose="020B0604020202020204" pitchFamily="34" charset="0"/>
              </a:rPr>
              <a:t>Numero de Horas / Créditos</a:t>
            </a:r>
            <a:endParaRPr lang="es-ES" altLang="es-ES" sz="800" dirty="0">
              <a:solidFill>
                <a:prstClr val="black"/>
              </a:solidFill>
            </a:endParaRPr>
          </a:p>
          <a:p>
            <a:pPr>
              <a:buFontTx/>
              <a:buChar char="•"/>
            </a:pPr>
            <a:r>
              <a:rPr lang="es-MX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Prop</a:t>
            </a:r>
            <a:r>
              <a:rPr lang="es-MX" altLang="es-ES" sz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MX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sito del curso</a:t>
            </a:r>
            <a:endParaRPr lang="es-ES" altLang="es-ES" sz="800" dirty="0">
              <a:solidFill>
                <a:prstClr val="black"/>
              </a:solidFill>
            </a:endParaRPr>
          </a:p>
          <a:p>
            <a:pPr>
              <a:buFontTx/>
              <a:buChar char="•"/>
            </a:pPr>
            <a:r>
              <a:rPr lang="es-MX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Competencias profesionales</a:t>
            </a:r>
            <a:endParaRPr lang="es-ES" altLang="es-ES" sz="800" dirty="0">
              <a:solidFill>
                <a:prstClr val="black"/>
              </a:solidFill>
            </a:endParaRPr>
          </a:p>
          <a:p>
            <a:pPr>
              <a:buFontTx/>
              <a:buChar char="•"/>
            </a:pPr>
            <a:r>
              <a:rPr lang="es-MX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Competencias del Curso</a:t>
            </a:r>
            <a:endParaRPr lang="es-ES" altLang="es-ES" sz="800" dirty="0">
              <a:solidFill>
                <a:prstClr val="black"/>
              </a:solidFill>
            </a:endParaRPr>
          </a:p>
          <a:p>
            <a:pPr>
              <a:buFontTx/>
              <a:buChar char="•"/>
            </a:pPr>
            <a:r>
              <a:rPr lang="es-MX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Unidades de aprendizaje</a:t>
            </a:r>
            <a:endParaRPr lang="es-ES" altLang="es-ES" sz="800" dirty="0">
              <a:solidFill>
                <a:prstClr val="black"/>
              </a:solidFill>
            </a:endParaRPr>
          </a:p>
          <a:p>
            <a:pPr>
              <a:buFontTx/>
              <a:buChar char="•"/>
            </a:pPr>
            <a:r>
              <a:rPr lang="es-MX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Secuencia de contenidos</a:t>
            </a:r>
            <a:endParaRPr lang="es-ES" altLang="es-ES" sz="800" dirty="0">
              <a:solidFill>
                <a:prstClr val="black"/>
              </a:solidFill>
            </a:endParaRPr>
          </a:p>
          <a:p>
            <a:pPr>
              <a:buFontTx/>
              <a:buChar char="•"/>
            </a:pPr>
            <a:r>
              <a:rPr lang="es-MX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Cursos que anteceden</a:t>
            </a:r>
            <a:endParaRPr lang="es-ES" altLang="es-ES" sz="800" dirty="0">
              <a:solidFill>
                <a:prstClr val="black"/>
              </a:solidFill>
            </a:endParaRPr>
          </a:p>
          <a:p>
            <a:pPr>
              <a:buFontTx/>
              <a:buChar char="•"/>
            </a:pPr>
            <a:r>
              <a:rPr lang="es-MX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Cursos subsecuentes</a:t>
            </a:r>
            <a:endParaRPr lang="es-ES" altLang="es-ES" sz="800" dirty="0">
              <a:solidFill>
                <a:prstClr val="black"/>
              </a:solidFill>
            </a:endParaRPr>
          </a:p>
          <a:p>
            <a:pPr>
              <a:buFontTx/>
              <a:buChar char="•"/>
            </a:pPr>
            <a:r>
              <a:rPr lang="es-MX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Relaci</a:t>
            </a:r>
            <a:r>
              <a:rPr lang="es-MX" altLang="es-ES" sz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MX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n de la materia con cursos del mismo semestre</a:t>
            </a:r>
            <a:endParaRPr lang="es-ES" altLang="es-ES" sz="800" dirty="0">
              <a:solidFill>
                <a:prstClr val="black"/>
              </a:solidFill>
            </a:endParaRPr>
          </a:p>
          <a:p>
            <a:pPr>
              <a:buFontTx/>
              <a:buChar char="•"/>
            </a:pPr>
            <a:r>
              <a:rPr lang="es-MX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Bibliograf</a:t>
            </a:r>
            <a:r>
              <a:rPr lang="es-MX" altLang="es-ES" sz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lang="es-MX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 y materiales de apoyo</a:t>
            </a:r>
            <a:endParaRPr lang="es-ES" altLang="es-ES" sz="800" dirty="0">
              <a:solidFill>
                <a:prstClr val="black"/>
              </a:solidFill>
            </a:endParaRPr>
          </a:p>
          <a:p>
            <a:pPr>
              <a:buFontTx/>
              <a:buChar char="•"/>
            </a:pPr>
            <a:r>
              <a:rPr lang="es-MX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Evidencias de aprendizaje por unidad y global con su respectiva rubrica</a:t>
            </a:r>
            <a:endParaRPr lang="es-ES" altLang="es-ES" sz="800" dirty="0">
              <a:solidFill>
                <a:prstClr val="black"/>
              </a:solidFill>
            </a:endParaRPr>
          </a:p>
          <a:p>
            <a:pPr>
              <a:buFontTx/>
              <a:buChar char="•"/>
            </a:pPr>
            <a:r>
              <a:rPr lang="es-MX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Fechas de evaluaci</a:t>
            </a:r>
            <a:r>
              <a:rPr lang="es-MX" altLang="es-ES" sz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MX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n y jornadas de observaci</a:t>
            </a:r>
            <a:r>
              <a:rPr lang="es-MX" altLang="es-ES" sz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MX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n y pr</a:t>
            </a:r>
            <a:r>
              <a:rPr lang="es-MX" altLang="es-ES" sz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lang="es-MX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ctica docente</a:t>
            </a:r>
            <a:endParaRPr lang="es-ES" altLang="es-ES" sz="800" dirty="0">
              <a:solidFill>
                <a:prstClr val="black"/>
              </a:solidFill>
            </a:endParaRPr>
          </a:p>
          <a:p>
            <a:pPr>
              <a:buFontTx/>
              <a:buChar char="•"/>
            </a:pPr>
            <a:r>
              <a:rPr lang="es-ES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Criterios de evaluaci</a:t>
            </a:r>
            <a:r>
              <a:rPr lang="es-ES" altLang="es-ES" sz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ES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n:</a:t>
            </a:r>
          </a:p>
          <a:p>
            <a:pPr>
              <a:buFontTx/>
              <a:buChar char="•"/>
            </a:pPr>
            <a:r>
              <a:rPr lang="es-MX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Reglamento y acuerdos internos</a:t>
            </a:r>
            <a:endParaRPr lang="es-ES" altLang="es-ES" sz="800" dirty="0">
              <a:solidFill>
                <a:prstClr val="black"/>
              </a:solidFill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8506" y="664353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0376" y="6093297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2575502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490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215680" y="260648"/>
            <a:ext cx="5112568" cy="400110"/>
          </a:xfrm>
          <a:prstGeom prst="rect">
            <a:avLst/>
          </a:prstGeom>
        </p:spPr>
        <p:style>
          <a:lnRef idx="1">
            <a:schemeClr val="accent3"/>
          </a:lnRef>
          <a:fillRef idx="1003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altLang="es-ES" sz="2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Evidencias de aprendizaje por unidad</a:t>
            </a:r>
            <a:endParaRPr lang="es-ES" altLang="es-ES" sz="2000" b="1" dirty="0">
              <a:solidFill>
                <a:prstClr val="black"/>
              </a:solidFill>
              <a:latin typeface="Calibri Light" panose="020F0302020204030204"/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069283277"/>
              </p:ext>
            </p:extLst>
          </p:nvPr>
        </p:nvGraphicFramePr>
        <p:xfrm>
          <a:off x="1631503" y="836711"/>
          <a:ext cx="10062513" cy="53451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1656790" y="3136612"/>
            <a:ext cx="31177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>
                <a:solidFill>
                  <a:prstClr val="black"/>
                </a:solidFill>
              </a:rPr>
              <a:t>Unidad 1</a:t>
            </a:r>
          </a:p>
        </p:txBody>
      </p:sp>
    </p:spTree>
    <p:extLst>
      <p:ext uri="{BB962C8B-B14F-4D97-AF65-F5344CB8AC3E}">
        <p14:creationId xmlns:p14="http://schemas.microsoft.com/office/powerpoint/2010/main" val="1019720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EF5BD4EA-8DB6-4F9B-8EDE-0F4A7CE07B55}"/>
              </a:ext>
            </a:extLst>
          </p:cNvPr>
          <p:cNvSpPr txBox="1"/>
          <p:nvPr/>
        </p:nvSpPr>
        <p:spPr>
          <a:xfrm>
            <a:off x="1020932" y="260648"/>
            <a:ext cx="10493406" cy="400110"/>
          </a:xfrm>
          <a:prstGeom prst="rect">
            <a:avLst/>
          </a:prstGeom>
        </p:spPr>
        <p:style>
          <a:lnRef idx="1">
            <a:schemeClr val="accent3"/>
          </a:lnRef>
          <a:fillRef idx="1003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altLang="es-ES" sz="2000" b="1" dirty="0">
                <a:solidFill>
                  <a:prstClr val="black"/>
                </a:solidFill>
                <a:latin typeface="Calibri Light" panose="020F0302020204030204"/>
                <a:cs typeface="Arial" panose="020B0604020202020204" pitchFamily="34" charset="0"/>
              </a:rPr>
              <a:t>Criterios de Evaluación</a:t>
            </a:r>
            <a:endParaRPr lang="es-ES" altLang="es-ES" sz="2000" b="1" dirty="0">
              <a:solidFill>
                <a:prstClr val="black"/>
              </a:solidFill>
              <a:latin typeface="Calibri Light" panose="020F0302020204030204"/>
            </a:endParaRP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9D207B2E-348B-4794-B9BD-AB335C96DA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9339856"/>
              </p:ext>
            </p:extLst>
          </p:nvPr>
        </p:nvGraphicFramePr>
        <p:xfrm>
          <a:off x="2017103" y="1015145"/>
          <a:ext cx="8501063" cy="48277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0681">
                  <a:extLst>
                    <a:ext uri="{9D8B030D-6E8A-4147-A177-3AD203B41FA5}">
                      <a16:colId xmlns:a16="http://schemas.microsoft.com/office/drawing/2014/main" val="1594567191"/>
                    </a:ext>
                  </a:extLst>
                </a:gridCol>
                <a:gridCol w="2965191">
                  <a:extLst>
                    <a:ext uri="{9D8B030D-6E8A-4147-A177-3AD203B41FA5}">
                      <a16:colId xmlns:a16="http://schemas.microsoft.com/office/drawing/2014/main" val="568833115"/>
                    </a:ext>
                  </a:extLst>
                </a:gridCol>
                <a:gridCol w="2965191">
                  <a:extLst>
                    <a:ext uri="{9D8B030D-6E8A-4147-A177-3AD203B41FA5}">
                      <a16:colId xmlns:a16="http://schemas.microsoft.com/office/drawing/2014/main" val="3292359904"/>
                    </a:ext>
                  </a:extLst>
                </a:gridCol>
              </a:tblGrid>
              <a:tr h="21802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</a:rPr>
                        <a:t>Criterios de evaluación por Unidad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</a:rPr>
                        <a:t>Porcentajes de Evaluación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6949276"/>
                  </a:ext>
                </a:extLst>
              </a:tr>
              <a:tr h="21802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Formativa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>
                          <a:effectLst/>
                        </a:rPr>
                        <a:t>Sumativa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58008564"/>
                  </a:ext>
                </a:extLst>
              </a:tr>
              <a:tr h="14872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</a:rPr>
                        <a:t>Participación en las prácticas en condiciones reales de trabajo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</a:rPr>
                        <a:t> 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 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40%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Evaluación de la educadora 20%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Evaluación de docente de práctica 10%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Auto evaluaciones práctica 10%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56498190"/>
                  </a:ext>
                </a:extLst>
              </a:tr>
              <a:tr h="6624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</a:rPr>
                        <a:t>Trabajos escritos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</a:rPr>
                        <a:t>(Insumos de la jornada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</a:rPr>
                        <a:t> de práctica) 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40%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 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95864515"/>
                  </a:ext>
                </a:extLst>
              </a:tr>
              <a:tr h="13714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</a:rPr>
                        <a:t>Portafolio 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 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20%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Auto evaluación 5%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Coevaluación 5%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Entero evaluación 10%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063114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545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12">
            <a:extLst>
              <a:ext uri="{FF2B5EF4-FFF2-40B4-BE49-F238E27FC236}">
                <a16:creationId xmlns:a16="http://schemas.microsoft.com/office/drawing/2014/main" id="{D7C866A3-C2CB-46D6-A306-96EBA6EF4C84}"/>
              </a:ext>
            </a:extLst>
          </p:cNvPr>
          <p:cNvSpPr txBox="1">
            <a:spLocks/>
          </p:cNvSpPr>
          <p:nvPr/>
        </p:nvSpPr>
        <p:spPr>
          <a:xfrm>
            <a:off x="1203158" y="2011902"/>
            <a:ext cx="9881937" cy="3450613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s-MX" dirty="0"/>
              <a:t>Ingresar puntual a la clase virtual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dirty="0"/>
              <a:t>Cumplir con el 85% de asistencia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dirty="0"/>
              <a:t>Entregar trabajos y tareas en tiempo y forma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dirty="0"/>
              <a:t>Tener lecturas previas a la clase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dirty="0"/>
              <a:t>Trabajar de manera colaborativa con sus compañeros y con las integrantes de su equipo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dirty="0"/>
              <a:t>Respeto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dirty="0"/>
              <a:t>Buena actitud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dirty="0"/>
              <a:t>Disposición </a:t>
            </a:r>
          </a:p>
          <a:p>
            <a:endParaRPr lang="es-MX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897CC3B-A0D9-4E1B-9BE7-7556DB42AB73}"/>
              </a:ext>
            </a:extLst>
          </p:cNvPr>
          <p:cNvSpPr txBox="1"/>
          <p:nvPr/>
        </p:nvSpPr>
        <p:spPr>
          <a:xfrm>
            <a:off x="1203157" y="332656"/>
            <a:ext cx="9881937" cy="646331"/>
          </a:xfrm>
          <a:prstGeom prst="rect">
            <a:avLst/>
          </a:prstGeom>
        </p:spPr>
        <p:style>
          <a:lnRef idx="1">
            <a:schemeClr val="accent3"/>
          </a:lnRef>
          <a:fillRef idx="1003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3600" dirty="0"/>
              <a:t>Acuerdos establecidos por maestro y alumnos </a:t>
            </a:r>
          </a:p>
        </p:txBody>
      </p:sp>
    </p:spTree>
    <p:extLst>
      <p:ext uri="{BB962C8B-B14F-4D97-AF65-F5344CB8AC3E}">
        <p14:creationId xmlns:p14="http://schemas.microsoft.com/office/powerpoint/2010/main" val="2353243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802FA4DC-4512-4D6C-B488-75875DC8F26D}"/>
              </a:ext>
            </a:extLst>
          </p:cNvPr>
          <p:cNvSpPr txBox="1"/>
          <p:nvPr/>
        </p:nvSpPr>
        <p:spPr>
          <a:xfrm>
            <a:off x="1155031" y="669541"/>
            <a:ext cx="9881937" cy="646331"/>
          </a:xfrm>
          <a:prstGeom prst="rect">
            <a:avLst/>
          </a:prstGeom>
        </p:spPr>
        <p:style>
          <a:lnRef idx="1">
            <a:schemeClr val="accent3"/>
          </a:lnRef>
          <a:fillRef idx="1003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3600" dirty="0"/>
              <a:t>Criterios de evaluación firmados por las alumnas  </a:t>
            </a:r>
          </a:p>
        </p:txBody>
      </p:sp>
    </p:spTree>
    <p:extLst>
      <p:ext uri="{BB962C8B-B14F-4D97-AF65-F5344CB8AC3E}">
        <p14:creationId xmlns:p14="http://schemas.microsoft.com/office/powerpoint/2010/main" val="2855037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4799" y="188641"/>
            <a:ext cx="11706225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>
                <a:ln>
                  <a:solidFill>
                    <a:prstClr val="white">
                      <a:lumMod val="65000"/>
                      <a:lumOff val="35000"/>
                      <a:alpha val="55000"/>
                    </a:prstClr>
                  </a:solidFill>
                </a:ln>
                <a:solidFill>
                  <a:prstClr val="black"/>
                </a:solidFill>
                <a:effectLst>
                  <a:outerShdw blurRad="50800" dist="50800" dir="5400000" algn="ctr" rotWithShape="0">
                    <a:prstClr val="white">
                      <a:lumMod val="65000"/>
                      <a:lumOff val="35000"/>
                    </a:prstClr>
                  </a:outerShdw>
                </a:effectLst>
              </a:rPr>
              <a:t>COMPUTACIÓN  </a:t>
            </a:r>
          </a:p>
          <a:p>
            <a:pPr algn="ctr"/>
            <a:r>
              <a:rPr lang="es-MX" sz="3200" b="1" dirty="0">
                <a:ln>
                  <a:solidFill>
                    <a:prstClr val="white">
                      <a:lumMod val="65000"/>
                      <a:lumOff val="35000"/>
                      <a:alpha val="55000"/>
                    </a:prstClr>
                  </a:solidFill>
                </a:ln>
                <a:solidFill>
                  <a:prstClr val="black"/>
                </a:solidFill>
                <a:effectLst>
                  <a:outerShdw blurRad="50800" dist="50800" dir="5400000" algn="ctr" rotWithShape="0">
                    <a:prstClr val="white">
                      <a:lumMod val="65000"/>
                      <a:lumOff val="35000"/>
                    </a:prstClr>
                  </a:outerShdw>
                </a:effectLst>
              </a:rPr>
              <a:t>OCTAVO SEMESTRE </a:t>
            </a:r>
          </a:p>
          <a:p>
            <a:pPr algn="ctr"/>
            <a:endParaRPr lang="es-MX" sz="3200" b="1" dirty="0">
              <a:ln>
                <a:solidFill>
                  <a:prstClr val="white">
                    <a:lumMod val="65000"/>
                    <a:lumOff val="35000"/>
                    <a:alpha val="55000"/>
                  </a:prstClr>
                </a:solidFill>
              </a:ln>
              <a:solidFill>
                <a:prstClr val="black"/>
              </a:solidFill>
              <a:effectLst>
                <a:outerShdw blurRad="50800" dist="50800" dir="5400000" algn="ctr" rotWithShape="0">
                  <a:prstClr val="white">
                    <a:lumMod val="65000"/>
                    <a:lumOff val="35000"/>
                  </a:prstClr>
                </a:outerShdw>
              </a:effectLst>
            </a:endParaRPr>
          </a:p>
          <a:p>
            <a:pPr algn="ctr"/>
            <a:r>
              <a:rPr lang="es-MX" sz="3200" b="1" dirty="0">
                <a:ln>
                  <a:solidFill>
                    <a:prstClr val="white">
                      <a:lumMod val="65000"/>
                      <a:lumOff val="35000"/>
                      <a:alpha val="55000"/>
                    </a:prstClr>
                  </a:solidFill>
                </a:ln>
                <a:solidFill>
                  <a:prstClr val="black"/>
                </a:solidFill>
                <a:effectLst>
                  <a:outerShdw blurRad="50800" dist="50800" dir="5400000" algn="ctr" rotWithShape="0">
                    <a:prstClr val="white">
                      <a:lumMod val="65000"/>
                      <a:lumOff val="35000"/>
                    </a:prstClr>
                  </a:outerShdw>
                </a:effectLst>
              </a:rPr>
              <a:t>Trayecto Formativo</a:t>
            </a:r>
            <a:r>
              <a:rPr lang="es-MX" sz="3200" dirty="0">
                <a:ln>
                  <a:solidFill>
                    <a:prstClr val="white">
                      <a:lumMod val="65000"/>
                      <a:lumOff val="35000"/>
                      <a:alpha val="55000"/>
                    </a:prstClr>
                  </a:solidFill>
                </a:ln>
                <a:solidFill>
                  <a:prstClr val="black"/>
                </a:solidFill>
                <a:effectLst>
                  <a:outerShdw blurRad="50800" dist="50800" dir="5400000" algn="ctr" rotWithShape="0">
                    <a:prstClr val="white">
                      <a:lumMod val="65000"/>
                      <a:lumOff val="35000"/>
                    </a:prstClr>
                  </a:outerShdw>
                </a:effectLst>
              </a:rPr>
              <a:t>: </a:t>
            </a:r>
          </a:p>
          <a:p>
            <a:pPr algn="ctr"/>
            <a:endParaRPr lang="es-MX" sz="3200" dirty="0">
              <a:ln>
                <a:solidFill>
                  <a:prstClr val="white">
                    <a:lumMod val="65000"/>
                    <a:lumOff val="35000"/>
                    <a:alpha val="55000"/>
                  </a:prstClr>
                </a:solidFill>
              </a:ln>
              <a:solidFill>
                <a:prstClr val="black"/>
              </a:solidFill>
              <a:effectLst>
                <a:outerShdw blurRad="50800" dist="50800" dir="5400000" algn="ctr" rotWithShape="0">
                  <a:prstClr val="white">
                    <a:lumMod val="65000"/>
                    <a:lumOff val="35000"/>
                  </a:prstClr>
                </a:outerShdw>
              </a:effectLst>
            </a:endParaRPr>
          </a:p>
          <a:p>
            <a:pPr algn="ctr"/>
            <a:r>
              <a:rPr lang="es-MX" sz="3200" dirty="0">
                <a:ln>
                  <a:solidFill>
                    <a:prstClr val="white">
                      <a:lumMod val="65000"/>
                      <a:lumOff val="35000"/>
                      <a:alpha val="55000"/>
                    </a:prstClr>
                  </a:solidFill>
                </a:ln>
                <a:solidFill>
                  <a:prstClr val="black"/>
                </a:solidFill>
                <a:effectLst>
                  <a:outerShdw blurRad="50800" dist="50800" dir="5400000" algn="ctr" rotWithShape="0">
                    <a:prstClr val="white">
                      <a:lumMod val="65000"/>
                      <a:lumOff val="35000"/>
                    </a:prstClr>
                  </a:outerShdw>
                </a:effectLst>
              </a:rPr>
              <a:t>Optativa</a:t>
            </a:r>
          </a:p>
          <a:p>
            <a:pPr algn="ctr"/>
            <a:endParaRPr lang="es-MX" sz="3200" dirty="0">
              <a:ln>
                <a:solidFill>
                  <a:prstClr val="white">
                    <a:lumMod val="65000"/>
                    <a:lumOff val="35000"/>
                    <a:alpha val="55000"/>
                  </a:prstClr>
                </a:solidFill>
              </a:ln>
              <a:solidFill>
                <a:prstClr val="black"/>
              </a:solidFill>
              <a:effectLst>
                <a:outerShdw blurRad="50800" dist="50800" dir="5400000" algn="ctr" rotWithShape="0">
                  <a:prstClr val="white">
                    <a:lumMod val="65000"/>
                    <a:lumOff val="35000"/>
                  </a:prstClr>
                </a:outerShdw>
              </a:effectLst>
            </a:endParaRPr>
          </a:p>
          <a:p>
            <a:pPr algn="ctr"/>
            <a:r>
              <a:rPr lang="es-MX" sz="3200" b="1" dirty="0">
                <a:ln>
                  <a:solidFill>
                    <a:prstClr val="white">
                      <a:lumMod val="65000"/>
                      <a:lumOff val="35000"/>
                      <a:alpha val="55000"/>
                    </a:prstClr>
                  </a:solidFill>
                </a:ln>
                <a:solidFill>
                  <a:prstClr val="black"/>
                </a:solidFill>
                <a:effectLst>
                  <a:outerShdw blurRad="50800" dist="50800" dir="5400000" algn="ctr" rotWithShape="0">
                    <a:prstClr val="white">
                      <a:lumMod val="65000"/>
                      <a:lumOff val="35000"/>
                    </a:prstClr>
                  </a:outerShdw>
                </a:effectLst>
              </a:rPr>
              <a:t>1 horas a la semana</a:t>
            </a:r>
          </a:p>
          <a:p>
            <a:pPr algn="ctr"/>
            <a:endParaRPr lang="es-MX" sz="3200" b="1" dirty="0">
              <a:ln>
                <a:solidFill>
                  <a:prstClr val="white">
                    <a:lumMod val="65000"/>
                    <a:lumOff val="35000"/>
                    <a:alpha val="55000"/>
                  </a:prstClr>
                </a:solidFill>
              </a:ln>
              <a:solidFill>
                <a:prstClr val="black"/>
              </a:solidFill>
              <a:effectLst>
                <a:outerShdw blurRad="50800" dist="50800" dir="5400000" algn="ctr" rotWithShape="0">
                  <a:prstClr val="white">
                    <a:lumMod val="65000"/>
                    <a:lumOff val="35000"/>
                  </a:prstClr>
                </a:outerShdw>
              </a:effectLst>
            </a:endParaRPr>
          </a:p>
          <a:p>
            <a:pPr algn="ctr"/>
            <a:r>
              <a:rPr lang="es-MX" sz="3200" b="1" dirty="0">
                <a:ln>
                  <a:solidFill>
                    <a:prstClr val="white">
                      <a:lumMod val="65000"/>
                      <a:lumOff val="35000"/>
                      <a:alpha val="55000"/>
                    </a:prstClr>
                  </a:solidFill>
                </a:ln>
                <a:solidFill>
                  <a:prstClr val="black"/>
                </a:solidFill>
                <a:effectLst>
                  <a:outerShdw blurRad="50800" dist="50800" dir="5400000" algn="ctr" rotWithShape="0">
                    <a:prstClr val="white">
                      <a:lumMod val="65000"/>
                      <a:lumOff val="35000"/>
                    </a:prstClr>
                  </a:outerShdw>
                </a:effectLst>
              </a:rPr>
              <a:t>Maestro: Albino Benjamín Ramírez Aguilar</a:t>
            </a:r>
          </a:p>
          <a:p>
            <a:pPr algn="ctr"/>
            <a:r>
              <a:rPr lang="es-MX" sz="3200" b="1" dirty="0">
                <a:ln>
                  <a:solidFill>
                    <a:prstClr val="white">
                      <a:lumMod val="65000"/>
                      <a:lumOff val="35000"/>
                      <a:alpha val="55000"/>
                    </a:prstClr>
                  </a:solidFill>
                </a:ln>
                <a:solidFill>
                  <a:prstClr val="black"/>
                </a:solidFill>
                <a:effectLst>
                  <a:outerShdw blurRad="50800" dist="50800" dir="5400000" algn="ctr" rotWithShape="0">
                    <a:prstClr val="white">
                      <a:lumMod val="65000"/>
                      <a:lumOff val="35000"/>
                    </a:prstClr>
                  </a:outerShdw>
                </a:effectLst>
              </a:rPr>
              <a:t>Albinobenjamin.ramirez@docentecoahuila.gob.mx </a:t>
            </a:r>
            <a:endParaRPr lang="es-MX" sz="3200" dirty="0">
              <a:ln>
                <a:solidFill>
                  <a:prstClr val="white">
                    <a:lumMod val="65000"/>
                    <a:lumOff val="35000"/>
                    <a:alpha val="55000"/>
                  </a:prstClr>
                </a:solidFill>
              </a:ln>
              <a:solidFill>
                <a:prstClr val="black"/>
              </a:solidFill>
              <a:effectLst>
                <a:outerShdw blurRad="50800" dist="50800" dir="5400000" algn="ctr" rotWithShape="0">
                  <a:prstClr val="white">
                    <a:lumMod val="65000"/>
                    <a:lumOff val="35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44743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3694263" y="193770"/>
            <a:ext cx="5094308" cy="559926"/>
          </a:xfrm>
          <a:prstGeom prst="rect">
            <a:avLst/>
          </a:prstGeom>
          <a:ln/>
        </p:spPr>
        <p:style>
          <a:lnRef idx="1">
            <a:schemeClr val="accent6"/>
          </a:lnRef>
          <a:fillRef idx="1003">
            <a:schemeClr val="lt2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800" b="1" dirty="0">
                <a:solidFill>
                  <a:prstClr val="black"/>
                </a:solidFill>
              </a:rPr>
              <a:t>Propósito del curso</a:t>
            </a:r>
          </a:p>
        </p:txBody>
      </p:sp>
      <p:sp>
        <p:nvSpPr>
          <p:cNvPr id="3" name="2 Marcador de contenido"/>
          <p:cNvSpPr txBox="1">
            <a:spLocks/>
          </p:cNvSpPr>
          <p:nvPr/>
        </p:nvSpPr>
        <p:spPr>
          <a:xfrm>
            <a:off x="621437" y="836712"/>
            <a:ext cx="10892275" cy="139675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" indent="0" algn="just">
              <a:buNone/>
            </a:pPr>
            <a:r>
              <a:rPr lang="es-MX" sz="2000" dirty="0"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estudiante normalista debe adquirir las habilidades informáticas prácticas de carácter transversal </a:t>
            </a:r>
            <a:r>
              <a:rPr lang="es-ES_tradnl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complementar la formación integral del futuro docente. </a:t>
            </a:r>
            <a:endParaRPr lang="es-MX" sz="2000" dirty="0">
              <a:solidFill>
                <a:prstClr val="black">
                  <a:lumMod val="85000"/>
                  <a:lumOff val="1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es-MX" sz="2000" dirty="0">
              <a:solidFill>
                <a:prstClr val="black">
                  <a:lumMod val="85000"/>
                  <a:lumOff val="1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3 Grupo"/>
          <p:cNvGrpSpPr/>
          <p:nvPr/>
        </p:nvGrpSpPr>
        <p:grpSpPr>
          <a:xfrm>
            <a:off x="2056957" y="1631305"/>
            <a:ext cx="3024336" cy="1569660"/>
            <a:chOff x="6000760" y="1307957"/>
            <a:chExt cx="2214578" cy="1569660"/>
          </a:xfrm>
        </p:grpSpPr>
        <p:sp>
          <p:nvSpPr>
            <p:cNvPr id="5" name="4 Rectángulo redondeado"/>
            <p:cNvSpPr/>
            <p:nvPr/>
          </p:nvSpPr>
          <p:spPr>
            <a:xfrm>
              <a:off x="6000760" y="1500174"/>
              <a:ext cx="2214578" cy="857256"/>
            </a:xfrm>
            <a:prstGeom prst="roundRect">
              <a:avLst/>
            </a:prstGeom>
            <a:ln/>
          </p:spPr>
          <p:style>
            <a:lnRef idx="1">
              <a:schemeClr val="accent6"/>
            </a:lnRef>
            <a:fillRef idx="1003">
              <a:schemeClr val="lt2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6" name="5 CuadroTexto"/>
            <p:cNvSpPr txBox="1"/>
            <p:nvPr/>
          </p:nvSpPr>
          <p:spPr>
            <a:xfrm>
              <a:off x="6286512" y="1307957"/>
              <a:ext cx="1714512" cy="1569660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1003">
              <a:schemeClr val="lt2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MX" sz="2400" b="1" dirty="0">
                  <a:solidFill>
                    <a:schemeClr val="bg1">
                      <a:lumMod val="50000"/>
                    </a:schemeClr>
                  </a:solidFill>
                </a:rPr>
                <a:t>Aprovechar los recursos disponibles en la red</a:t>
              </a:r>
            </a:p>
          </p:txBody>
        </p:sp>
      </p:grpSp>
      <p:grpSp>
        <p:nvGrpSpPr>
          <p:cNvPr id="10" name="9 Grupo"/>
          <p:cNvGrpSpPr/>
          <p:nvPr/>
        </p:nvGrpSpPr>
        <p:grpSpPr>
          <a:xfrm>
            <a:off x="7668096" y="1741550"/>
            <a:ext cx="3845616" cy="1569660"/>
            <a:chOff x="6000760" y="1500174"/>
            <a:chExt cx="2214578" cy="1569660"/>
          </a:xfrm>
        </p:grpSpPr>
        <p:sp>
          <p:nvSpPr>
            <p:cNvPr id="11" name="10 Rectángulo redondeado"/>
            <p:cNvSpPr/>
            <p:nvPr/>
          </p:nvSpPr>
          <p:spPr>
            <a:xfrm>
              <a:off x="6000760" y="1500174"/>
              <a:ext cx="2214578" cy="857256"/>
            </a:xfrm>
            <a:prstGeom prst="roundRect">
              <a:avLst/>
            </a:prstGeom>
            <a:ln/>
          </p:spPr>
          <p:style>
            <a:lnRef idx="1">
              <a:schemeClr val="accent6"/>
            </a:lnRef>
            <a:fillRef idx="1003">
              <a:schemeClr val="lt2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24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6286512" y="1500174"/>
              <a:ext cx="1714512" cy="1569660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1003">
              <a:schemeClr val="lt2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MX" sz="2400" b="1" dirty="0">
                  <a:solidFill>
                    <a:schemeClr val="bg1">
                      <a:lumMod val="50000"/>
                    </a:schemeClr>
                  </a:solidFill>
                </a:rPr>
                <a:t>Elaborar proyectos integrando el uso de la tecnología y la información</a:t>
              </a:r>
            </a:p>
          </p:txBody>
        </p:sp>
      </p:grpSp>
      <p:grpSp>
        <p:nvGrpSpPr>
          <p:cNvPr id="13" name="12 Grupo"/>
          <p:cNvGrpSpPr/>
          <p:nvPr/>
        </p:nvGrpSpPr>
        <p:grpSpPr>
          <a:xfrm>
            <a:off x="1984949" y="3487927"/>
            <a:ext cx="3168352" cy="1569660"/>
            <a:chOff x="6000760" y="1643050"/>
            <a:chExt cx="2214578" cy="1569660"/>
          </a:xfrm>
        </p:grpSpPr>
        <p:sp>
          <p:nvSpPr>
            <p:cNvPr id="14" name="13 Rectángulo redondeado"/>
            <p:cNvSpPr/>
            <p:nvPr/>
          </p:nvSpPr>
          <p:spPr>
            <a:xfrm>
              <a:off x="6000760" y="1647040"/>
              <a:ext cx="2214578" cy="857256"/>
            </a:xfrm>
            <a:prstGeom prst="roundRect">
              <a:avLst/>
            </a:prstGeom>
            <a:ln/>
          </p:spPr>
          <p:style>
            <a:lnRef idx="1">
              <a:schemeClr val="accent6"/>
            </a:lnRef>
            <a:fillRef idx="1003">
              <a:schemeClr val="lt2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24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5" name="14 CuadroTexto"/>
            <p:cNvSpPr txBox="1"/>
            <p:nvPr/>
          </p:nvSpPr>
          <p:spPr>
            <a:xfrm>
              <a:off x="6151754" y="1643050"/>
              <a:ext cx="1849271" cy="1569660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1003">
              <a:schemeClr val="lt2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MX" sz="2400" b="1" dirty="0">
                  <a:solidFill>
                    <a:schemeClr val="bg1">
                      <a:lumMod val="50000"/>
                    </a:schemeClr>
                  </a:solidFill>
                </a:rPr>
                <a:t>Trabajar con programas de escritorio y de colaboración </a:t>
              </a:r>
            </a:p>
          </p:txBody>
        </p:sp>
      </p:grpSp>
      <p:grpSp>
        <p:nvGrpSpPr>
          <p:cNvPr id="16" name="15 Grupo"/>
          <p:cNvGrpSpPr/>
          <p:nvPr/>
        </p:nvGrpSpPr>
        <p:grpSpPr>
          <a:xfrm>
            <a:off x="7668096" y="3560581"/>
            <a:ext cx="3626676" cy="1569660"/>
            <a:chOff x="6000761" y="1470630"/>
            <a:chExt cx="2214578" cy="1569660"/>
          </a:xfrm>
        </p:grpSpPr>
        <p:sp>
          <p:nvSpPr>
            <p:cNvPr id="17" name="16 Rectángulo redondeado"/>
            <p:cNvSpPr/>
            <p:nvPr/>
          </p:nvSpPr>
          <p:spPr>
            <a:xfrm>
              <a:off x="6000761" y="1500174"/>
              <a:ext cx="2214578" cy="857256"/>
            </a:xfrm>
            <a:prstGeom prst="roundRect">
              <a:avLst/>
            </a:prstGeom>
            <a:ln/>
          </p:spPr>
          <p:style>
            <a:lnRef idx="1">
              <a:schemeClr val="accent6"/>
            </a:lnRef>
            <a:fillRef idx="1003">
              <a:schemeClr val="lt2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24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6143636" y="1470630"/>
              <a:ext cx="1928827" cy="1569660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1003">
              <a:schemeClr val="lt2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MX" sz="2400" b="1" dirty="0">
                  <a:solidFill>
                    <a:schemeClr val="bg1">
                      <a:lumMod val="50000"/>
                    </a:schemeClr>
                  </a:solidFill>
                </a:rPr>
                <a:t>Demostrar dominio de las habilidades y destrezas informáticas </a:t>
              </a:r>
              <a:endParaRPr lang="es-MX" sz="24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9" name="18 Rectángulo"/>
          <p:cNvSpPr/>
          <p:nvPr/>
        </p:nvSpPr>
        <p:spPr>
          <a:xfrm>
            <a:off x="621437" y="5294849"/>
            <a:ext cx="1089227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20000"/>
              </a:spcBef>
              <a:defRPr/>
            </a:pPr>
            <a:r>
              <a:rPr lang="es-MX" sz="2000" dirty="0"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Conocimientos que puede utilizar en diversas actividades tanto académicas como profesionales, con intenciones instrumentales o didácticas.</a:t>
            </a:r>
          </a:p>
          <a:p>
            <a:pPr algn="just">
              <a:spcBef>
                <a:spcPct val="20000"/>
              </a:spcBef>
              <a:defRPr/>
            </a:pPr>
            <a:endParaRPr lang="es-MX" sz="2000" dirty="0">
              <a:solidFill>
                <a:prstClr val="black">
                  <a:lumMod val="85000"/>
                  <a:lumOff val="1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29201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3 Grupo"/>
          <p:cNvGrpSpPr/>
          <p:nvPr/>
        </p:nvGrpSpPr>
        <p:grpSpPr>
          <a:xfrm>
            <a:off x="2495600" y="404664"/>
            <a:ext cx="7200800" cy="1460667"/>
            <a:chOff x="6000760" y="1500174"/>
            <a:chExt cx="2214578" cy="1031059"/>
          </a:xfrm>
          <a:gradFill>
            <a:gsLst>
              <a:gs pos="5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</p:grpSpPr>
        <p:sp>
          <p:nvSpPr>
            <p:cNvPr id="3" name="4 Rectángulo redondeado"/>
            <p:cNvSpPr/>
            <p:nvPr/>
          </p:nvSpPr>
          <p:spPr>
            <a:xfrm>
              <a:off x="6000760" y="1500174"/>
              <a:ext cx="2214578" cy="85725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1003">
              <a:schemeClr val="lt2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>
                <a:solidFill>
                  <a:prstClr val="black"/>
                </a:solidFill>
              </a:endParaRPr>
            </a:p>
          </p:txBody>
        </p:sp>
        <p:sp>
          <p:nvSpPr>
            <p:cNvPr id="4" name="5 CuadroTexto"/>
            <p:cNvSpPr txBox="1"/>
            <p:nvPr/>
          </p:nvSpPr>
          <p:spPr>
            <a:xfrm>
              <a:off x="6048903" y="1510139"/>
              <a:ext cx="2083025" cy="1021094"/>
            </a:xfrm>
            <a:prstGeom prst="rect">
              <a:avLst/>
            </a:prstGeom>
          </p:spPr>
          <p:style>
            <a:lnRef idx="1">
              <a:schemeClr val="accent6"/>
            </a:lnRef>
            <a:fillRef idx="1003">
              <a:schemeClr val="lt2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MX" sz="22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Certificarse en Elaboración de proyectos de aprendizaje integrando el uso de las tecnologías de la información y la comunicación </a:t>
              </a:r>
            </a:p>
          </p:txBody>
        </p:sp>
      </p:grpSp>
      <p:grpSp>
        <p:nvGrpSpPr>
          <p:cNvPr id="5" name="6 Grupo"/>
          <p:cNvGrpSpPr/>
          <p:nvPr/>
        </p:nvGrpSpPr>
        <p:grpSpPr>
          <a:xfrm>
            <a:off x="2495600" y="2130840"/>
            <a:ext cx="7200800" cy="1214446"/>
            <a:chOff x="6000760" y="1500174"/>
            <a:chExt cx="2214578" cy="857256"/>
          </a:xfrm>
          <a:gradFill>
            <a:gsLst>
              <a:gs pos="21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</p:grpSpPr>
        <p:sp>
          <p:nvSpPr>
            <p:cNvPr id="6" name="7 Rectángulo redondeado"/>
            <p:cNvSpPr/>
            <p:nvPr/>
          </p:nvSpPr>
          <p:spPr>
            <a:xfrm>
              <a:off x="6000760" y="1500174"/>
              <a:ext cx="2214578" cy="85725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1003">
              <a:schemeClr val="lt2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>
                <a:solidFill>
                  <a:prstClr val="black"/>
                </a:solidFill>
              </a:endParaRPr>
            </a:p>
          </p:txBody>
        </p:sp>
        <p:sp>
          <p:nvSpPr>
            <p:cNvPr id="7" name="8 CuadroTexto"/>
            <p:cNvSpPr txBox="1"/>
            <p:nvPr/>
          </p:nvSpPr>
          <p:spPr>
            <a:xfrm>
              <a:off x="6048903" y="1643050"/>
              <a:ext cx="2166435" cy="586586"/>
            </a:xfrm>
            <a:prstGeom prst="rect">
              <a:avLst/>
            </a:prstGeom>
          </p:spPr>
          <p:style>
            <a:lnRef idx="1">
              <a:schemeClr val="accent6"/>
            </a:lnRef>
            <a:fillRef idx="1003">
              <a:schemeClr val="lt2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MX" sz="24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Facilitar la interacción entre profesores y alumnos en situaciones de aprendizaje.</a:t>
              </a:r>
            </a:p>
          </p:txBody>
        </p:sp>
      </p:grpSp>
      <p:grpSp>
        <p:nvGrpSpPr>
          <p:cNvPr id="8" name="9 Grupo"/>
          <p:cNvGrpSpPr/>
          <p:nvPr/>
        </p:nvGrpSpPr>
        <p:grpSpPr>
          <a:xfrm>
            <a:off x="2529761" y="3610795"/>
            <a:ext cx="7200800" cy="1214445"/>
            <a:chOff x="6000760" y="1500174"/>
            <a:chExt cx="2214578" cy="857256"/>
          </a:xfrm>
          <a:gradFill>
            <a:gsLst>
              <a:gs pos="21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</p:grpSpPr>
        <p:sp>
          <p:nvSpPr>
            <p:cNvPr id="9" name="10 Rectángulo redondeado"/>
            <p:cNvSpPr/>
            <p:nvPr/>
          </p:nvSpPr>
          <p:spPr>
            <a:xfrm>
              <a:off x="6000760" y="1500174"/>
              <a:ext cx="2214578" cy="85725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1003">
              <a:schemeClr val="lt2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>
                <a:solidFill>
                  <a:prstClr val="black"/>
                </a:solidFill>
              </a:endParaRPr>
            </a:p>
          </p:txBody>
        </p:sp>
        <p:sp>
          <p:nvSpPr>
            <p:cNvPr id="10" name="11 CuadroTexto"/>
            <p:cNvSpPr txBox="1"/>
            <p:nvPr/>
          </p:nvSpPr>
          <p:spPr>
            <a:xfrm>
              <a:off x="6092752" y="1590465"/>
              <a:ext cx="2039176" cy="716939"/>
            </a:xfrm>
            <a:prstGeom prst="rect">
              <a:avLst/>
            </a:prstGeom>
          </p:spPr>
          <p:style>
            <a:lnRef idx="1">
              <a:schemeClr val="accent6"/>
            </a:lnRef>
            <a:fillRef idx="1003">
              <a:schemeClr val="lt2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MX" sz="20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Incrementar habilidades y destrezas en el uso de las herramientas tecnológicas para aplicar en su trabajo de titulación.</a:t>
              </a:r>
            </a:p>
          </p:txBody>
        </p:sp>
      </p:grpSp>
      <p:grpSp>
        <p:nvGrpSpPr>
          <p:cNvPr id="11" name="12 Grupo"/>
          <p:cNvGrpSpPr/>
          <p:nvPr/>
        </p:nvGrpSpPr>
        <p:grpSpPr>
          <a:xfrm>
            <a:off x="2529761" y="5056362"/>
            <a:ext cx="7200800" cy="1214446"/>
            <a:chOff x="6011266" y="1533443"/>
            <a:chExt cx="2214578" cy="857256"/>
          </a:xfrm>
          <a:gradFill>
            <a:gsLst>
              <a:gs pos="21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</p:grpSpPr>
        <p:sp>
          <p:nvSpPr>
            <p:cNvPr id="12" name="13 Rectángulo redondeado"/>
            <p:cNvSpPr/>
            <p:nvPr/>
          </p:nvSpPr>
          <p:spPr>
            <a:xfrm>
              <a:off x="6011266" y="1533443"/>
              <a:ext cx="2214578" cy="85725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1003">
              <a:schemeClr val="lt2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>
                <a:solidFill>
                  <a:prstClr val="black"/>
                </a:solidFill>
              </a:endParaRPr>
            </a:p>
          </p:txBody>
        </p:sp>
        <p:sp>
          <p:nvSpPr>
            <p:cNvPr id="13" name="14 CuadroTexto"/>
            <p:cNvSpPr txBox="1"/>
            <p:nvPr/>
          </p:nvSpPr>
          <p:spPr>
            <a:xfrm>
              <a:off x="6261299" y="1712229"/>
              <a:ext cx="1714512" cy="499684"/>
            </a:xfrm>
            <a:prstGeom prst="rect">
              <a:avLst/>
            </a:prstGeom>
          </p:spPr>
          <p:style>
            <a:lnRef idx="1">
              <a:schemeClr val="accent6"/>
            </a:lnRef>
            <a:fillRef idx="1003">
              <a:schemeClr val="lt2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MX" sz="20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Mejorar la calidad de su formación académica 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59312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1991543" y="188640"/>
            <a:ext cx="9702473" cy="571214"/>
          </a:xfrm>
          <a:prstGeom prst="rect">
            <a:avLst/>
          </a:prstGeom>
        </p:spPr>
        <p:style>
          <a:lnRef idx="3">
            <a:schemeClr val="lt1"/>
          </a:lnRef>
          <a:fillRef idx="1003">
            <a:schemeClr val="lt2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800" b="1" dirty="0">
                <a:solidFill>
                  <a:prstClr val="black"/>
                </a:solidFill>
              </a:rPr>
              <a:t>Competencias profesionales a las que contribuye el curso.</a:t>
            </a:r>
            <a:endParaRPr lang="es-MX" sz="2800" dirty="0">
              <a:solidFill>
                <a:prstClr val="black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19091" y="1024927"/>
            <a:ext cx="10795247" cy="5724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s-MX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Soluciona problemas y toma decisiones utilizando su pensamiento crítico y creativo.</a:t>
            </a:r>
            <a:endParaRPr lang="es-MX" sz="20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s-MX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Aprende de manera autónoma y muestra iniciativa para auto-regularse y fortalecer su desarrollo personal.</a:t>
            </a:r>
            <a:endParaRPr lang="es-MX" sz="20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s-MX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Colabora con diversos actores para generar proyectos innovadores de impacto social y educativo.</a:t>
            </a:r>
            <a:endParaRPr lang="es-MX" sz="20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s-MX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Utiliza las tecnologías de la información y la comunicación de manera crítica.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s-MX" sz="2000" dirty="0">
                <a:solidFill>
                  <a:prstClr val="black"/>
                </a:solidFill>
              </a:rPr>
              <a:t>Actúa de manera ética ante la diversidad de situaciones que se presentan en la práctica profesional.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s-MX" sz="2000" dirty="0"/>
              <a:t>Diseña planeaciones aplicando sus conocimientos curriculares, psicopedagógicos, disciplinares, didácticos y tecnológicos para propiciar espacios de aprendizaje incluyentes que respondan a las necesidades de todos los alumnos en el marco del plan y programas de estudio.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s-MX" sz="2000" dirty="0">
              <a:solidFill>
                <a:prstClr val="black"/>
              </a:solidFill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sz="20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393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1991544" y="232542"/>
            <a:ext cx="8229600" cy="576064"/>
          </a:xfrm>
          <a:prstGeom prst="rect">
            <a:avLst/>
          </a:prstGeom>
        </p:spPr>
        <p:style>
          <a:lnRef idx="3">
            <a:schemeClr val="lt1"/>
          </a:lnRef>
          <a:fillRef idx="1003">
            <a:schemeClr val="lt2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800" b="1" dirty="0">
                <a:solidFill>
                  <a:prstClr val="black"/>
                </a:solidFill>
              </a:rPr>
              <a:t>Competencias del curso.</a:t>
            </a:r>
            <a:endParaRPr lang="es-MX" sz="2800" dirty="0">
              <a:solidFill>
                <a:prstClr val="black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39192" y="1382890"/>
            <a:ext cx="10910657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es-ES" sz="2000" dirty="0"/>
              <a:t>Mostrar dominio conceptual, procedimental y actitudinal sobre el uso y aplicaciones de los diferentes programas de la computadora y las Tecnologías de la Información y la Comunicación (TIC), como herramientas que optimizan su desarrollo académico, ocupacional y profesional de manera transversal.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es-MX" sz="20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MX" sz="2000" dirty="0"/>
              <a:t>Adquiere destreza y habilidad en el uso eficiente de las tecnologías de la información y la comunicación para obtener información, procesar, interpretar y expresar ideas propias y de otros.</a:t>
            </a:r>
          </a:p>
          <a:p>
            <a:pPr algn="just"/>
            <a:endParaRPr lang="es-MX" sz="20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ES" sz="2000" dirty="0"/>
              <a:t>Desarrollar la capacidad para utilizarlas adecuadamente en las actividades de enseñanza y de aprendizaje, así como para preparar, seleccionar o construir materiales didácticos.</a:t>
            </a:r>
            <a:endParaRPr lang="es-MX" sz="20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s-MX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193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12054" y="2166799"/>
            <a:ext cx="1050228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7160" algn="ctr"/>
            <a:r>
              <a:rPr lang="es-MX" sz="2000" b="1" dirty="0">
                <a:solidFill>
                  <a:prstClr val="black"/>
                </a:solidFill>
              </a:rPr>
              <a:t>Unidad de aprendizaje I</a:t>
            </a:r>
          </a:p>
          <a:p>
            <a:pPr marL="137160" algn="ctr"/>
            <a:endParaRPr lang="es-MX" sz="2000" b="1" dirty="0">
              <a:solidFill>
                <a:prstClr val="black"/>
              </a:solidFill>
            </a:endParaRPr>
          </a:p>
          <a:p>
            <a:pPr lvl="0" algn="ctr"/>
            <a:r>
              <a:rPr lang="es-ES" sz="2000" dirty="0"/>
              <a:t>Seguimiento y soporte de la estructura del trabajo de titulación </a:t>
            </a:r>
          </a:p>
          <a:p>
            <a:pPr lvl="0" algn="ctr"/>
            <a:endParaRPr lang="es-ES" sz="20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/>
            <a:endParaRPr lang="es-MX" sz="2000" b="1" dirty="0">
              <a:solidFill>
                <a:prstClr val="black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4952083" y="232543"/>
            <a:ext cx="2416383" cy="593080"/>
          </a:xfrm>
          <a:prstGeom prst="rect">
            <a:avLst/>
          </a:prstGeom>
        </p:spPr>
        <p:style>
          <a:lnRef idx="1">
            <a:schemeClr val="accent3"/>
          </a:lnRef>
          <a:fillRef idx="1003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3200" b="1" dirty="0">
                <a:solidFill>
                  <a:prstClr val="black"/>
                </a:solidFill>
              </a:rPr>
              <a:t>Contenido </a:t>
            </a:r>
          </a:p>
        </p:txBody>
      </p:sp>
    </p:spTree>
    <p:extLst>
      <p:ext uri="{BB962C8B-B14F-4D97-AF65-F5344CB8AC3E}">
        <p14:creationId xmlns:p14="http://schemas.microsoft.com/office/powerpoint/2010/main" val="1900175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143672" y="2748991"/>
            <a:ext cx="5112568" cy="830997"/>
          </a:xfrm>
          <a:prstGeom prst="rect">
            <a:avLst/>
          </a:prstGeom>
        </p:spPr>
        <p:style>
          <a:lnRef idx="1">
            <a:schemeClr val="accent3"/>
          </a:lnRef>
          <a:fillRef idx="1003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altLang="es-ES" sz="2400" b="1" dirty="0">
                <a:solidFill>
                  <a:prstClr val="black"/>
                </a:solidFill>
                <a:latin typeface="Calibri Light" panose="020F0302020204030204"/>
                <a:cs typeface="Arial" panose="020B0604020202020204" pitchFamily="34" charset="0"/>
              </a:rPr>
              <a:t>Relación de la materia con cursos del semestre  </a:t>
            </a:r>
            <a:endParaRPr lang="es-ES" altLang="es-ES" sz="2400" b="1" dirty="0">
              <a:solidFill>
                <a:prstClr val="black"/>
              </a:solidFill>
              <a:latin typeface="Calibri Light" panose="020F0302020204030204"/>
            </a:endParaRPr>
          </a:p>
        </p:txBody>
      </p:sp>
      <p:sp>
        <p:nvSpPr>
          <p:cNvPr id="6" name="Flecha abajo 5"/>
          <p:cNvSpPr/>
          <p:nvPr/>
        </p:nvSpPr>
        <p:spPr>
          <a:xfrm>
            <a:off x="5555940" y="3598774"/>
            <a:ext cx="252028" cy="648072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419324" y="4208210"/>
            <a:ext cx="28710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>
                <a:solidFill>
                  <a:prstClr val="black"/>
                </a:solidFill>
              </a:rPr>
              <a:t>Con todos los cursos  </a:t>
            </a:r>
          </a:p>
        </p:txBody>
      </p:sp>
    </p:spTree>
    <p:extLst>
      <p:ext uri="{BB962C8B-B14F-4D97-AF65-F5344CB8AC3E}">
        <p14:creationId xmlns:p14="http://schemas.microsoft.com/office/powerpoint/2010/main" val="1353263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919536" y="1116028"/>
            <a:ext cx="842493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000" dirty="0">
                <a:solidFill>
                  <a:prstClr val="black"/>
                </a:solidFill>
                <a:cs typeface="Arial" pitchFamily="34" charset="0"/>
              </a:rPr>
              <a:t>Computadora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MX" sz="2000" dirty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000" dirty="0">
                <a:solidFill>
                  <a:prstClr val="black"/>
                </a:solidFill>
                <a:cs typeface="Arial" pitchFamily="34" charset="0"/>
              </a:rPr>
              <a:t>Software video, audio, suite office (</a:t>
            </a:r>
            <a:r>
              <a:rPr lang="es-MX" sz="2000" dirty="0" err="1">
                <a:solidFill>
                  <a:prstClr val="black"/>
                </a:solidFill>
                <a:cs typeface="Arial" pitchFamily="34" charset="0"/>
              </a:rPr>
              <a:t>power</a:t>
            </a:r>
            <a:r>
              <a:rPr lang="es-MX" sz="2000" dirty="0">
                <a:solidFill>
                  <a:prstClr val="black"/>
                </a:solidFill>
                <a:cs typeface="Arial" pitchFamily="34" charset="0"/>
              </a:rPr>
              <a:t> </a:t>
            </a:r>
            <a:r>
              <a:rPr lang="es-MX" sz="2000" dirty="0" err="1">
                <a:solidFill>
                  <a:prstClr val="black"/>
                </a:solidFill>
                <a:cs typeface="Arial" pitchFamily="34" charset="0"/>
              </a:rPr>
              <a:t>point</a:t>
            </a:r>
            <a:r>
              <a:rPr lang="es-MX" sz="2000" dirty="0">
                <a:solidFill>
                  <a:prstClr val="black"/>
                </a:solidFill>
                <a:cs typeface="Arial" pitchFamily="34" charset="0"/>
              </a:rPr>
              <a:t> y </a:t>
            </a:r>
            <a:r>
              <a:rPr lang="es-MX" sz="2000" dirty="0" err="1">
                <a:solidFill>
                  <a:prstClr val="black"/>
                </a:solidFill>
                <a:cs typeface="Arial" pitchFamily="34" charset="0"/>
              </a:rPr>
              <a:t>word</a:t>
            </a:r>
            <a:r>
              <a:rPr lang="es-MX" sz="2000" dirty="0">
                <a:solidFill>
                  <a:prstClr val="black"/>
                </a:solidFill>
                <a:cs typeface="Arial" pitchFamily="34" charset="0"/>
              </a:rPr>
              <a:t>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MX" sz="2000" dirty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000" dirty="0">
                <a:solidFill>
                  <a:prstClr val="black"/>
                </a:solidFill>
                <a:cs typeface="Arial" pitchFamily="34" charset="0"/>
              </a:rPr>
              <a:t>Proyector en el aula </a:t>
            </a:r>
          </a:p>
          <a:p>
            <a:endParaRPr lang="es-MX" sz="2000" dirty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000" dirty="0">
                <a:solidFill>
                  <a:prstClr val="black"/>
                </a:solidFill>
                <a:cs typeface="Arial" pitchFamily="34" charset="0"/>
              </a:rPr>
              <a:t>Internet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MX" sz="2000" dirty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MX" sz="2000" dirty="0">
                <a:solidFill>
                  <a:prstClr val="black"/>
                </a:solidFill>
                <a:cs typeface="Arial" pitchFamily="34" charset="0"/>
              </a:rPr>
              <a:t>Memoria USB, Cd, DVD.</a:t>
            </a:r>
          </a:p>
          <a:p>
            <a:pPr algn="just"/>
            <a:endParaRPr lang="es-MX" sz="2000" dirty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MX" sz="2000" dirty="0">
                <a:solidFill>
                  <a:prstClr val="black"/>
                </a:solidFill>
                <a:cs typeface="Arial" pitchFamily="34" charset="0"/>
              </a:rPr>
              <a:t>Micrófono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s-MX" sz="2000" dirty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MX" sz="2000" dirty="0">
                <a:solidFill>
                  <a:prstClr val="black"/>
                </a:solidFill>
                <a:cs typeface="Arial" pitchFamily="34" charset="0"/>
              </a:rPr>
              <a:t>Utilización de celulares, laptop, plataformas de internet, programas en la nube, formatos de video e imágenes.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215680" y="260648"/>
            <a:ext cx="5112568" cy="400110"/>
          </a:xfrm>
          <a:prstGeom prst="rect">
            <a:avLst/>
          </a:prstGeom>
        </p:spPr>
        <p:style>
          <a:lnRef idx="1">
            <a:schemeClr val="accent3"/>
          </a:lnRef>
          <a:fillRef idx="1003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altLang="es-ES" sz="2000" b="1" dirty="0">
                <a:solidFill>
                  <a:prstClr val="black"/>
                </a:solidFill>
                <a:latin typeface="Calibri Light" panose="020F0302020204030204"/>
                <a:cs typeface="Arial" panose="020B0604020202020204" pitchFamily="34" charset="0"/>
              </a:rPr>
              <a:t>Material de Apoyo</a:t>
            </a:r>
            <a:endParaRPr lang="es-ES" altLang="es-ES" sz="2000" b="1" dirty="0">
              <a:solidFill>
                <a:prstClr val="black"/>
              </a:solidFill>
              <a:latin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29287027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353</TotalTime>
  <Words>756</Words>
  <Application>Microsoft Office PowerPoint</Application>
  <PresentationFormat>Panorámica</PresentationFormat>
  <Paragraphs>117</Paragraphs>
  <Slides>13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Century Gothic</vt:lpstr>
      <vt:lpstr>Wingdings</vt:lpstr>
      <vt:lpstr>Wingdings 3</vt:lpstr>
      <vt:lpstr>Espiral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sistemas</dc:creator>
  <cp:lastModifiedBy>ALBINO BENJAMIN RAMIREZ AGUILAR</cp:lastModifiedBy>
  <cp:revision>27</cp:revision>
  <dcterms:created xsi:type="dcterms:W3CDTF">2018-08-17T21:24:21Z</dcterms:created>
  <dcterms:modified xsi:type="dcterms:W3CDTF">2022-02-15T02:21:43Z</dcterms:modified>
</cp:coreProperties>
</file>