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54464F-7769-4FB1-AEC4-E11D93F6CB02}" type="doc">
      <dgm:prSet loTypeId="urn:microsoft.com/office/officeart/2005/8/layout/vProcess5" loCatId="process" qsTypeId="urn:microsoft.com/office/officeart/2005/8/quickstyle/simple2" qsCatId="simple" csTypeId="urn:microsoft.com/office/officeart/2005/8/colors/colorful2" csCatId="colorful"/>
      <dgm:spPr/>
      <dgm:t>
        <a:bodyPr/>
        <a:lstStyle/>
        <a:p>
          <a:endParaRPr lang="en-US"/>
        </a:p>
      </dgm:t>
    </dgm:pt>
    <dgm:pt modelId="{0B0BE160-5323-4FB9-B4E1-E6782645B6A4}">
      <dgm:prSet custT="1"/>
      <dgm:spPr/>
      <dgm:t>
        <a:bodyPr/>
        <a:lstStyle/>
        <a:p>
          <a:r>
            <a:rPr lang="es-MX" sz="2400" b="1"/>
            <a:t>Los datos se pueden organizar en tablas y gráficas para comunicar la información obtenida de las encuestas y/o entrevistas.</a:t>
          </a:r>
          <a:endParaRPr lang="en-US" sz="2400"/>
        </a:p>
      </dgm:t>
    </dgm:pt>
    <dgm:pt modelId="{740BDA57-8BE6-47C2-B736-6B8239E81CC4}" type="parTrans" cxnId="{A9107EA5-79E0-44AB-8BF1-2F1EAE7F9C35}">
      <dgm:prSet/>
      <dgm:spPr/>
      <dgm:t>
        <a:bodyPr/>
        <a:lstStyle/>
        <a:p>
          <a:endParaRPr lang="en-US" sz="2800"/>
        </a:p>
      </dgm:t>
    </dgm:pt>
    <dgm:pt modelId="{E3C184E0-8E33-4990-B137-CDAC1FA66053}" type="sibTrans" cxnId="{A9107EA5-79E0-44AB-8BF1-2F1EAE7F9C35}">
      <dgm:prSet custT="1"/>
      <dgm:spPr/>
      <dgm:t>
        <a:bodyPr/>
        <a:lstStyle/>
        <a:p>
          <a:endParaRPr lang="en-US" sz="4400"/>
        </a:p>
      </dgm:t>
    </dgm:pt>
    <dgm:pt modelId="{700F61D5-5A0D-4ED4-B6DB-9B009CA5B30A}">
      <dgm:prSet custT="1"/>
      <dgm:spPr/>
      <dgm:t>
        <a:bodyPr/>
        <a:lstStyle/>
        <a:p>
          <a:r>
            <a:rPr lang="es-MX" sz="2400" b="1"/>
            <a:t>Tablas estadísticas, son la forma convencionales de representar la información en renglones y columnas. Sus principales elementos son:                        </a:t>
          </a:r>
          <a:endParaRPr lang="en-US" sz="2400"/>
        </a:p>
      </dgm:t>
    </dgm:pt>
    <dgm:pt modelId="{CA5AD5EA-1676-4E7C-886A-C8187D3A2C1E}" type="parTrans" cxnId="{66604A98-F4EE-49A5-A64D-331D5EF8ACF4}">
      <dgm:prSet/>
      <dgm:spPr/>
      <dgm:t>
        <a:bodyPr/>
        <a:lstStyle/>
        <a:p>
          <a:endParaRPr lang="en-US" sz="2800"/>
        </a:p>
      </dgm:t>
    </dgm:pt>
    <dgm:pt modelId="{B7A495FB-8B2F-4E34-8BF3-67DF24A7E350}" type="sibTrans" cxnId="{66604A98-F4EE-49A5-A64D-331D5EF8ACF4}">
      <dgm:prSet custT="1"/>
      <dgm:spPr/>
      <dgm:t>
        <a:bodyPr/>
        <a:lstStyle/>
        <a:p>
          <a:endParaRPr lang="en-US" sz="4400"/>
        </a:p>
      </dgm:t>
    </dgm:pt>
    <dgm:pt modelId="{7C40BABA-3A0D-4793-AB39-2114D088FC62}">
      <dgm:prSet custT="1"/>
      <dgm:spPr/>
      <dgm:t>
        <a:bodyPr/>
        <a:lstStyle/>
        <a:p>
          <a:r>
            <a:rPr lang="es-MX" sz="2400" b="1"/>
            <a:t>Título</a:t>
          </a:r>
          <a:endParaRPr lang="en-US" sz="2400"/>
        </a:p>
      </dgm:t>
    </dgm:pt>
    <dgm:pt modelId="{1EB88078-C863-4D76-87B6-54C485454A28}" type="parTrans" cxnId="{B6D6694A-9E0A-4631-BE42-7E91136CBAA3}">
      <dgm:prSet/>
      <dgm:spPr/>
      <dgm:t>
        <a:bodyPr/>
        <a:lstStyle/>
        <a:p>
          <a:endParaRPr lang="en-US" sz="2800"/>
        </a:p>
      </dgm:t>
    </dgm:pt>
    <dgm:pt modelId="{34EBD363-A2FD-4E26-9B92-CBCF4F3CE9D0}" type="sibTrans" cxnId="{B6D6694A-9E0A-4631-BE42-7E91136CBAA3}">
      <dgm:prSet/>
      <dgm:spPr/>
      <dgm:t>
        <a:bodyPr/>
        <a:lstStyle/>
        <a:p>
          <a:endParaRPr lang="en-US" sz="2800"/>
        </a:p>
      </dgm:t>
    </dgm:pt>
    <dgm:pt modelId="{F872EFF2-F994-4743-A3C1-66CB6541B12E}">
      <dgm:prSet custT="1"/>
      <dgm:spPr/>
      <dgm:t>
        <a:bodyPr/>
        <a:lstStyle/>
        <a:p>
          <a:r>
            <a:rPr lang="es-MX" sz="1800" b="1"/>
            <a:t>Encabezado</a:t>
          </a:r>
          <a:endParaRPr lang="en-US" sz="1800"/>
        </a:p>
      </dgm:t>
    </dgm:pt>
    <dgm:pt modelId="{90BCC246-9BAF-46A1-86BF-D641A6962031}" type="parTrans" cxnId="{33C071A7-22E5-4859-A538-828677525261}">
      <dgm:prSet/>
      <dgm:spPr/>
      <dgm:t>
        <a:bodyPr/>
        <a:lstStyle/>
        <a:p>
          <a:endParaRPr lang="en-US" sz="2800"/>
        </a:p>
      </dgm:t>
    </dgm:pt>
    <dgm:pt modelId="{C13BDC27-1827-49ED-9880-351BDEC8B652}" type="sibTrans" cxnId="{33C071A7-22E5-4859-A538-828677525261}">
      <dgm:prSet/>
      <dgm:spPr/>
      <dgm:t>
        <a:bodyPr/>
        <a:lstStyle/>
        <a:p>
          <a:endParaRPr lang="en-US" sz="2800"/>
        </a:p>
      </dgm:t>
    </dgm:pt>
    <dgm:pt modelId="{8FA530A7-3B61-4DD9-A5F2-AC3C5C9A8B36}">
      <dgm:prSet custT="1"/>
      <dgm:spPr/>
      <dgm:t>
        <a:bodyPr/>
        <a:lstStyle/>
        <a:p>
          <a:r>
            <a:rPr lang="es-MX" sz="1800" b="1"/>
            <a:t>Cuerpo</a:t>
          </a:r>
          <a:endParaRPr lang="en-US" sz="1800"/>
        </a:p>
      </dgm:t>
    </dgm:pt>
    <dgm:pt modelId="{8A66B449-F56B-48C8-BF0D-57ACA4F0798D}" type="parTrans" cxnId="{261562A3-7695-431D-92C4-E229A6DE7C55}">
      <dgm:prSet/>
      <dgm:spPr/>
      <dgm:t>
        <a:bodyPr/>
        <a:lstStyle/>
        <a:p>
          <a:endParaRPr lang="en-US" sz="2800"/>
        </a:p>
      </dgm:t>
    </dgm:pt>
    <dgm:pt modelId="{D7BCFCC2-A5B5-4DD4-8E71-7EEC7F58C6A1}" type="sibTrans" cxnId="{261562A3-7695-431D-92C4-E229A6DE7C55}">
      <dgm:prSet/>
      <dgm:spPr/>
      <dgm:t>
        <a:bodyPr/>
        <a:lstStyle/>
        <a:p>
          <a:endParaRPr lang="en-US" sz="2800"/>
        </a:p>
      </dgm:t>
    </dgm:pt>
    <dgm:pt modelId="{7D44F7EB-7295-4133-98F2-9680696C2E18}">
      <dgm:prSet custT="1"/>
      <dgm:spPr/>
      <dgm:t>
        <a:bodyPr/>
        <a:lstStyle/>
        <a:p>
          <a:r>
            <a:rPr lang="es-MX" sz="1800" b="1"/>
            <a:t>Fuente de información</a:t>
          </a:r>
          <a:endParaRPr lang="en-US" sz="1800"/>
        </a:p>
      </dgm:t>
    </dgm:pt>
    <dgm:pt modelId="{4F5F2409-A06C-4D81-95BE-077AD7E6FF3B}" type="parTrans" cxnId="{2AFFD911-6DB2-4A8D-9179-FE7F8D75F21D}">
      <dgm:prSet/>
      <dgm:spPr/>
      <dgm:t>
        <a:bodyPr/>
        <a:lstStyle/>
        <a:p>
          <a:endParaRPr lang="en-US" sz="2800"/>
        </a:p>
      </dgm:t>
    </dgm:pt>
    <dgm:pt modelId="{4FFF0C7B-7A11-4A82-B316-520C82E6CF1F}" type="sibTrans" cxnId="{2AFFD911-6DB2-4A8D-9179-FE7F8D75F21D}">
      <dgm:prSet/>
      <dgm:spPr/>
      <dgm:t>
        <a:bodyPr/>
        <a:lstStyle/>
        <a:p>
          <a:endParaRPr lang="en-US" sz="2800"/>
        </a:p>
      </dgm:t>
    </dgm:pt>
    <dgm:pt modelId="{5113B376-BCF2-476F-A1C0-2A1EBB72BA3B}" type="pres">
      <dgm:prSet presAssocID="{0254464F-7769-4FB1-AEC4-E11D93F6CB02}" presName="outerComposite" presStyleCnt="0">
        <dgm:presLayoutVars>
          <dgm:chMax val="5"/>
          <dgm:dir/>
          <dgm:resizeHandles val="exact"/>
        </dgm:presLayoutVars>
      </dgm:prSet>
      <dgm:spPr/>
    </dgm:pt>
    <dgm:pt modelId="{D7193BEF-8E9B-4392-80F6-651D96664427}" type="pres">
      <dgm:prSet presAssocID="{0254464F-7769-4FB1-AEC4-E11D93F6CB02}" presName="dummyMaxCanvas" presStyleCnt="0">
        <dgm:presLayoutVars/>
      </dgm:prSet>
      <dgm:spPr/>
    </dgm:pt>
    <dgm:pt modelId="{3F5C6DDE-B8D6-4314-84A6-195A3E1CDE2B}" type="pres">
      <dgm:prSet presAssocID="{0254464F-7769-4FB1-AEC4-E11D93F6CB02}" presName="ThreeNodes_1" presStyleLbl="node1" presStyleIdx="0" presStyleCnt="3">
        <dgm:presLayoutVars>
          <dgm:bulletEnabled val="1"/>
        </dgm:presLayoutVars>
      </dgm:prSet>
      <dgm:spPr/>
    </dgm:pt>
    <dgm:pt modelId="{DEC7041D-BC83-4499-BCCF-EED8F37C9088}" type="pres">
      <dgm:prSet presAssocID="{0254464F-7769-4FB1-AEC4-E11D93F6CB02}" presName="ThreeNodes_2" presStyleLbl="node1" presStyleIdx="1" presStyleCnt="3">
        <dgm:presLayoutVars>
          <dgm:bulletEnabled val="1"/>
        </dgm:presLayoutVars>
      </dgm:prSet>
      <dgm:spPr/>
    </dgm:pt>
    <dgm:pt modelId="{E178B9FD-362B-4D87-B1EB-F42DCA5B8CCF}" type="pres">
      <dgm:prSet presAssocID="{0254464F-7769-4FB1-AEC4-E11D93F6CB02}" presName="ThreeNodes_3" presStyleLbl="node1" presStyleIdx="2" presStyleCnt="3">
        <dgm:presLayoutVars>
          <dgm:bulletEnabled val="1"/>
        </dgm:presLayoutVars>
      </dgm:prSet>
      <dgm:spPr/>
    </dgm:pt>
    <dgm:pt modelId="{F1DE6509-C360-4418-AE18-0591A4F06AF7}" type="pres">
      <dgm:prSet presAssocID="{0254464F-7769-4FB1-AEC4-E11D93F6CB02}" presName="ThreeConn_1-2" presStyleLbl="fgAccFollowNode1" presStyleIdx="0" presStyleCnt="2">
        <dgm:presLayoutVars>
          <dgm:bulletEnabled val="1"/>
        </dgm:presLayoutVars>
      </dgm:prSet>
      <dgm:spPr/>
    </dgm:pt>
    <dgm:pt modelId="{F1266B74-2480-4191-8C13-4B9351AFC2CC}" type="pres">
      <dgm:prSet presAssocID="{0254464F-7769-4FB1-AEC4-E11D93F6CB02}" presName="ThreeConn_2-3" presStyleLbl="fgAccFollowNode1" presStyleIdx="1" presStyleCnt="2">
        <dgm:presLayoutVars>
          <dgm:bulletEnabled val="1"/>
        </dgm:presLayoutVars>
      </dgm:prSet>
      <dgm:spPr/>
    </dgm:pt>
    <dgm:pt modelId="{44ED5228-59BE-45A6-962E-3402ED9BCE7E}" type="pres">
      <dgm:prSet presAssocID="{0254464F-7769-4FB1-AEC4-E11D93F6CB02}" presName="ThreeNodes_1_text" presStyleLbl="node1" presStyleIdx="2" presStyleCnt="3">
        <dgm:presLayoutVars>
          <dgm:bulletEnabled val="1"/>
        </dgm:presLayoutVars>
      </dgm:prSet>
      <dgm:spPr/>
    </dgm:pt>
    <dgm:pt modelId="{CA5F4135-1185-4F27-BD4E-1A2AD62B8333}" type="pres">
      <dgm:prSet presAssocID="{0254464F-7769-4FB1-AEC4-E11D93F6CB02}" presName="ThreeNodes_2_text" presStyleLbl="node1" presStyleIdx="2" presStyleCnt="3">
        <dgm:presLayoutVars>
          <dgm:bulletEnabled val="1"/>
        </dgm:presLayoutVars>
      </dgm:prSet>
      <dgm:spPr/>
    </dgm:pt>
    <dgm:pt modelId="{CE316091-8640-4F82-9F81-735F0159A4E7}" type="pres">
      <dgm:prSet presAssocID="{0254464F-7769-4FB1-AEC4-E11D93F6CB02}" presName="ThreeNodes_3_text" presStyleLbl="node1" presStyleIdx="2" presStyleCnt="3">
        <dgm:presLayoutVars>
          <dgm:bulletEnabled val="1"/>
        </dgm:presLayoutVars>
      </dgm:prSet>
      <dgm:spPr/>
    </dgm:pt>
  </dgm:ptLst>
  <dgm:cxnLst>
    <dgm:cxn modelId="{58702C07-0BD8-459F-8FB4-4C43F192268E}" type="presOf" srcId="{7D44F7EB-7295-4133-98F2-9680696C2E18}" destId="{CE316091-8640-4F82-9F81-735F0159A4E7}" srcOrd="1" destOrd="3" presId="urn:microsoft.com/office/officeart/2005/8/layout/vProcess5"/>
    <dgm:cxn modelId="{2AFFD911-6DB2-4A8D-9179-FE7F8D75F21D}" srcId="{7C40BABA-3A0D-4793-AB39-2114D088FC62}" destId="{7D44F7EB-7295-4133-98F2-9680696C2E18}" srcOrd="2" destOrd="0" parTransId="{4F5F2409-A06C-4D81-95BE-077AD7E6FF3B}" sibTransId="{4FFF0C7B-7A11-4A82-B316-520C82E6CF1F}"/>
    <dgm:cxn modelId="{8F85782E-F390-4B1B-A9A0-6A23EF298501}" type="presOf" srcId="{0B0BE160-5323-4FB9-B4E1-E6782645B6A4}" destId="{3F5C6DDE-B8D6-4314-84A6-195A3E1CDE2B}" srcOrd="0" destOrd="0" presId="urn:microsoft.com/office/officeart/2005/8/layout/vProcess5"/>
    <dgm:cxn modelId="{8002E639-A0A5-4F6A-9EC3-159EDA0DDA5E}" type="presOf" srcId="{7C40BABA-3A0D-4793-AB39-2114D088FC62}" destId="{CE316091-8640-4F82-9F81-735F0159A4E7}" srcOrd="1" destOrd="0" presId="urn:microsoft.com/office/officeart/2005/8/layout/vProcess5"/>
    <dgm:cxn modelId="{BC371968-0D42-4656-A935-6A1079E5C605}" type="presOf" srcId="{700F61D5-5A0D-4ED4-B6DB-9B009CA5B30A}" destId="{CA5F4135-1185-4F27-BD4E-1A2AD62B8333}" srcOrd="1" destOrd="0" presId="urn:microsoft.com/office/officeart/2005/8/layout/vProcess5"/>
    <dgm:cxn modelId="{B6D6694A-9E0A-4631-BE42-7E91136CBAA3}" srcId="{0254464F-7769-4FB1-AEC4-E11D93F6CB02}" destId="{7C40BABA-3A0D-4793-AB39-2114D088FC62}" srcOrd="2" destOrd="0" parTransId="{1EB88078-C863-4D76-87B6-54C485454A28}" sibTransId="{34EBD363-A2FD-4E26-9B92-CBCF4F3CE9D0}"/>
    <dgm:cxn modelId="{7F4A0E4D-6774-46A0-9E0A-EEAE59FBDB78}" type="presOf" srcId="{0254464F-7769-4FB1-AEC4-E11D93F6CB02}" destId="{5113B376-BCF2-476F-A1C0-2A1EBB72BA3B}" srcOrd="0" destOrd="0" presId="urn:microsoft.com/office/officeart/2005/8/layout/vProcess5"/>
    <dgm:cxn modelId="{DAB7776D-0B36-445C-AA5B-511AAC734F0F}" type="presOf" srcId="{E3C184E0-8E33-4990-B137-CDAC1FA66053}" destId="{F1DE6509-C360-4418-AE18-0591A4F06AF7}" srcOrd="0" destOrd="0" presId="urn:microsoft.com/office/officeart/2005/8/layout/vProcess5"/>
    <dgm:cxn modelId="{29BEAA6F-B976-44FF-BDCD-7BCE6382BE69}" type="presOf" srcId="{F872EFF2-F994-4743-A3C1-66CB6541B12E}" destId="{E178B9FD-362B-4D87-B1EB-F42DCA5B8CCF}" srcOrd="0" destOrd="1" presId="urn:microsoft.com/office/officeart/2005/8/layout/vProcess5"/>
    <dgm:cxn modelId="{6DE7055A-8ECC-42C9-BF3D-6FA7B6FF9F06}" type="presOf" srcId="{7C40BABA-3A0D-4793-AB39-2114D088FC62}" destId="{E178B9FD-362B-4D87-B1EB-F42DCA5B8CCF}" srcOrd="0" destOrd="0" presId="urn:microsoft.com/office/officeart/2005/8/layout/vProcess5"/>
    <dgm:cxn modelId="{66604A98-F4EE-49A5-A64D-331D5EF8ACF4}" srcId="{0254464F-7769-4FB1-AEC4-E11D93F6CB02}" destId="{700F61D5-5A0D-4ED4-B6DB-9B009CA5B30A}" srcOrd="1" destOrd="0" parTransId="{CA5AD5EA-1676-4E7C-886A-C8187D3A2C1E}" sibTransId="{B7A495FB-8B2F-4E34-8BF3-67DF24A7E350}"/>
    <dgm:cxn modelId="{261562A3-7695-431D-92C4-E229A6DE7C55}" srcId="{7C40BABA-3A0D-4793-AB39-2114D088FC62}" destId="{8FA530A7-3B61-4DD9-A5F2-AC3C5C9A8B36}" srcOrd="1" destOrd="0" parTransId="{8A66B449-F56B-48C8-BF0D-57ACA4F0798D}" sibTransId="{D7BCFCC2-A5B5-4DD4-8E71-7EEC7F58C6A1}"/>
    <dgm:cxn modelId="{A9107EA5-79E0-44AB-8BF1-2F1EAE7F9C35}" srcId="{0254464F-7769-4FB1-AEC4-E11D93F6CB02}" destId="{0B0BE160-5323-4FB9-B4E1-E6782645B6A4}" srcOrd="0" destOrd="0" parTransId="{740BDA57-8BE6-47C2-B736-6B8239E81CC4}" sibTransId="{E3C184E0-8E33-4990-B137-CDAC1FA66053}"/>
    <dgm:cxn modelId="{33C071A7-22E5-4859-A538-828677525261}" srcId="{7C40BABA-3A0D-4793-AB39-2114D088FC62}" destId="{F872EFF2-F994-4743-A3C1-66CB6541B12E}" srcOrd="0" destOrd="0" parTransId="{90BCC246-9BAF-46A1-86BF-D641A6962031}" sibTransId="{C13BDC27-1827-49ED-9880-351BDEC8B652}"/>
    <dgm:cxn modelId="{B7DB9FB5-2B6F-4331-931D-C62D661C4286}" type="presOf" srcId="{0B0BE160-5323-4FB9-B4E1-E6782645B6A4}" destId="{44ED5228-59BE-45A6-962E-3402ED9BCE7E}" srcOrd="1" destOrd="0" presId="urn:microsoft.com/office/officeart/2005/8/layout/vProcess5"/>
    <dgm:cxn modelId="{5156BFB7-ED60-43F2-A749-05392AAE1671}" type="presOf" srcId="{8FA530A7-3B61-4DD9-A5F2-AC3C5C9A8B36}" destId="{CE316091-8640-4F82-9F81-735F0159A4E7}" srcOrd="1" destOrd="2" presId="urn:microsoft.com/office/officeart/2005/8/layout/vProcess5"/>
    <dgm:cxn modelId="{4A4E8CB9-C52D-43F2-A139-9BC38B4F9ABF}" type="presOf" srcId="{B7A495FB-8B2F-4E34-8BF3-67DF24A7E350}" destId="{F1266B74-2480-4191-8C13-4B9351AFC2CC}" srcOrd="0" destOrd="0" presId="urn:microsoft.com/office/officeart/2005/8/layout/vProcess5"/>
    <dgm:cxn modelId="{4AF232C1-08E9-42EB-80BF-BF0447CFEC16}" type="presOf" srcId="{7D44F7EB-7295-4133-98F2-9680696C2E18}" destId="{E178B9FD-362B-4D87-B1EB-F42DCA5B8CCF}" srcOrd="0" destOrd="3" presId="urn:microsoft.com/office/officeart/2005/8/layout/vProcess5"/>
    <dgm:cxn modelId="{068E29D0-3553-4217-BA12-3C4169C7F285}" type="presOf" srcId="{8FA530A7-3B61-4DD9-A5F2-AC3C5C9A8B36}" destId="{E178B9FD-362B-4D87-B1EB-F42DCA5B8CCF}" srcOrd="0" destOrd="2" presId="urn:microsoft.com/office/officeart/2005/8/layout/vProcess5"/>
    <dgm:cxn modelId="{6C2A66DB-80A1-4E6B-83C9-AF9AEE654369}" type="presOf" srcId="{F872EFF2-F994-4743-A3C1-66CB6541B12E}" destId="{CE316091-8640-4F82-9F81-735F0159A4E7}" srcOrd="1" destOrd="1" presId="urn:microsoft.com/office/officeart/2005/8/layout/vProcess5"/>
    <dgm:cxn modelId="{27E1D3E5-2D67-4D60-B5F2-F6867BA69BEC}" type="presOf" srcId="{700F61D5-5A0D-4ED4-B6DB-9B009CA5B30A}" destId="{DEC7041D-BC83-4499-BCCF-EED8F37C9088}" srcOrd="0" destOrd="0" presId="urn:microsoft.com/office/officeart/2005/8/layout/vProcess5"/>
    <dgm:cxn modelId="{A11ABE18-89E3-46C8-92B7-E3E69B5FFBAC}" type="presParOf" srcId="{5113B376-BCF2-476F-A1C0-2A1EBB72BA3B}" destId="{D7193BEF-8E9B-4392-80F6-651D96664427}" srcOrd="0" destOrd="0" presId="urn:microsoft.com/office/officeart/2005/8/layout/vProcess5"/>
    <dgm:cxn modelId="{8D7F1F4F-3CED-472C-B03C-D343809F54CA}" type="presParOf" srcId="{5113B376-BCF2-476F-A1C0-2A1EBB72BA3B}" destId="{3F5C6DDE-B8D6-4314-84A6-195A3E1CDE2B}" srcOrd="1" destOrd="0" presId="urn:microsoft.com/office/officeart/2005/8/layout/vProcess5"/>
    <dgm:cxn modelId="{E10C9A6A-1C02-4FFB-A6D3-6E091F70404E}" type="presParOf" srcId="{5113B376-BCF2-476F-A1C0-2A1EBB72BA3B}" destId="{DEC7041D-BC83-4499-BCCF-EED8F37C9088}" srcOrd="2" destOrd="0" presId="urn:microsoft.com/office/officeart/2005/8/layout/vProcess5"/>
    <dgm:cxn modelId="{1F3DDCAC-5436-4F61-8795-1BD0C83DBCFE}" type="presParOf" srcId="{5113B376-BCF2-476F-A1C0-2A1EBB72BA3B}" destId="{E178B9FD-362B-4D87-B1EB-F42DCA5B8CCF}" srcOrd="3" destOrd="0" presId="urn:microsoft.com/office/officeart/2005/8/layout/vProcess5"/>
    <dgm:cxn modelId="{CACD8BAD-14EE-4F0F-95E9-AC5EE435CF15}" type="presParOf" srcId="{5113B376-BCF2-476F-A1C0-2A1EBB72BA3B}" destId="{F1DE6509-C360-4418-AE18-0591A4F06AF7}" srcOrd="4" destOrd="0" presId="urn:microsoft.com/office/officeart/2005/8/layout/vProcess5"/>
    <dgm:cxn modelId="{8CB6E056-D7E5-46FF-B8BD-732C0C40E71A}" type="presParOf" srcId="{5113B376-BCF2-476F-A1C0-2A1EBB72BA3B}" destId="{F1266B74-2480-4191-8C13-4B9351AFC2CC}" srcOrd="5" destOrd="0" presId="urn:microsoft.com/office/officeart/2005/8/layout/vProcess5"/>
    <dgm:cxn modelId="{8BA30B5A-F3C4-48C4-9F95-FF0E503BE52C}" type="presParOf" srcId="{5113B376-BCF2-476F-A1C0-2A1EBB72BA3B}" destId="{44ED5228-59BE-45A6-962E-3402ED9BCE7E}" srcOrd="6" destOrd="0" presId="urn:microsoft.com/office/officeart/2005/8/layout/vProcess5"/>
    <dgm:cxn modelId="{DDC831F1-B945-4940-94CB-C9D75C25E28D}" type="presParOf" srcId="{5113B376-BCF2-476F-A1C0-2A1EBB72BA3B}" destId="{CA5F4135-1185-4F27-BD4E-1A2AD62B8333}" srcOrd="7" destOrd="0" presId="urn:microsoft.com/office/officeart/2005/8/layout/vProcess5"/>
    <dgm:cxn modelId="{AD23A7EC-B956-4BD9-BE0E-FE5F16BD0ACB}" type="presParOf" srcId="{5113B376-BCF2-476F-A1C0-2A1EBB72BA3B}" destId="{CE316091-8640-4F82-9F81-735F0159A4E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C6DDE-B8D6-4314-84A6-195A3E1CDE2B}">
      <dsp:nvSpPr>
        <dsp:cNvPr id="0" name=""/>
        <dsp:cNvSpPr/>
      </dsp:nvSpPr>
      <dsp:spPr>
        <a:xfrm>
          <a:off x="0" y="0"/>
          <a:ext cx="9197339" cy="1571009"/>
        </a:xfrm>
        <a:prstGeom prst="roundRect">
          <a:avLst>
            <a:gd name="adj" fmla="val 1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b="1" kern="1200"/>
            <a:t>Los datos se pueden organizar en tablas y gráficas para comunicar la información obtenida de las encuestas y/o entrevistas.</a:t>
          </a:r>
          <a:endParaRPr lang="en-US" sz="2400" kern="1200"/>
        </a:p>
      </dsp:txBody>
      <dsp:txXfrm>
        <a:off x="46013" y="46013"/>
        <a:ext cx="7502097" cy="1478983"/>
      </dsp:txXfrm>
    </dsp:sp>
    <dsp:sp modelId="{DEC7041D-BC83-4499-BCCF-EED8F37C9088}">
      <dsp:nvSpPr>
        <dsp:cNvPr id="0" name=""/>
        <dsp:cNvSpPr/>
      </dsp:nvSpPr>
      <dsp:spPr>
        <a:xfrm>
          <a:off x="811529" y="1832844"/>
          <a:ext cx="9197339" cy="1571009"/>
        </a:xfrm>
        <a:prstGeom prst="roundRect">
          <a:avLst>
            <a:gd name="adj" fmla="val 10000"/>
          </a:avLst>
        </a:prstGeom>
        <a:solidFill>
          <a:schemeClr val="accent2">
            <a:hueOff val="-4377215"/>
            <a:satOff val="-3950"/>
            <a:lumOff val="-88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b="1" kern="1200"/>
            <a:t>Tablas estadísticas, son la forma convencionales de representar la información en renglones y columnas. Sus principales elementos son:                        </a:t>
          </a:r>
          <a:endParaRPr lang="en-US" sz="2400" kern="1200"/>
        </a:p>
      </dsp:txBody>
      <dsp:txXfrm>
        <a:off x="857542" y="1878857"/>
        <a:ext cx="7272626" cy="1478983"/>
      </dsp:txXfrm>
    </dsp:sp>
    <dsp:sp modelId="{E178B9FD-362B-4D87-B1EB-F42DCA5B8CCF}">
      <dsp:nvSpPr>
        <dsp:cNvPr id="0" name=""/>
        <dsp:cNvSpPr/>
      </dsp:nvSpPr>
      <dsp:spPr>
        <a:xfrm>
          <a:off x="1623059" y="3665689"/>
          <a:ext cx="9197339" cy="1571009"/>
        </a:xfrm>
        <a:prstGeom prst="roundRect">
          <a:avLst>
            <a:gd name="adj" fmla="val 10000"/>
          </a:avLst>
        </a:prstGeom>
        <a:solidFill>
          <a:schemeClr val="accent2">
            <a:hueOff val="-8754431"/>
            <a:satOff val="-7900"/>
            <a:lumOff val="-176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b="1" kern="1200"/>
            <a:t>Título</a:t>
          </a:r>
          <a:endParaRPr lang="en-US" sz="2400" kern="1200"/>
        </a:p>
        <a:p>
          <a:pPr marL="171450" lvl="1" indent="-171450" algn="l" defTabSz="800100">
            <a:lnSpc>
              <a:spcPct val="90000"/>
            </a:lnSpc>
            <a:spcBef>
              <a:spcPct val="0"/>
            </a:spcBef>
            <a:spcAft>
              <a:spcPct val="15000"/>
            </a:spcAft>
            <a:buChar char="•"/>
          </a:pPr>
          <a:r>
            <a:rPr lang="es-MX" sz="1800" b="1" kern="1200"/>
            <a:t>Encabezado</a:t>
          </a:r>
          <a:endParaRPr lang="en-US" sz="1800" kern="1200"/>
        </a:p>
        <a:p>
          <a:pPr marL="171450" lvl="1" indent="-171450" algn="l" defTabSz="800100">
            <a:lnSpc>
              <a:spcPct val="90000"/>
            </a:lnSpc>
            <a:spcBef>
              <a:spcPct val="0"/>
            </a:spcBef>
            <a:spcAft>
              <a:spcPct val="15000"/>
            </a:spcAft>
            <a:buChar char="•"/>
          </a:pPr>
          <a:r>
            <a:rPr lang="es-MX" sz="1800" b="1" kern="1200"/>
            <a:t>Cuerpo</a:t>
          </a:r>
          <a:endParaRPr lang="en-US" sz="1800" kern="1200"/>
        </a:p>
        <a:p>
          <a:pPr marL="171450" lvl="1" indent="-171450" algn="l" defTabSz="800100">
            <a:lnSpc>
              <a:spcPct val="90000"/>
            </a:lnSpc>
            <a:spcBef>
              <a:spcPct val="0"/>
            </a:spcBef>
            <a:spcAft>
              <a:spcPct val="15000"/>
            </a:spcAft>
            <a:buChar char="•"/>
          </a:pPr>
          <a:r>
            <a:rPr lang="es-MX" sz="1800" b="1" kern="1200"/>
            <a:t>Fuente de información</a:t>
          </a:r>
          <a:endParaRPr lang="en-US" sz="1800" kern="1200"/>
        </a:p>
      </dsp:txBody>
      <dsp:txXfrm>
        <a:off x="1669072" y="3711702"/>
        <a:ext cx="7272626" cy="1478983"/>
      </dsp:txXfrm>
    </dsp:sp>
    <dsp:sp modelId="{F1DE6509-C360-4418-AE18-0591A4F06AF7}">
      <dsp:nvSpPr>
        <dsp:cNvPr id="0" name=""/>
        <dsp:cNvSpPr/>
      </dsp:nvSpPr>
      <dsp:spPr>
        <a:xfrm>
          <a:off x="8176182" y="1191349"/>
          <a:ext cx="1021156" cy="1021156"/>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8405942" y="1191349"/>
        <a:ext cx="561636" cy="768420"/>
      </dsp:txXfrm>
    </dsp:sp>
    <dsp:sp modelId="{F1266B74-2480-4191-8C13-4B9351AFC2CC}">
      <dsp:nvSpPr>
        <dsp:cNvPr id="0" name=""/>
        <dsp:cNvSpPr/>
      </dsp:nvSpPr>
      <dsp:spPr>
        <a:xfrm>
          <a:off x="8987712" y="3013720"/>
          <a:ext cx="1021156" cy="1021156"/>
        </a:xfrm>
        <a:prstGeom prst="downArrow">
          <a:avLst>
            <a:gd name="adj1" fmla="val 55000"/>
            <a:gd name="adj2" fmla="val 45000"/>
          </a:avLst>
        </a:prstGeom>
        <a:solidFill>
          <a:schemeClr val="accent2">
            <a:tint val="40000"/>
            <a:alpha val="90000"/>
            <a:hueOff val="-9833447"/>
            <a:satOff val="-5766"/>
            <a:lumOff val="-718"/>
            <a:alphaOff val="0"/>
          </a:schemeClr>
        </a:solidFill>
        <a:ln w="15875" cap="rnd" cmpd="sng" algn="ctr">
          <a:solidFill>
            <a:schemeClr val="accent2">
              <a:tint val="40000"/>
              <a:alpha val="90000"/>
              <a:hueOff val="-9833447"/>
              <a:satOff val="-5766"/>
              <a:lumOff val="-7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9217472" y="3013720"/>
        <a:ext cx="561636" cy="76842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4B856BA-EC44-41C0-9D55-1D0639E864CB}" type="datetimeFigureOut">
              <a:rPr lang="es-MX" smtClean="0"/>
              <a:t>11/09/2019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71D6A3-08BC-4B7A-958F-595879E8F074}" type="slidenum">
              <a:rPr lang="es-MX" smtClean="0"/>
              <a:t>‹Nº›</a:t>
            </a:fld>
            <a:endParaRPr lang="es-MX"/>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8782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Date Placeholder 2"/>
          <p:cNvSpPr>
            <a:spLocks noGrp="1"/>
          </p:cNvSpPr>
          <p:nvPr>
            <p:ph type="dt" sz="half" idx="10"/>
          </p:nvPr>
        </p:nvSpPr>
        <p:spPr/>
        <p:txBody>
          <a:bodyPr/>
          <a:lstStyle/>
          <a:p>
            <a:fld id="{94B856BA-EC44-41C0-9D55-1D0639E864CB}" type="datetimeFigureOut">
              <a:rPr lang="es-MX" smtClean="0"/>
              <a:t>11/09/2019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F71D6A3-08BC-4B7A-958F-595879E8F074}" type="slidenum">
              <a:rPr lang="es-MX" smtClean="0"/>
              <a:t>‹Nº›</a:t>
            </a:fld>
            <a:endParaRPr lang="es-MX"/>
          </a:p>
        </p:txBody>
      </p:sp>
    </p:spTree>
    <p:extLst>
      <p:ext uri="{BB962C8B-B14F-4D97-AF65-F5344CB8AC3E}">
        <p14:creationId xmlns:p14="http://schemas.microsoft.com/office/powerpoint/2010/main" val="2122873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4B856BA-EC44-41C0-9D55-1D0639E864CB}" type="datetimeFigureOut">
              <a:rPr lang="es-MX" smtClean="0"/>
              <a:t>11/09/2019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71D6A3-08BC-4B7A-958F-595879E8F074}" type="slidenum">
              <a:rPr lang="es-MX" smtClean="0"/>
              <a:t>‹Nº›</a:t>
            </a:fld>
            <a:endParaRPr lang="es-MX"/>
          </a:p>
        </p:txBody>
      </p:sp>
    </p:spTree>
    <p:extLst>
      <p:ext uri="{BB962C8B-B14F-4D97-AF65-F5344CB8AC3E}">
        <p14:creationId xmlns:p14="http://schemas.microsoft.com/office/powerpoint/2010/main" val="1048427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4B856BA-EC44-41C0-9D55-1D0639E864CB}" type="datetimeFigureOut">
              <a:rPr lang="es-MX" smtClean="0"/>
              <a:t>11/09/2019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71D6A3-08BC-4B7A-958F-595879E8F074}" type="slidenum">
              <a:rPr lang="es-MX" smtClean="0"/>
              <a:t>‹Nº›</a:t>
            </a:fld>
            <a:endParaRPr lang="es-MX"/>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17121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4B856BA-EC44-41C0-9D55-1D0639E864CB}" type="datetimeFigureOut">
              <a:rPr lang="es-MX" smtClean="0"/>
              <a:t>11/09/2019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71D6A3-08BC-4B7A-958F-595879E8F074}" type="slidenum">
              <a:rPr lang="es-MX" smtClean="0"/>
              <a:t>‹Nº›</a:t>
            </a:fld>
            <a:endParaRPr lang="es-MX"/>
          </a:p>
        </p:txBody>
      </p:sp>
    </p:spTree>
    <p:extLst>
      <p:ext uri="{BB962C8B-B14F-4D97-AF65-F5344CB8AC3E}">
        <p14:creationId xmlns:p14="http://schemas.microsoft.com/office/powerpoint/2010/main" val="3359419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Editar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4B856BA-EC44-41C0-9D55-1D0639E864CB}" type="datetimeFigureOut">
              <a:rPr lang="es-MX" smtClean="0"/>
              <a:t>11/09/2019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71D6A3-08BC-4B7A-958F-595879E8F074}" type="slidenum">
              <a:rPr lang="es-MX" smtClean="0"/>
              <a:t>‹Nº›</a:t>
            </a:fld>
            <a:endParaRPr lang="es-MX"/>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61588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Editar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4B856BA-EC44-41C0-9D55-1D0639E864CB}" type="datetimeFigureOut">
              <a:rPr lang="es-MX" smtClean="0"/>
              <a:t>11/09/2019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71D6A3-08BC-4B7A-958F-595879E8F074}" type="slidenum">
              <a:rPr lang="es-MX" smtClean="0"/>
              <a:t>‹Nº›</a:t>
            </a:fld>
            <a:endParaRPr lang="es-MX"/>
          </a:p>
        </p:txBody>
      </p:sp>
    </p:spTree>
    <p:extLst>
      <p:ext uri="{BB962C8B-B14F-4D97-AF65-F5344CB8AC3E}">
        <p14:creationId xmlns:p14="http://schemas.microsoft.com/office/powerpoint/2010/main" val="52208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B856BA-EC44-41C0-9D55-1D0639E864CB}" type="datetimeFigureOut">
              <a:rPr lang="es-MX" smtClean="0"/>
              <a:t>11/09/2019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71D6A3-08BC-4B7A-958F-595879E8F074}" type="slidenum">
              <a:rPr lang="es-MX" smtClean="0"/>
              <a:t>‹Nº›</a:t>
            </a:fld>
            <a:endParaRPr lang="es-MX"/>
          </a:p>
        </p:txBody>
      </p:sp>
    </p:spTree>
    <p:extLst>
      <p:ext uri="{BB962C8B-B14F-4D97-AF65-F5344CB8AC3E}">
        <p14:creationId xmlns:p14="http://schemas.microsoft.com/office/powerpoint/2010/main" val="2623765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B856BA-EC44-41C0-9D55-1D0639E864CB}" type="datetimeFigureOut">
              <a:rPr lang="es-MX" smtClean="0"/>
              <a:t>11/09/2019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71D6A3-08BC-4B7A-958F-595879E8F074}" type="slidenum">
              <a:rPr lang="es-MX" smtClean="0"/>
              <a:t>‹Nº›</a:t>
            </a:fld>
            <a:endParaRPr lang="es-MX"/>
          </a:p>
        </p:txBody>
      </p:sp>
    </p:spTree>
    <p:extLst>
      <p:ext uri="{BB962C8B-B14F-4D97-AF65-F5344CB8AC3E}">
        <p14:creationId xmlns:p14="http://schemas.microsoft.com/office/powerpoint/2010/main" val="299983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B856BA-EC44-41C0-9D55-1D0639E864CB}" type="datetimeFigureOut">
              <a:rPr lang="es-MX" smtClean="0"/>
              <a:t>11/09/2019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71D6A3-08BC-4B7A-958F-595879E8F074}" type="slidenum">
              <a:rPr lang="es-MX" smtClean="0"/>
              <a:t>‹Nº›</a:t>
            </a:fld>
            <a:endParaRPr lang="es-MX"/>
          </a:p>
        </p:txBody>
      </p:sp>
    </p:spTree>
    <p:extLst>
      <p:ext uri="{BB962C8B-B14F-4D97-AF65-F5344CB8AC3E}">
        <p14:creationId xmlns:p14="http://schemas.microsoft.com/office/powerpoint/2010/main" val="52397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4B856BA-EC44-41C0-9D55-1D0639E864CB}" type="datetimeFigureOut">
              <a:rPr lang="es-MX" smtClean="0"/>
              <a:t>11/09/2019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71D6A3-08BC-4B7A-958F-595879E8F074}" type="slidenum">
              <a:rPr lang="es-MX" smtClean="0"/>
              <a:t>‹Nº›</a:t>
            </a:fld>
            <a:endParaRPr lang="es-MX"/>
          </a:p>
        </p:txBody>
      </p:sp>
    </p:spTree>
    <p:extLst>
      <p:ext uri="{BB962C8B-B14F-4D97-AF65-F5344CB8AC3E}">
        <p14:creationId xmlns:p14="http://schemas.microsoft.com/office/powerpoint/2010/main" val="281902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4B856BA-EC44-41C0-9D55-1D0639E864CB}" type="datetimeFigureOut">
              <a:rPr lang="es-MX" smtClean="0"/>
              <a:t>11/09/2019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F71D6A3-08BC-4B7A-958F-595879E8F074}" type="slidenum">
              <a:rPr lang="es-MX" smtClean="0"/>
              <a:t>‹Nº›</a:t>
            </a:fld>
            <a:endParaRPr lang="es-MX"/>
          </a:p>
        </p:txBody>
      </p:sp>
    </p:spTree>
    <p:extLst>
      <p:ext uri="{BB962C8B-B14F-4D97-AF65-F5344CB8AC3E}">
        <p14:creationId xmlns:p14="http://schemas.microsoft.com/office/powerpoint/2010/main" val="416814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B856BA-EC44-41C0-9D55-1D0639E864CB}" type="datetimeFigureOut">
              <a:rPr lang="es-MX" smtClean="0"/>
              <a:t>11/09/2019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F71D6A3-08BC-4B7A-958F-595879E8F074}" type="slidenum">
              <a:rPr lang="es-MX" smtClean="0"/>
              <a:t>‹Nº›</a:t>
            </a:fld>
            <a:endParaRPr lang="es-MX"/>
          </a:p>
        </p:txBody>
      </p:sp>
    </p:spTree>
    <p:extLst>
      <p:ext uri="{BB962C8B-B14F-4D97-AF65-F5344CB8AC3E}">
        <p14:creationId xmlns:p14="http://schemas.microsoft.com/office/powerpoint/2010/main" val="26718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4B856BA-EC44-41C0-9D55-1D0639E864CB}" type="datetimeFigureOut">
              <a:rPr lang="es-MX" smtClean="0"/>
              <a:t>11/09/2019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F71D6A3-08BC-4B7A-958F-595879E8F074}" type="slidenum">
              <a:rPr lang="es-MX" smtClean="0"/>
              <a:t>‹Nº›</a:t>
            </a:fld>
            <a:endParaRPr lang="es-MX"/>
          </a:p>
        </p:txBody>
      </p:sp>
    </p:spTree>
    <p:extLst>
      <p:ext uri="{BB962C8B-B14F-4D97-AF65-F5344CB8AC3E}">
        <p14:creationId xmlns:p14="http://schemas.microsoft.com/office/powerpoint/2010/main" val="180085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856BA-EC44-41C0-9D55-1D0639E864CB}" type="datetimeFigureOut">
              <a:rPr lang="es-MX" smtClean="0"/>
              <a:t>11/09/2019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F71D6A3-08BC-4B7A-958F-595879E8F074}" type="slidenum">
              <a:rPr lang="es-MX" smtClean="0"/>
              <a:t>‹Nº›</a:t>
            </a:fld>
            <a:endParaRPr lang="es-MX"/>
          </a:p>
        </p:txBody>
      </p:sp>
    </p:spTree>
    <p:extLst>
      <p:ext uri="{BB962C8B-B14F-4D97-AF65-F5344CB8AC3E}">
        <p14:creationId xmlns:p14="http://schemas.microsoft.com/office/powerpoint/2010/main" val="3041879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4B856BA-EC44-41C0-9D55-1D0639E864CB}" type="datetimeFigureOut">
              <a:rPr lang="es-MX" smtClean="0"/>
              <a:t>11/09/2019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F71D6A3-08BC-4B7A-958F-595879E8F074}" type="slidenum">
              <a:rPr lang="es-MX" smtClean="0"/>
              <a:t>‹Nº›</a:t>
            </a:fld>
            <a:endParaRPr lang="es-MX"/>
          </a:p>
        </p:txBody>
      </p:sp>
    </p:spTree>
    <p:extLst>
      <p:ext uri="{BB962C8B-B14F-4D97-AF65-F5344CB8AC3E}">
        <p14:creationId xmlns:p14="http://schemas.microsoft.com/office/powerpoint/2010/main" val="207248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4B856BA-EC44-41C0-9D55-1D0639E864CB}" type="datetimeFigureOut">
              <a:rPr lang="es-MX" smtClean="0"/>
              <a:t>11/09/2019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F71D6A3-08BC-4B7A-958F-595879E8F074}" type="slidenum">
              <a:rPr lang="es-MX" smtClean="0"/>
              <a:t>‹Nº›</a:t>
            </a:fld>
            <a:endParaRPr lang="es-MX"/>
          </a:p>
        </p:txBody>
      </p:sp>
    </p:spTree>
    <p:extLst>
      <p:ext uri="{BB962C8B-B14F-4D97-AF65-F5344CB8AC3E}">
        <p14:creationId xmlns:p14="http://schemas.microsoft.com/office/powerpoint/2010/main" val="2604173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4B856BA-EC44-41C0-9D55-1D0639E864CB}" type="datetimeFigureOut">
              <a:rPr lang="es-MX" smtClean="0"/>
              <a:t>11/09/2019</a:t>
            </a:fld>
            <a:endParaRPr lang="es-MX"/>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MX"/>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F71D6A3-08BC-4B7A-958F-595879E8F074}" type="slidenum">
              <a:rPr lang="es-MX" smtClean="0"/>
              <a:t>‹Nº›</a:t>
            </a:fld>
            <a:endParaRPr lang="es-MX"/>
          </a:p>
        </p:txBody>
      </p:sp>
    </p:spTree>
    <p:extLst>
      <p:ext uri="{BB962C8B-B14F-4D97-AF65-F5344CB8AC3E}">
        <p14:creationId xmlns:p14="http://schemas.microsoft.com/office/powerpoint/2010/main" val="415777921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11337E-AE07-41B1-894B-B8EBF2362DE7}"/>
              </a:ext>
            </a:extLst>
          </p:cNvPr>
          <p:cNvSpPr>
            <a:spLocks noGrp="1"/>
          </p:cNvSpPr>
          <p:nvPr>
            <p:ph type="ctrTitle"/>
          </p:nvPr>
        </p:nvSpPr>
        <p:spPr>
          <a:xfrm>
            <a:off x="1524000" y="2010258"/>
            <a:ext cx="9144000" cy="2387600"/>
          </a:xfrm>
        </p:spPr>
        <p:txBody>
          <a:bodyPr>
            <a:normAutofit fontScale="90000"/>
          </a:bodyPr>
          <a:lstStyle/>
          <a:p>
            <a:r>
              <a:rPr lang="es-MX" b="1" dirty="0"/>
              <a:t>TÉCNICAS DE RECOLECCIÓN DE DATOS COMO HERRAMIENTA EN EL ANÁLISIS DE UNA POBLACIÓN</a:t>
            </a:r>
          </a:p>
        </p:txBody>
      </p:sp>
    </p:spTree>
    <p:extLst>
      <p:ext uri="{BB962C8B-B14F-4D97-AF65-F5344CB8AC3E}">
        <p14:creationId xmlns:p14="http://schemas.microsoft.com/office/powerpoint/2010/main" val="265956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7E89D346-FD24-4FBA-A956-3200CC175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73757A2-2E1C-4456-B6C3-3C063792D531}"/>
              </a:ext>
            </a:extLst>
          </p:cNvPr>
          <p:cNvSpPr>
            <a:spLocks noGrp="1"/>
          </p:cNvSpPr>
          <p:nvPr>
            <p:ph type="title"/>
          </p:nvPr>
        </p:nvSpPr>
        <p:spPr>
          <a:xfrm>
            <a:off x="6778624" y="3876145"/>
            <a:ext cx="4205003" cy="1507067"/>
          </a:xfrm>
          <a:prstGeom prst="ellipse">
            <a:avLst/>
          </a:prstGeom>
        </p:spPr>
        <p:txBody>
          <a:bodyPr>
            <a:normAutofit/>
          </a:bodyPr>
          <a:lstStyle/>
          <a:p>
            <a:pPr algn="ctr"/>
            <a:r>
              <a:rPr lang="es-MX" sz="3200" b="1" dirty="0">
                <a:solidFill>
                  <a:srgbClr val="FFFFFF"/>
                </a:solidFill>
              </a:rPr>
              <a:t>Histograma</a:t>
            </a:r>
          </a:p>
        </p:txBody>
      </p:sp>
      <p:sp useBgFill="1">
        <p:nvSpPr>
          <p:cNvPr id="2053" name="Snip Diagonal Corner Rectangle 18">
            <a:extLst>
              <a:ext uri="{FF2B5EF4-FFF2-40B4-BE49-F238E27FC236}">
                <a16:creationId xmlns:a16="http://schemas.microsoft.com/office/drawing/2014/main" id="{9F1E6C01-CE56-48FB-B0C1-482CC243D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11486"/>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esultado de imagen para histograma">
            <a:extLst>
              <a:ext uri="{FF2B5EF4-FFF2-40B4-BE49-F238E27FC236}">
                <a16:creationId xmlns:a16="http://schemas.microsoft.com/office/drawing/2014/main" id="{89A12631-AC31-47F6-8614-76EE032479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51" b="3392"/>
          <a:stretch/>
        </p:blipFill>
        <p:spPr bwMode="auto">
          <a:xfrm>
            <a:off x="1124573" y="1802744"/>
            <a:ext cx="4155008" cy="2922794"/>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0FF1A265-A550-4EEB-B0DA-825021068E83}"/>
              </a:ext>
            </a:extLst>
          </p:cNvPr>
          <p:cNvSpPr>
            <a:spLocks noGrp="1"/>
          </p:cNvSpPr>
          <p:nvPr>
            <p:ph idx="1"/>
          </p:nvPr>
        </p:nvSpPr>
        <p:spPr>
          <a:xfrm>
            <a:off x="6095998" y="685800"/>
            <a:ext cx="4819653" cy="3615267"/>
          </a:xfrm>
        </p:spPr>
        <p:txBody>
          <a:bodyPr>
            <a:normAutofit/>
          </a:bodyPr>
          <a:lstStyle/>
          <a:p>
            <a:pPr marL="0" indent="0" algn="just">
              <a:buNone/>
            </a:pPr>
            <a:r>
              <a:rPr lang="es-MX" sz="1800" b="1" dirty="0">
                <a:solidFill>
                  <a:schemeClr val="bg1"/>
                </a:solidFill>
              </a:rPr>
              <a:t>Se hace con datos previamente resumidos mediante una distribución de frecuencia absoluta , frecuencia relativa o porcentual. Es un gráfico compuesto por una sucesión de rectángulos adyacentes, cada uno de los cuales representa a una categoría. Es importante mencionar que los rectángulos adyacentes se tocan uno a otro.</a:t>
            </a:r>
          </a:p>
          <a:p>
            <a:pPr algn="just"/>
            <a:endParaRPr lang="es-MX" sz="1800" b="1" dirty="0">
              <a:solidFill>
                <a:schemeClr val="bg1"/>
              </a:solidFill>
            </a:endParaRPr>
          </a:p>
          <a:p>
            <a:pPr algn="just"/>
            <a:endParaRPr lang="es-MX" sz="1800" b="1" dirty="0">
              <a:solidFill>
                <a:schemeClr val="bg1"/>
              </a:solidFill>
            </a:endParaRPr>
          </a:p>
        </p:txBody>
      </p:sp>
      <p:grpSp>
        <p:nvGrpSpPr>
          <p:cNvPr id="2054" name="Group 74">
            <a:extLst>
              <a:ext uri="{FF2B5EF4-FFF2-40B4-BE49-F238E27FC236}">
                <a16:creationId xmlns:a16="http://schemas.microsoft.com/office/drawing/2014/main" id="{FA392D60-45E0-40B9-8C90-AAD5DEEB2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6" name="Straight Connector 75">
              <a:extLst>
                <a:ext uri="{FF2B5EF4-FFF2-40B4-BE49-F238E27FC236}">
                  <a16:creationId xmlns:a16="http://schemas.microsoft.com/office/drawing/2014/main" id="{B4B80EDE-F871-46B0-9AB3-412881E85E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8F6E8A3-EBC1-40F1-8FCE-A53865BFE4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8F26AFFD-8905-47E9-9486-2047002287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7D824390-77F4-4ADA-9D04-2E69B37846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B09EDA7C-6260-4723-836A-6AB7804A10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5098961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7EAF864-30E8-4ED6-A0C3-FE30A067B0D0}"/>
              </a:ext>
            </a:extLst>
          </p:cNvPr>
          <p:cNvSpPr>
            <a:spLocks noGrp="1"/>
          </p:cNvSpPr>
          <p:nvPr>
            <p:ph type="title"/>
          </p:nvPr>
        </p:nvSpPr>
        <p:spPr>
          <a:xfrm>
            <a:off x="684212" y="685799"/>
            <a:ext cx="3747111" cy="4892040"/>
          </a:xfrm>
        </p:spPr>
        <p:txBody>
          <a:bodyPr>
            <a:normAutofit/>
          </a:bodyPr>
          <a:lstStyle/>
          <a:p>
            <a:pPr algn="r"/>
            <a:r>
              <a:rPr lang="es-MX" b="1" dirty="0"/>
              <a:t>Polígono de frecuencias</a:t>
            </a:r>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D2A5DF5D-0281-4EF1-BAC7-3D2EBD65618C}"/>
              </a:ext>
            </a:extLst>
          </p:cNvPr>
          <p:cNvSpPr>
            <a:spLocks noGrp="1"/>
          </p:cNvSpPr>
          <p:nvPr>
            <p:ph idx="1"/>
          </p:nvPr>
        </p:nvSpPr>
        <p:spPr>
          <a:xfrm>
            <a:off x="4870244" y="305039"/>
            <a:ext cx="6288260" cy="3432074"/>
          </a:xfrm>
        </p:spPr>
        <p:txBody>
          <a:bodyPr>
            <a:normAutofit/>
          </a:bodyPr>
          <a:lstStyle/>
          <a:p>
            <a:pPr marL="0" indent="0" algn="just">
              <a:buNone/>
            </a:pPr>
            <a:r>
              <a:rPr lang="es-MX" b="1" dirty="0">
                <a:solidFill>
                  <a:schemeClr val="tx1"/>
                </a:solidFill>
              </a:rPr>
              <a:t>Está formado por segmentos de recta que unen a los puntos medios de clase y las frecuencias de clase. La variable de estudio se ubica en el eje horizontal (representada por las marcas de clase) y la frecuencia de clase; absoluta relativa o porcentual en el eje vertical. El gráfico se concluye cuando se cierra el polígono con el eje horizontal </a:t>
            </a:r>
          </a:p>
        </p:txBody>
      </p:sp>
      <p:pic>
        <p:nvPicPr>
          <p:cNvPr id="3074" name="Picture 2" descr="Resultado de imagen para poligono de frecuencia">
            <a:extLst>
              <a:ext uri="{FF2B5EF4-FFF2-40B4-BE49-F238E27FC236}">
                <a16:creationId xmlns:a16="http://schemas.microsoft.com/office/drawing/2014/main" id="{14C19507-DB15-4378-81FC-D4D4ED931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6439" y="3321565"/>
            <a:ext cx="4581525"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719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343AC-8415-4046-B701-3E6452385FD7}"/>
              </a:ext>
            </a:extLst>
          </p:cNvPr>
          <p:cNvSpPr>
            <a:spLocks noGrp="1"/>
          </p:cNvSpPr>
          <p:nvPr>
            <p:ph type="title"/>
          </p:nvPr>
        </p:nvSpPr>
        <p:spPr>
          <a:xfrm>
            <a:off x="684212" y="4487332"/>
            <a:ext cx="8534400" cy="1507067"/>
          </a:xfrm>
        </p:spPr>
        <p:txBody>
          <a:bodyPr>
            <a:normAutofit/>
          </a:bodyPr>
          <a:lstStyle/>
          <a:p>
            <a:r>
              <a:rPr lang="es-MX" b="1" dirty="0"/>
              <a:t>ojiva</a:t>
            </a:r>
            <a:endParaRPr lang="es-MX" b="1"/>
          </a:p>
        </p:txBody>
      </p:sp>
      <p:pic>
        <p:nvPicPr>
          <p:cNvPr id="4098" name="Picture 2" descr="Resultado de imagen para ojiva">
            <a:extLst>
              <a:ext uri="{FF2B5EF4-FFF2-40B4-BE49-F238E27FC236}">
                <a16:creationId xmlns:a16="http://schemas.microsoft.com/office/drawing/2014/main" id="{228DC5F5-FDB9-4EA4-819E-9EDC950A75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1239" y="908318"/>
            <a:ext cx="5304759" cy="3226541"/>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AF068013-A6CC-4089-8E91-348B62E2D2AE}"/>
              </a:ext>
            </a:extLst>
          </p:cNvPr>
          <p:cNvSpPr>
            <a:spLocks noGrp="1"/>
          </p:cNvSpPr>
          <p:nvPr>
            <p:ph idx="1"/>
          </p:nvPr>
        </p:nvSpPr>
        <p:spPr>
          <a:xfrm>
            <a:off x="6499654" y="733646"/>
            <a:ext cx="4419171" cy="4288927"/>
          </a:xfrm>
        </p:spPr>
        <p:txBody>
          <a:bodyPr>
            <a:normAutofit/>
          </a:bodyPr>
          <a:lstStyle/>
          <a:p>
            <a:pPr algn="just">
              <a:lnSpc>
                <a:spcPct val="90000"/>
              </a:lnSpc>
            </a:pPr>
            <a:r>
              <a:rPr lang="es-MX" sz="1700" b="1" dirty="0">
                <a:solidFill>
                  <a:schemeClr val="tx1"/>
                </a:solidFill>
              </a:rPr>
              <a:t>Es una gráfica que muestra los valores de los datos en el eje horizontal y las frecuencias acumuladas, las frecuencias relativas acumuladas o las frecuencias en el eje vertical.</a:t>
            </a:r>
          </a:p>
          <a:p>
            <a:pPr algn="just">
              <a:lnSpc>
                <a:spcPct val="90000"/>
              </a:lnSpc>
            </a:pPr>
            <a:endParaRPr lang="es-MX" sz="1700" b="1" dirty="0">
              <a:solidFill>
                <a:schemeClr val="tx1"/>
              </a:solidFill>
            </a:endParaRPr>
          </a:p>
          <a:p>
            <a:pPr algn="just">
              <a:lnSpc>
                <a:spcPct val="90000"/>
              </a:lnSpc>
            </a:pPr>
            <a:r>
              <a:rPr lang="es-MX" sz="1700" b="1" dirty="0">
                <a:solidFill>
                  <a:schemeClr val="tx1"/>
                </a:solidFill>
              </a:rPr>
              <a:t>La Ojiva se construye al graficar cada uno de los puntos correspondientes a la frecuencia acumulada de las clases, uniendo con segmentos de recta de izquierda a derecha las parejas ordenadas que se forman.</a:t>
            </a:r>
          </a:p>
        </p:txBody>
      </p:sp>
    </p:spTree>
    <p:extLst>
      <p:ext uri="{BB962C8B-B14F-4D97-AF65-F5344CB8AC3E}">
        <p14:creationId xmlns:p14="http://schemas.microsoft.com/office/powerpoint/2010/main" val="1376195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662AA1F-48B6-4BA5-A679-30F90ABC0A20}"/>
              </a:ext>
            </a:extLst>
          </p:cNvPr>
          <p:cNvSpPr>
            <a:spLocks noGrp="1"/>
          </p:cNvSpPr>
          <p:nvPr>
            <p:ph type="title"/>
          </p:nvPr>
        </p:nvSpPr>
        <p:spPr>
          <a:xfrm>
            <a:off x="640290" y="685800"/>
            <a:ext cx="4818656" cy="4603749"/>
          </a:xfrm>
        </p:spPr>
        <p:txBody>
          <a:bodyPr>
            <a:normAutofit/>
          </a:bodyPr>
          <a:lstStyle/>
          <a:p>
            <a:pPr algn="r"/>
            <a:r>
              <a:rPr lang="es-MX" sz="3200" b="1" dirty="0"/>
              <a:t>DIAGRAMA DE TALLO Y HOJAS</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439FB74-347E-4E1A-B614-B32308604E33}"/>
              </a:ext>
            </a:extLst>
          </p:cNvPr>
          <p:cNvSpPr>
            <a:spLocks noGrp="1"/>
          </p:cNvSpPr>
          <p:nvPr>
            <p:ph idx="1"/>
          </p:nvPr>
        </p:nvSpPr>
        <p:spPr>
          <a:xfrm>
            <a:off x="6241775" y="685800"/>
            <a:ext cx="5262836" cy="4603750"/>
          </a:xfrm>
        </p:spPr>
        <p:txBody>
          <a:bodyPr>
            <a:normAutofit fontScale="85000" lnSpcReduction="10000"/>
          </a:bodyPr>
          <a:lstStyle/>
          <a:p>
            <a:pPr algn="just" fontAlgn="base"/>
            <a:r>
              <a:rPr lang="es-MX" b="1" dirty="0">
                <a:solidFill>
                  <a:schemeClr val="tx1"/>
                </a:solidFill>
              </a:rPr>
              <a:t>Para construir el diagrama de tallo y hojas, debemos seguir los siguientes pasos:</a:t>
            </a:r>
          </a:p>
          <a:p>
            <a:pPr algn="just" fontAlgn="base"/>
            <a:r>
              <a:rPr lang="es-MX" b="1" dirty="0">
                <a:solidFill>
                  <a:schemeClr val="tx1"/>
                </a:solidFill>
              </a:rPr>
              <a:t>Ordenar los datos.</a:t>
            </a:r>
          </a:p>
          <a:p>
            <a:pPr algn="just" fontAlgn="base"/>
            <a:r>
              <a:rPr lang="es-MX" b="1" dirty="0">
                <a:solidFill>
                  <a:schemeClr val="tx1"/>
                </a:solidFill>
              </a:rPr>
              <a:t>Redondear los números (en el caso de que no lo estén) hasta tengan las cifran que queramos. Por ejemplo, si tenemos el número 3,62856 y queremos que tenga 2 dígitos la parte decimal, lo redondeamos a 3,63.</a:t>
            </a:r>
          </a:p>
          <a:p>
            <a:pPr algn="just" fontAlgn="base"/>
            <a:r>
              <a:rPr lang="es-MX" b="1" dirty="0">
                <a:solidFill>
                  <a:schemeClr val="tx1"/>
                </a:solidFill>
              </a:rPr>
              <a:t>Dibujar una tabla con dos columnas, la primera columna para el tallo y la segunda para las hojas. Disponer todos los tallos en la primera columna en orden descendente. Cada tallo solo se escribe una vez.</a:t>
            </a:r>
          </a:p>
          <a:p>
            <a:pPr algn="just" fontAlgn="base"/>
            <a:r>
              <a:rPr lang="es-MX" b="1" dirty="0">
                <a:solidFill>
                  <a:schemeClr val="tx1"/>
                </a:solidFill>
              </a:rPr>
              <a:t>Registrar en la segunda columna todas las hojas, en orden creciente, junto al tallo correspondiente.</a:t>
            </a:r>
          </a:p>
          <a:p>
            <a:pPr marL="0" indent="0" algn="just" fontAlgn="base">
              <a:buNone/>
            </a:pPr>
            <a:endParaRPr lang="es-MX" b="1" dirty="0">
              <a:solidFill>
                <a:schemeClr val="tx1"/>
              </a:solidFill>
            </a:endParaRPr>
          </a:p>
          <a:p>
            <a:pPr algn="just"/>
            <a:endParaRPr lang="es-MX" b="1" dirty="0">
              <a:solidFill>
                <a:schemeClr val="tx1"/>
              </a:solidFill>
            </a:endParaRPr>
          </a:p>
        </p:txBody>
      </p:sp>
    </p:spTree>
    <p:extLst>
      <p:ext uri="{BB962C8B-B14F-4D97-AF65-F5344CB8AC3E}">
        <p14:creationId xmlns:p14="http://schemas.microsoft.com/office/powerpoint/2010/main" val="426952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F3E7EC2-6A17-4531-996A-B1F6C747187A}"/>
              </a:ext>
            </a:extLst>
          </p:cNvPr>
          <p:cNvPicPr>
            <a:picLocks noChangeAspect="1"/>
          </p:cNvPicPr>
          <p:nvPr/>
        </p:nvPicPr>
        <p:blipFill rotWithShape="1">
          <a:blip r:embed="rId2"/>
          <a:srcRect l="16154" t="9155" r="45192" b="15080"/>
          <a:stretch/>
        </p:blipFill>
        <p:spPr>
          <a:xfrm>
            <a:off x="168812" y="97434"/>
            <a:ext cx="11648049" cy="6663131"/>
          </a:xfrm>
          <a:prstGeom prst="rect">
            <a:avLst/>
          </a:prstGeom>
        </p:spPr>
      </p:pic>
    </p:spTree>
    <p:extLst>
      <p:ext uri="{BB962C8B-B14F-4D97-AF65-F5344CB8AC3E}">
        <p14:creationId xmlns:p14="http://schemas.microsoft.com/office/powerpoint/2010/main" val="4200419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9C5CCA7-C646-4E1C-AF7F-67865C8902F6}"/>
              </a:ext>
            </a:extLst>
          </p:cNvPr>
          <p:cNvSpPr>
            <a:spLocks noGrp="1"/>
          </p:cNvSpPr>
          <p:nvPr>
            <p:ph type="title"/>
          </p:nvPr>
        </p:nvSpPr>
        <p:spPr>
          <a:xfrm>
            <a:off x="684212" y="685799"/>
            <a:ext cx="3747111" cy="4892040"/>
          </a:xfrm>
        </p:spPr>
        <p:txBody>
          <a:bodyPr>
            <a:normAutofit/>
          </a:bodyPr>
          <a:lstStyle/>
          <a:p>
            <a:pPr algn="r"/>
            <a:r>
              <a:rPr lang="es-MX" dirty="0"/>
              <a:t>Datos estadísticos</a:t>
            </a:r>
            <a:endParaRPr lang="es-MX"/>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CFE445EA-8EF8-470F-820C-B234F495AA60}"/>
              </a:ext>
            </a:extLst>
          </p:cNvPr>
          <p:cNvSpPr>
            <a:spLocks noGrp="1"/>
          </p:cNvSpPr>
          <p:nvPr>
            <p:ph idx="1"/>
          </p:nvPr>
        </p:nvSpPr>
        <p:spPr>
          <a:xfrm>
            <a:off x="4979962" y="685799"/>
            <a:ext cx="6288260" cy="4892040"/>
          </a:xfrm>
        </p:spPr>
        <p:txBody>
          <a:bodyPr>
            <a:normAutofit/>
          </a:bodyPr>
          <a:lstStyle/>
          <a:p>
            <a:pPr marL="0" indent="0">
              <a:buNone/>
            </a:pPr>
            <a:r>
              <a:rPr lang="es-MX" b="1" dirty="0">
                <a:solidFill>
                  <a:schemeClr val="tx1"/>
                </a:solidFill>
              </a:rPr>
              <a:t>Son los resultados del experimento o mediciones, es decir, el producto de las observaciones efectuadas en los cuales se produce el fenómeno que queremos estudiar y que nos permite realizar su descripción.</a:t>
            </a:r>
          </a:p>
          <a:p>
            <a:pPr marL="0" indent="0">
              <a:buNone/>
            </a:pPr>
            <a:r>
              <a:rPr lang="es-MX" b="1" dirty="0">
                <a:solidFill>
                  <a:schemeClr val="tx1"/>
                </a:solidFill>
              </a:rPr>
              <a:t>Pueden ser clasificados en:</a:t>
            </a:r>
          </a:p>
          <a:p>
            <a:r>
              <a:rPr lang="es-MX" b="1" dirty="0">
                <a:solidFill>
                  <a:schemeClr val="tx1"/>
                </a:solidFill>
              </a:rPr>
              <a:t>Cualitativos, señalan cualidades y no están representados numéricamente.</a:t>
            </a:r>
          </a:p>
          <a:p>
            <a:r>
              <a:rPr lang="es-MX" b="1" dirty="0">
                <a:solidFill>
                  <a:schemeClr val="tx1"/>
                </a:solidFill>
              </a:rPr>
              <a:t>Cuantitativos, se representan por un número.</a:t>
            </a:r>
          </a:p>
          <a:p>
            <a:r>
              <a:rPr lang="es-MX" b="1" dirty="0">
                <a:solidFill>
                  <a:schemeClr val="tx1"/>
                </a:solidFill>
              </a:rPr>
              <a:t>Cronológicos, los valores de los datos varían en diferentes instantes o periodos de tiempo.</a:t>
            </a:r>
          </a:p>
          <a:p>
            <a:r>
              <a:rPr lang="es-MX" b="1" dirty="0">
                <a:solidFill>
                  <a:schemeClr val="tx1"/>
                </a:solidFill>
              </a:rPr>
              <a:t>Espaciales, los datos están referidos a una localidad, espacio, área. </a:t>
            </a:r>
          </a:p>
        </p:txBody>
      </p:sp>
    </p:spTree>
    <p:extLst>
      <p:ext uri="{BB962C8B-B14F-4D97-AF65-F5344CB8AC3E}">
        <p14:creationId xmlns:p14="http://schemas.microsoft.com/office/powerpoint/2010/main" val="3366535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DC940A4-4FB6-4F70-AC81-AB69BE0A56C1}"/>
              </a:ext>
            </a:extLst>
          </p:cNvPr>
          <p:cNvSpPr>
            <a:spLocks noGrp="1"/>
          </p:cNvSpPr>
          <p:nvPr>
            <p:ph type="title"/>
          </p:nvPr>
        </p:nvSpPr>
        <p:spPr>
          <a:xfrm>
            <a:off x="684212" y="685799"/>
            <a:ext cx="3747111" cy="4892040"/>
          </a:xfrm>
        </p:spPr>
        <p:txBody>
          <a:bodyPr>
            <a:normAutofit/>
          </a:bodyPr>
          <a:lstStyle/>
          <a:p>
            <a:pPr algn="r"/>
            <a:r>
              <a:rPr lang="es-MX"/>
              <a:t>Técnicas de recolección de datos</a:t>
            </a:r>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BB863D86-20DA-4E44-98E8-5C806B29AE80}"/>
              </a:ext>
            </a:extLst>
          </p:cNvPr>
          <p:cNvSpPr>
            <a:spLocks noGrp="1"/>
          </p:cNvSpPr>
          <p:nvPr>
            <p:ph idx="1"/>
          </p:nvPr>
        </p:nvSpPr>
        <p:spPr>
          <a:xfrm>
            <a:off x="4979962" y="685799"/>
            <a:ext cx="6288260" cy="4892040"/>
          </a:xfrm>
        </p:spPr>
        <p:txBody>
          <a:bodyPr>
            <a:normAutofit/>
          </a:bodyPr>
          <a:lstStyle/>
          <a:p>
            <a:pPr marL="0" indent="0" algn="just">
              <a:buNone/>
            </a:pPr>
            <a:endParaRPr lang="es-MX" b="1" dirty="0">
              <a:solidFill>
                <a:schemeClr val="tx1"/>
              </a:solidFill>
            </a:endParaRPr>
          </a:p>
          <a:p>
            <a:pPr marL="0" indent="0" algn="just">
              <a:buNone/>
            </a:pPr>
            <a:r>
              <a:rPr lang="es-MX" b="1" dirty="0">
                <a:solidFill>
                  <a:schemeClr val="tx1"/>
                </a:solidFill>
              </a:rPr>
              <a:t>Se definen como las herramientas que se manipulan para obtener información y para llevar a cabo las observaciones de una investigación o estudio determinado, conforme a lo que se desea estudiar o investigar, la característica a observar, sus propiedades y factores relacionados con aspectos naturales, económicos, políticos, sociales, etc. </a:t>
            </a:r>
          </a:p>
        </p:txBody>
      </p:sp>
    </p:spTree>
    <p:extLst>
      <p:ext uri="{BB962C8B-B14F-4D97-AF65-F5344CB8AC3E}">
        <p14:creationId xmlns:p14="http://schemas.microsoft.com/office/powerpoint/2010/main" val="330911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B9030A53-A32A-48C7-965F-B043ABF20472}"/>
              </a:ext>
            </a:extLst>
          </p:cNvPr>
          <p:cNvSpPr>
            <a:spLocks noGrp="1"/>
          </p:cNvSpPr>
          <p:nvPr>
            <p:ph idx="1"/>
          </p:nvPr>
        </p:nvSpPr>
        <p:spPr>
          <a:xfrm>
            <a:off x="4979962" y="685799"/>
            <a:ext cx="6288260" cy="4892040"/>
          </a:xfrm>
        </p:spPr>
        <p:txBody>
          <a:bodyPr>
            <a:normAutofit/>
          </a:bodyPr>
          <a:lstStyle/>
          <a:p>
            <a:r>
              <a:rPr lang="es-MX" b="1" dirty="0">
                <a:solidFill>
                  <a:schemeClr val="tx1"/>
                </a:solidFill>
              </a:rPr>
              <a:t>Los datos pueden obtenerse mediante métodos como:</a:t>
            </a:r>
          </a:p>
          <a:p>
            <a:pPr lvl="1">
              <a:buFont typeface="Wingdings" panose="05000000000000000000" pitchFamily="2" charset="2"/>
              <a:buChar char="Ø"/>
            </a:pPr>
            <a:r>
              <a:rPr lang="es-MX" b="1" dirty="0">
                <a:solidFill>
                  <a:schemeClr val="tx1"/>
                </a:solidFill>
              </a:rPr>
              <a:t>La observación</a:t>
            </a:r>
          </a:p>
          <a:p>
            <a:pPr lvl="1">
              <a:buFont typeface="Wingdings" panose="05000000000000000000" pitchFamily="2" charset="2"/>
              <a:buChar char="Ø"/>
            </a:pPr>
            <a:r>
              <a:rPr lang="es-MX" b="1" dirty="0">
                <a:solidFill>
                  <a:schemeClr val="tx1"/>
                </a:solidFill>
              </a:rPr>
              <a:t>Encuestas</a:t>
            </a:r>
          </a:p>
          <a:p>
            <a:pPr lvl="1">
              <a:buFont typeface="Wingdings" panose="05000000000000000000" pitchFamily="2" charset="2"/>
              <a:buChar char="Ø"/>
            </a:pPr>
            <a:r>
              <a:rPr lang="es-MX" b="1" dirty="0">
                <a:solidFill>
                  <a:schemeClr val="tx1"/>
                </a:solidFill>
              </a:rPr>
              <a:t>Cuestionarios</a:t>
            </a:r>
          </a:p>
          <a:p>
            <a:pPr lvl="1">
              <a:buFont typeface="Wingdings" panose="05000000000000000000" pitchFamily="2" charset="2"/>
              <a:buChar char="Ø"/>
            </a:pPr>
            <a:r>
              <a:rPr lang="es-MX" b="1" dirty="0">
                <a:solidFill>
                  <a:schemeClr val="tx1"/>
                </a:solidFill>
              </a:rPr>
              <a:t>Entrevistas</a:t>
            </a:r>
          </a:p>
          <a:p>
            <a:pPr marL="457200" lvl="1" indent="0">
              <a:buNone/>
            </a:pPr>
            <a:endParaRPr lang="es-MX" dirty="0">
              <a:solidFill>
                <a:schemeClr val="tx1"/>
              </a:solidFill>
            </a:endParaRPr>
          </a:p>
        </p:txBody>
      </p:sp>
    </p:spTree>
    <p:extLst>
      <p:ext uri="{BB962C8B-B14F-4D97-AF65-F5344CB8AC3E}">
        <p14:creationId xmlns:p14="http://schemas.microsoft.com/office/powerpoint/2010/main" val="1130214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43" name="Marcador de contenido 2">
            <a:extLst>
              <a:ext uri="{FF2B5EF4-FFF2-40B4-BE49-F238E27FC236}">
                <a16:creationId xmlns:a16="http://schemas.microsoft.com/office/drawing/2014/main" id="{AFA966EE-9173-46CE-BAB5-15BC90D5341F}"/>
              </a:ext>
            </a:extLst>
          </p:cNvPr>
          <p:cNvGraphicFramePr>
            <a:graphicFrameLocks noGrp="1"/>
          </p:cNvGraphicFramePr>
          <p:nvPr>
            <p:ph idx="1"/>
            <p:extLst>
              <p:ext uri="{D42A27DB-BD31-4B8C-83A1-F6EECF244321}">
                <p14:modId xmlns:p14="http://schemas.microsoft.com/office/powerpoint/2010/main" val="2137404315"/>
              </p:ext>
            </p:extLst>
          </p:nvPr>
        </p:nvGraphicFramePr>
        <p:xfrm>
          <a:off x="684212" y="685799"/>
          <a:ext cx="10820399" cy="5236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293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FFF99232-A530-4726-959B-4AE69343EE1F}"/>
                  </a:ext>
                </a:extLst>
              </p:cNvPr>
              <p:cNvSpPr>
                <a:spLocks noGrp="1"/>
              </p:cNvSpPr>
              <p:nvPr>
                <p:ph idx="1"/>
              </p:nvPr>
            </p:nvSpPr>
            <p:spPr>
              <a:xfrm>
                <a:off x="838200" y="672686"/>
                <a:ext cx="10515600" cy="5304044"/>
              </a:xfrm>
            </p:spPr>
            <p:txBody>
              <a:bodyPr/>
              <a:lstStyle/>
              <a:p>
                <a:pPr algn="just"/>
                <a:r>
                  <a:rPr lang="es-MX" b="1" dirty="0">
                    <a:solidFill>
                      <a:schemeClr val="tx1"/>
                    </a:solidFill>
                  </a:rPr>
                  <a:t>La información se puede presentar por medio de una distribución de frecuencias, las cuales pueden ser:</a:t>
                </a:r>
              </a:p>
              <a:p>
                <a:pPr algn="just"/>
                <a:r>
                  <a:rPr lang="es-MX" b="1" dirty="0">
                    <a:solidFill>
                      <a:schemeClr val="tx1"/>
                    </a:solidFill>
                  </a:rPr>
                  <a:t>Frecuencia absoluta, es el número de veces que se repite un dato.</a:t>
                </a:r>
              </a:p>
              <a:p>
                <a:pPr algn="just"/>
                <a:r>
                  <a:rPr lang="es-MX" b="1" dirty="0">
                    <a:solidFill>
                      <a:schemeClr val="tx1"/>
                    </a:solidFill>
                  </a:rPr>
                  <a:t>Frecuencia absoluta acumulada, es la suma de las frecuencias absolutas de todos los datos anteriores.</a:t>
                </a:r>
              </a:p>
              <a:p>
                <a:pPr algn="just"/>
                <a:r>
                  <a:rPr lang="es-MX" b="1" dirty="0">
                    <a:solidFill>
                      <a:schemeClr val="tx1"/>
                    </a:solidFill>
                  </a:rPr>
                  <a:t>Frecuencia relativa,  se refiere a la parte o proporción de los elementos que pertenecen a cada clase.</a:t>
                </a:r>
              </a:p>
              <a:p>
                <a:pPr marL="0" indent="0" algn="ctr">
                  <a:buNone/>
                </a:pPr>
                <a:r>
                  <a:rPr lang="es-MX" b="1" i="1" dirty="0">
                    <a:solidFill>
                      <a:schemeClr val="tx1"/>
                    </a:solidFill>
                  </a:rPr>
                  <a:t>f= </a:t>
                </a:r>
                <a14:m>
                  <m:oMath xmlns:m="http://schemas.openxmlformats.org/officeDocument/2006/math">
                    <m:f>
                      <m:fPr>
                        <m:ctrlPr>
                          <a:rPr lang="es-MX" b="1" i="1" smtClean="0">
                            <a:solidFill>
                              <a:schemeClr val="tx1"/>
                            </a:solidFill>
                            <a:latin typeface="Cambria Math" panose="02040503050406030204" pitchFamily="18" charset="0"/>
                          </a:rPr>
                        </m:ctrlPr>
                      </m:fPr>
                      <m:num>
                        <m:r>
                          <a:rPr lang="es-MX" b="1" i="1" smtClean="0">
                            <a:solidFill>
                              <a:schemeClr val="tx1"/>
                            </a:solidFill>
                            <a:latin typeface="Cambria Math" panose="02040503050406030204" pitchFamily="18" charset="0"/>
                          </a:rPr>
                          <m:t>𝒇𝒓𝒆𝒄𝒖𝒆𝒏𝒄𝒊𝒂</m:t>
                        </m:r>
                        <m:r>
                          <a:rPr lang="es-MX" b="1" i="1" smtClean="0">
                            <a:solidFill>
                              <a:schemeClr val="tx1"/>
                            </a:solidFill>
                            <a:latin typeface="Cambria Math" panose="02040503050406030204" pitchFamily="18" charset="0"/>
                          </a:rPr>
                          <m:t> </m:t>
                        </m:r>
                        <m:r>
                          <a:rPr lang="es-MX" b="1" i="1" smtClean="0">
                            <a:solidFill>
                              <a:schemeClr val="tx1"/>
                            </a:solidFill>
                            <a:latin typeface="Cambria Math" panose="02040503050406030204" pitchFamily="18" charset="0"/>
                          </a:rPr>
                          <m:t>𝒅𝒆</m:t>
                        </m:r>
                        <m:r>
                          <a:rPr lang="es-MX" b="1" i="1" smtClean="0">
                            <a:solidFill>
                              <a:schemeClr val="tx1"/>
                            </a:solidFill>
                            <a:latin typeface="Cambria Math" panose="02040503050406030204" pitchFamily="18" charset="0"/>
                          </a:rPr>
                          <m:t> </m:t>
                        </m:r>
                        <m:r>
                          <a:rPr lang="es-MX" b="1" i="1" smtClean="0">
                            <a:solidFill>
                              <a:schemeClr val="tx1"/>
                            </a:solidFill>
                            <a:latin typeface="Cambria Math" panose="02040503050406030204" pitchFamily="18" charset="0"/>
                          </a:rPr>
                          <m:t>𝒍𝒂</m:t>
                        </m:r>
                        <m:r>
                          <a:rPr lang="es-MX" b="1" i="1" smtClean="0">
                            <a:solidFill>
                              <a:schemeClr val="tx1"/>
                            </a:solidFill>
                            <a:latin typeface="Cambria Math" panose="02040503050406030204" pitchFamily="18" charset="0"/>
                          </a:rPr>
                          <m:t> </m:t>
                        </m:r>
                        <m:r>
                          <a:rPr lang="es-MX" b="1" i="1" smtClean="0">
                            <a:solidFill>
                              <a:schemeClr val="tx1"/>
                            </a:solidFill>
                            <a:latin typeface="Cambria Math" panose="02040503050406030204" pitchFamily="18" charset="0"/>
                          </a:rPr>
                          <m:t>𝒄𝒍𝒂𝒔𝒆</m:t>
                        </m:r>
                      </m:num>
                      <m:den>
                        <m:r>
                          <a:rPr lang="es-MX" b="1" i="1" smtClean="0">
                            <a:solidFill>
                              <a:schemeClr val="tx1"/>
                            </a:solidFill>
                            <a:latin typeface="Cambria Math" panose="02040503050406030204" pitchFamily="18" charset="0"/>
                          </a:rPr>
                          <m:t>𝒏</m:t>
                        </m:r>
                      </m:den>
                    </m:f>
                  </m:oMath>
                </a14:m>
                <a:endParaRPr lang="es-MX" b="1" dirty="0">
                  <a:solidFill>
                    <a:schemeClr val="tx1"/>
                  </a:solidFill>
                </a:endParaRPr>
              </a:p>
              <a:p>
                <a:pPr algn="just"/>
                <a:endParaRPr lang="es-MX" b="1" dirty="0">
                  <a:solidFill>
                    <a:schemeClr val="tx1"/>
                  </a:solidFill>
                </a:endParaRPr>
              </a:p>
              <a:p>
                <a:pPr algn="just"/>
                <a:r>
                  <a:rPr lang="es-MX" b="1" dirty="0">
                    <a:solidFill>
                      <a:schemeClr val="tx1"/>
                    </a:solidFill>
                  </a:rPr>
                  <a:t>Frecuencia relativa acumulada, es la suma de las frecuencias relativas de todos los datos anteriores.</a:t>
                </a:r>
              </a:p>
            </p:txBody>
          </p:sp>
        </mc:Choice>
        <mc:Fallback>
          <p:sp>
            <p:nvSpPr>
              <p:cNvPr id="3" name="Marcador de contenido 2">
                <a:extLst>
                  <a:ext uri="{FF2B5EF4-FFF2-40B4-BE49-F238E27FC236}">
                    <a16:creationId xmlns:a16="http://schemas.microsoft.com/office/drawing/2014/main" id="{FFF99232-A530-4726-959B-4AE69343EE1F}"/>
                  </a:ext>
                </a:extLst>
              </p:cNvPr>
              <p:cNvSpPr>
                <a:spLocks noGrp="1" noRot="1" noChangeAspect="1" noMove="1" noResize="1" noEditPoints="1" noAdjustHandles="1" noChangeArrowheads="1" noChangeShapeType="1" noTextEdit="1"/>
              </p:cNvSpPr>
              <p:nvPr>
                <p:ph idx="1"/>
              </p:nvPr>
            </p:nvSpPr>
            <p:spPr>
              <a:xfrm>
                <a:off x="838200" y="672686"/>
                <a:ext cx="10515600" cy="5304044"/>
              </a:xfrm>
              <a:blipFill>
                <a:blip r:embed="rId2"/>
                <a:stretch>
                  <a:fillRect l="-290" r="-580"/>
                </a:stretch>
              </a:blipFill>
            </p:spPr>
            <p:txBody>
              <a:bodyPr/>
              <a:lstStyle/>
              <a:p>
                <a:r>
                  <a:rPr lang="es-MX">
                    <a:noFill/>
                  </a:rPr>
                  <a:t> </a:t>
                </a:r>
              </a:p>
            </p:txBody>
          </p:sp>
        </mc:Fallback>
      </mc:AlternateContent>
    </p:spTree>
    <p:extLst>
      <p:ext uri="{BB962C8B-B14F-4D97-AF65-F5344CB8AC3E}">
        <p14:creationId xmlns:p14="http://schemas.microsoft.com/office/powerpoint/2010/main" val="2390033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608E32C-1589-46BD-902C-4717347018B1}"/>
              </a:ext>
            </a:extLst>
          </p:cNvPr>
          <p:cNvSpPr>
            <a:spLocks noGrp="1"/>
          </p:cNvSpPr>
          <p:nvPr>
            <p:ph type="title"/>
          </p:nvPr>
        </p:nvSpPr>
        <p:spPr>
          <a:xfrm>
            <a:off x="684212" y="685799"/>
            <a:ext cx="3747111" cy="4892040"/>
          </a:xfrm>
        </p:spPr>
        <p:txBody>
          <a:bodyPr>
            <a:normAutofit/>
          </a:bodyPr>
          <a:lstStyle/>
          <a:p>
            <a:pPr algn="r"/>
            <a:r>
              <a:rPr lang="es-MX" sz="3300"/>
              <a:t>Representación gráfica</a:t>
            </a:r>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7437BAB3-64A8-48DA-8CEC-74F8D997E1D5}"/>
              </a:ext>
            </a:extLst>
          </p:cNvPr>
          <p:cNvSpPr>
            <a:spLocks noGrp="1"/>
          </p:cNvSpPr>
          <p:nvPr>
            <p:ph idx="1"/>
          </p:nvPr>
        </p:nvSpPr>
        <p:spPr>
          <a:xfrm>
            <a:off x="4979962" y="685799"/>
            <a:ext cx="6288260" cy="4892040"/>
          </a:xfrm>
        </p:spPr>
        <p:txBody>
          <a:bodyPr>
            <a:normAutofit/>
          </a:bodyPr>
          <a:lstStyle/>
          <a:p>
            <a:r>
              <a:rPr lang="es-MX" b="1" dirty="0">
                <a:solidFill>
                  <a:schemeClr val="tx1"/>
                </a:solidFill>
              </a:rPr>
              <a:t>Gráfica de barras</a:t>
            </a:r>
          </a:p>
          <a:p>
            <a:r>
              <a:rPr lang="es-MX" b="1" dirty="0">
                <a:solidFill>
                  <a:schemeClr val="tx1"/>
                </a:solidFill>
              </a:rPr>
              <a:t>Gráfica de pastel</a:t>
            </a:r>
          </a:p>
          <a:p>
            <a:r>
              <a:rPr lang="es-MX" b="1" dirty="0">
                <a:solidFill>
                  <a:schemeClr val="tx1"/>
                </a:solidFill>
              </a:rPr>
              <a:t>Histograma</a:t>
            </a:r>
          </a:p>
          <a:p>
            <a:r>
              <a:rPr lang="es-MX" b="1" dirty="0">
                <a:solidFill>
                  <a:schemeClr val="tx1"/>
                </a:solidFill>
              </a:rPr>
              <a:t>Polígono de frecuencias</a:t>
            </a:r>
          </a:p>
          <a:p>
            <a:r>
              <a:rPr lang="es-MX" b="1" dirty="0">
                <a:solidFill>
                  <a:schemeClr val="tx1"/>
                </a:solidFill>
              </a:rPr>
              <a:t>Ojiva</a:t>
            </a:r>
          </a:p>
          <a:p>
            <a:r>
              <a:rPr lang="es-MX" b="1" dirty="0">
                <a:solidFill>
                  <a:schemeClr val="tx1"/>
                </a:solidFill>
              </a:rPr>
              <a:t>Diagrama de tallo y hojas</a:t>
            </a:r>
          </a:p>
        </p:txBody>
      </p:sp>
    </p:spTree>
    <p:extLst>
      <p:ext uri="{BB962C8B-B14F-4D97-AF65-F5344CB8AC3E}">
        <p14:creationId xmlns:p14="http://schemas.microsoft.com/office/powerpoint/2010/main" val="2536414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FC3BF2D-25C6-4594-8B55-8F1185219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7A12C12-F8D4-4AC9-84E1-E4F85BFAB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070923" cy="6858000"/>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sultado de imagen para grÃ¡fica de barras">
            <a:extLst>
              <a:ext uri="{FF2B5EF4-FFF2-40B4-BE49-F238E27FC236}">
                <a16:creationId xmlns:a16="http://schemas.microsoft.com/office/drawing/2014/main" id="{5ABAD0A8-A1B4-4DF1-A07B-F30A04F231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99" t="40075" r="24817"/>
          <a:stretch/>
        </p:blipFill>
        <p:spPr bwMode="auto">
          <a:xfrm>
            <a:off x="484631" y="773118"/>
            <a:ext cx="3092569" cy="22282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E6BBB7AE-2D6B-4EE8-AD3A-DAAFE70B5794}"/>
              </a:ext>
            </a:extLst>
          </p:cNvPr>
          <p:cNvPicPr>
            <a:picLocks noChangeAspect="1"/>
          </p:cNvPicPr>
          <p:nvPr/>
        </p:nvPicPr>
        <p:blipFill rotWithShape="1">
          <a:blip r:embed="rId3"/>
          <a:srcRect l="64973" t="35031" r="7745" b="33751"/>
          <a:stretch/>
        </p:blipFill>
        <p:spPr>
          <a:xfrm>
            <a:off x="484632" y="4410573"/>
            <a:ext cx="3092568" cy="1141241"/>
          </a:xfrm>
          <a:prstGeom prst="rect">
            <a:avLst/>
          </a:prstGeom>
        </p:spPr>
      </p:pic>
      <p:sp>
        <p:nvSpPr>
          <p:cNvPr id="3" name="Marcador de contenido 2">
            <a:extLst>
              <a:ext uri="{FF2B5EF4-FFF2-40B4-BE49-F238E27FC236}">
                <a16:creationId xmlns:a16="http://schemas.microsoft.com/office/drawing/2014/main" id="{E29CE784-B9AB-4558-9666-9EFBF507C10D}"/>
              </a:ext>
            </a:extLst>
          </p:cNvPr>
          <p:cNvSpPr>
            <a:spLocks noGrp="1"/>
          </p:cNvSpPr>
          <p:nvPr>
            <p:ph idx="1"/>
          </p:nvPr>
        </p:nvSpPr>
        <p:spPr>
          <a:xfrm>
            <a:off x="4424933" y="464235"/>
            <a:ext cx="6952234" cy="5219544"/>
          </a:xfrm>
        </p:spPr>
        <p:txBody>
          <a:bodyPr>
            <a:normAutofit/>
          </a:bodyPr>
          <a:lstStyle/>
          <a:p>
            <a:pPr marL="0" indent="0" algn="just">
              <a:buNone/>
            </a:pPr>
            <a:r>
              <a:rPr lang="es-MX" sz="3200" b="1" dirty="0">
                <a:solidFill>
                  <a:schemeClr val="tx1"/>
                </a:solidFill>
              </a:rPr>
              <a:t>Gráfica de barras</a:t>
            </a:r>
          </a:p>
          <a:p>
            <a:pPr marL="0" indent="0" algn="just">
              <a:buNone/>
            </a:pPr>
            <a:endParaRPr lang="es-MX" b="1" dirty="0">
              <a:solidFill>
                <a:schemeClr val="tx1"/>
              </a:solidFill>
            </a:endParaRPr>
          </a:p>
          <a:p>
            <a:pPr marL="0" indent="0" algn="just">
              <a:buNone/>
            </a:pPr>
            <a:r>
              <a:rPr lang="es-MX" b="1" dirty="0">
                <a:solidFill>
                  <a:schemeClr val="tx1"/>
                </a:solidFill>
              </a:rPr>
              <a:t>Un diagrama de barras, también conocido como gráfico de barras o diagrama de columnas, es una forma de representar gráficamente un conjunto de datos o valores, y está conformado por barras rectangulares de longitudes proporcionales a los valores representados. Los gráficos de barras son usados para comparar dos o más valores. Las barras pueden orientarse horizontal o verticalmente.</a:t>
            </a:r>
          </a:p>
          <a:p>
            <a:pPr marL="0" indent="0" algn="just">
              <a:buNone/>
            </a:pPr>
            <a:endParaRPr lang="es-MX" b="1" dirty="0">
              <a:solidFill>
                <a:schemeClr val="tx1"/>
              </a:solidFill>
            </a:endParaRPr>
          </a:p>
        </p:txBody>
      </p:sp>
      <p:grpSp>
        <p:nvGrpSpPr>
          <p:cNvPr id="75" name="Group 74">
            <a:extLst>
              <a:ext uri="{FF2B5EF4-FFF2-40B4-BE49-F238E27FC236}">
                <a16:creationId xmlns:a16="http://schemas.microsoft.com/office/drawing/2014/main" id="{8FD8AD14-0613-481A-BA78-CCA8DD1F3B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6" name="Straight Connector 75">
              <a:extLst>
                <a:ext uri="{FF2B5EF4-FFF2-40B4-BE49-F238E27FC236}">
                  <a16:creationId xmlns:a16="http://schemas.microsoft.com/office/drawing/2014/main" id="{F36D0C6A-5417-49B9-A556-98633131BE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08727C4A-D172-4E5A-9D28-9C04CC829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23D19D09-0DC1-4FC2-B1AD-011ED90101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9016FDD-D596-484A-87E8-CC1E7BAD84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D7E80C5-88F9-44F8-A8D1-0F2F223A76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21901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4D9F5B-C72B-41EE-97C2-D3600B627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AC136A0-3DE9-4449-A5DB-6D0651E5BF38}"/>
              </a:ext>
            </a:extLst>
          </p:cNvPr>
          <p:cNvSpPr>
            <a:spLocks noGrp="1"/>
          </p:cNvSpPr>
          <p:nvPr>
            <p:ph type="title"/>
          </p:nvPr>
        </p:nvSpPr>
        <p:spPr>
          <a:xfrm>
            <a:off x="691701" y="114114"/>
            <a:ext cx="4205003" cy="1507067"/>
          </a:xfrm>
        </p:spPr>
        <p:txBody>
          <a:bodyPr>
            <a:normAutofit/>
          </a:bodyPr>
          <a:lstStyle/>
          <a:p>
            <a:r>
              <a:rPr lang="es-MX" sz="3200" b="1" dirty="0">
                <a:solidFill>
                  <a:srgbClr val="FFFFFF"/>
                </a:solidFill>
              </a:rPr>
              <a:t>Gráfica de pastel</a:t>
            </a:r>
          </a:p>
        </p:txBody>
      </p:sp>
      <p:pic>
        <p:nvPicPr>
          <p:cNvPr id="4" name="Imagen 3">
            <a:extLst>
              <a:ext uri="{FF2B5EF4-FFF2-40B4-BE49-F238E27FC236}">
                <a16:creationId xmlns:a16="http://schemas.microsoft.com/office/drawing/2014/main" id="{61D8F813-A3FD-4324-B204-5E803E6FE6F9}"/>
              </a:ext>
            </a:extLst>
          </p:cNvPr>
          <p:cNvPicPr>
            <a:picLocks noChangeAspect="1"/>
          </p:cNvPicPr>
          <p:nvPr/>
        </p:nvPicPr>
        <p:blipFill rotWithShape="1">
          <a:blip r:embed="rId2"/>
          <a:srcRect l="67385" t="27468" r="8731" b="34829"/>
          <a:stretch/>
        </p:blipFill>
        <p:spPr>
          <a:xfrm>
            <a:off x="717551" y="2074844"/>
            <a:ext cx="4887466" cy="2488176"/>
          </a:xfrm>
          <a:prstGeom prst="rect">
            <a:avLst/>
          </a:prstGeom>
          <a:effectLst>
            <a:innerShdw blurRad="57150" dist="38100" dir="14460000">
              <a:prstClr val="black">
                <a:alpha val="70000"/>
              </a:prstClr>
            </a:innerShdw>
          </a:effectLst>
        </p:spPr>
      </p:pic>
      <p:sp>
        <p:nvSpPr>
          <p:cNvPr id="3" name="Marcador de contenido 2">
            <a:extLst>
              <a:ext uri="{FF2B5EF4-FFF2-40B4-BE49-F238E27FC236}">
                <a16:creationId xmlns:a16="http://schemas.microsoft.com/office/drawing/2014/main" id="{453EF03B-3933-4510-BB4E-4D365307CF16}"/>
              </a:ext>
            </a:extLst>
          </p:cNvPr>
          <p:cNvSpPr>
            <a:spLocks noGrp="1"/>
          </p:cNvSpPr>
          <p:nvPr>
            <p:ph idx="1"/>
          </p:nvPr>
        </p:nvSpPr>
        <p:spPr>
          <a:xfrm>
            <a:off x="6095999" y="1071032"/>
            <a:ext cx="4819653" cy="4495800"/>
          </a:xfrm>
        </p:spPr>
        <p:txBody>
          <a:bodyPr>
            <a:normAutofit/>
          </a:bodyPr>
          <a:lstStyle/>
          <a:p>
            <a:pPr marL="0" indent="0" algn="just">
              <a:buNone/>
            </a:pPr>
            <a:r>
              <a:rPr lang="es-MX" b="1" dirty="0">
                <a:solidFill>
                  <a:schemeClr val="bg1"/>
                </a:solidFill>
              </a:rPr>
              <a:t>Proporciona otra forma para presentar distribuciones de frecuencia relativa o porcentual de datos cualitativos. Para elaborar una gráfica de pastel, primero se dibuja un círculo que representa todos los datos. Después se usa la frecuencia relativa para subdividir el círculo en sectores, por ejemplo: si la frecuencia relativa de un dato es de 0.38, se multiplica por 360°, de esta manera el sector para este dato deberá medir 136.8°.  </a:t>
            </a:r>
          </a:p>
        </p:txBody>
      </p:sp>
      <p:grpSp>
        <p:nvGrpSpPr>
          <p:cNvPr id="11" name="Group 10">
            <a:extLst>
              <a:ext uri="{FF2B5EF4-FFF2-40B4-BE49-F238E27FC236}">
                <a16:creationId xmlns:a16="http://schemas.microsoft.com/office/drawing/2014/main" id="{0180A64C-1862-4B1B-8953-FA96DEE4C4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52859A51-B3CA-4126-956F-D0DCCBA212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ECA05ED-FBC3-48F4-8E6D-AB89EC608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EE24CC5-F080-45A3-B2B4-59A7BCA5AB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3EC6EC2-2351-427C-90C2-F107915733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524D87A-9540-4F77-B006-823176623B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9071758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13</TotalTime>
  <Words>615</Words>
  <Application>Microsoft Office PowerPoint</Application>
  <PresentationFormat>Panorámica</PresentationFormat>
  <Paragraphs>55</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Cambria Math</vt:lpstr>
      <vt:lpstr>Century Gothic</vt:lpstr>
      <vt:lpstr>Wingdings</vt:lpstr>
      <vt:lpstr>Wingdings 3</vt:lpstr>
      <vt:lpstr>Sector</vt:lpstr>
      <vt:lpstr>TÉCNICAS DE RECOLECCIÓN DE DATOS COMO HERRAMIENTA EN EL ANÁLISIS DE UNA POBLACIÓN</vt:lpstr>
      <vt:lpstr>Datos estadísticos</vt:lpstr>
      <vt:lpstr>Técnicas de recolección de datos</vt:lpstr>
      <vt:lpstr>Presentación de PowerPoint</vt:lpstr>
      <vt:lpstr>Presentación de PowerPoint</vt:lpstr>
      <vt:lpstr>Presentación de PowerPoint</vt:lpstr>
      <vt:lpstr>Representación gráfica</vt:lpstr>
      <vt:lpstr>Presentación de PowerPoint</vt:lpstr>
      <vt:lpstr>Gráfica de pastel</vt:lpstr>
      <vt:lpstr>Histograma</vt:lpstr>
      <vt:lpstr>Polígono de frecuencias</vt:lpstr>
      <vt:lpstr>ojiva</vt:lpstr>
      <vt:lpstr>DIAGRAMA DE TALLO Y HOJAS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TÉCNICAS DE RECOLECCIÓN DE DATOS COMO HERRAMIENTA EN EL ANÁLISIS DE UNA POBLACIÓN</dc:title>
  <dc:creator>Lupita</dc:creator>
  <cp:lastModifiedBy>Lupita</cp:lastModifiedBy>
  <cp:revision>2</cp:revision>
  <dcterms:created xsi:type="dcterms:W3CDTF">2019-09-12T04:38:12Z</dcterms:created>
  <dcterms:modified xsi:type="dcterms:W3CDTF">2019-09-12T04:52:02Z</dcterms:modified>
</cp:coreProperties>
</file>