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5"/>
  </p:notesMasterIdLst>
  <p:sldIdLst>
    <p:sldId id="256" r:id="rId2"/>
    <p:sldId id="298" r:id="rId3"/>
    <p:sldId id="284" r:id="rId4"/>
    <p:sldId id="285" r:id="rId5"/>
    <p:sldId id="258" r:id="rId6"/>
    <p:sldId id="267" r:id="rId7"/>
    <p:sldId id="268" r:id="rId8"/>
    <p:sldId id="297" r:id="rId9"/>
    <p:sldId id="286" r:id="rId10"/>
    <p:sldId id="263" r:id="rId11"/>
    <p:sldId id="301" r:id="rId12"/>
    <p:sldId id="302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José Vigil Obregón" initials="JJVO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-6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28" d="100"/>
          <a:sy n="28" d="100"/>
        </p:scale>
        <p:origin x="-1800" y="-6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49A43-28F2-497A-951A-A06FDA6663C5}" type="datetimeFigureOut">
              <a:rPr lang="es-ES" smtClean="0"/>
              <a:pPr/>
              <a:t>24/09/2020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5CE83-D27D-4021-BF73-19CB1C833EF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120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5CE83-D27D-4021-BF73-19CB1C833EFD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pPr/>
              <a:t>9/24/2020</a:t>
            </a:fld>
            <a:endParaRPr lang="en-US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2" name="1 Grupo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858781" y="1267073"/>
            <a:ext cx="84544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PROGRAMA INSTITUCIONAL DE TUTORÍA EDUCATIVA PARA LAS ESCUELAS NORMALES DEL ESTADO DE COAHUILA DE ZARAGOZA ”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SEMESTRE.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1º</a:t>
            </a:r>
            <a:endParaRPr lang="es-ES_tradnl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 </a:t>
            </a:r>
            <a:r>
              <a:rPr lang="es-ES_tradnl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Tania Tamara López Lerma</a:t>
            </a:r>
            <a:endParaRPr lang="es-ES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r>
              <a:rPr lang="es-ES_tradnl" sz="3200" b="1" dirty="0" smtClean="0">
                <a:solidFill>
                  <a:prstClr val="black"/>
                </a:solidFill>
              </a:rPr>
              <a:t>TUTORÍA GRUPAL</a:t>
            </a:r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  <a:p>
            <a:pPr algn="ctr"/>
            <a:endParaRPr lang="es-ES_tradnl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1648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22434" y="1166156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17481" y="606094"/>
            <a:ext cx="960522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CRITERIOS DE EVALUACIÓN</a:t>
            </a: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dirty="0"/>
              <a:t>                                                          </a:t>
            </a:r>
            <a:r>
              <a:rPr lang="es-ES_tradnl" sz="2400" dirty="0" smtClean="0"/>
              <a:t>                             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Trabajos escritos                             20%                             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Participación  </a:t>
            </a:r>
            <a:r>
              <a:rPr lang="es-ES_tradnl" sz="2400" dirty="0" smtClean="0"/>
              <a:t>                                   </a:t>
            </a:r>
            <a:r>
              <a:rPr lang="es-ES_tradnl" sz="2400" dirty="0"/>
              <a:t>20%                              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Asistencia                                             30%                              </a:t>
            </a:r>
            <a:br>
              <a:rPr lang="es-ES_tradnl" sz="2400" dirty="0"/>
            </a:b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Portafolio                                           30%                              </a:t>
            </a:r>
            <a:br>
              <a:rPr lang="es-ES_tradnl" sz="2400" dirty="0"/>
            </a:br>
            <a:r>
              <a:rPr lang="es-ES_tradnl" sz="2400" dirty="0"/>
              <a:t>      </a:t>
            </a:r>
            <a:br>
              <a:rPr lang="es-ES_tradnl" sz="2400" dirty="0"/>
            </a:br>
            <a:r>
              <a:rPr lang="es-ES_tradnl" sz="2400" dirty="0"/>
              <a:t>                                                             100%                           </a:t>
            </a:r>
            <a:endParaRPr lang="es-ES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490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600200"/>
            <a:ext cx="10290175" cy="4525963"/>
          </a:xfrm>
        </p:spPr>
        <p:txBody>
          <a:bodyPr/>
          <a:lstStyle/>
          <a:p>
            <a:r>
              <a:rPr lang="es-MX" dirty="0" smtClean="0"/>
              <a:t>En </a:t>
            </a:r>
            <a:r>
              <a:rPr lang="es-MX" dirty="0" smtClean="0"/>
              <a:t>el caso de que el alumno repruebe el curso presentará una narrativa digital de las Líneas de Acción abordadas en el semestre del PITEENC (video) acompañada de la rúbrica.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93568" y="2172856"/>
            <a:ext cx="851946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¡</a:t>
            </a:r>
            <a:r>
              <a:rPr lang="es-ES" sz="80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Gracias por su atención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648919" y="1458365"/>
            <a:ext cx="86793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“PROGRAMA INSTITUCIONAL DE TUTORÍA EDUCATIVA PARA LAS ESCUELAS NORMALES DEL ESTADO DE COAHUILA DE ZARAGOZA ”</a:t>
            </a:r>
          </a:p>
          <a:p>
            <a:pPr algn="ctr"/>
            <a:r>
              <a:rPr lang="es-ES_tradnl" sz="3600" b="1" dirty="0">
                <a:solidFill>
                  <a:prstClr val="black"/>
                </a:solidFill>
              </a:rPr>
              <a:t>PITEENC</a:t>
            </a:r>
          </a:p>
          <a:p>
            <a:pPr algn="ctr"/>
            <a:endParaRPr lang="es-ES_tradnl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960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48864" y="149773"/>
            <a:ext cx="10396882" cy="1151965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/>
              <a:t>ENFOQUE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3247" y="980475"/>
            <a:ext cx="10394707" cy="4887311"/>
          </a:xfrm>
        </p:spPr>
        <p:txBody>
          <a:bodyPr>
            <a:normAutofit/>
          </a:bodyPr>
          <a:lstStyle/>
          <a:p>
            <a:pPr algn="ctr"/>
            <a:r>
              <a:rPr lang="es-MX" b="1" dirty="0"/>
              <a:t>Basado en el desarrollo de competencias.</a:t>
            </a:r>
          </a:p>
          <a:p>
            <a:pPr algn="ctr"/>
            <a:r>
              <a:rPr lang="es-MX" b="1" dirty="0"/>
              <a:t>Centrado en el aprendizaje.</a:t>
            </a:r>
          </a:p>
          <a:p>
            <a:pPr algn="ctr"/>
            <a:r>
              <a:rPr lang="es-MX" b="1" dirty="0"/>
              <a:t>Aprendizaje colaborativo.</a:t>
            </a:r>
          </a:p>
          <a:p>
            <a:pPr algn="ctr"/>
            <a:endParaRPr lang="es-MX" b="1" dirty="0"/>
          </a:p>
          <a:p>
            <a:pPr algn="just">
              <a:buNone/>
            </a:pPr>
            <a:r>
              <a:rPr lang="es-MX" dirty="0"/>
              <a:t>    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0692" y="880672"/>
            <a:ext cx="10396882" cy="828206"/>
          </a:xfrm>
        </p:spPr>
        <p:txBody>
          <a:bodyPr>
            <a:noAutofit/>
          </a:bodyPr>
          <a:lstStyle/>
          <a:p>
            <a:pPr algn="ctr"/>
            <a:r>
              <a:rPr lang="es-ES_tradnl" sz="2800" b="1" dirty="0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 dirty="0"/>
              <a:t> </a:t>
            </a:r>
            <a:endParaRPr lang="es-E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1" y="1748603"/>
            <a:ext cx="10234448" cy="3311189"/>
          </a:xfrm>
        </p:spPr>
        <p:txBody>
          <a:bodyPr>
            <a:noAutofit/>
          </a:bodyPr>
          <a:lstStyle/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r>
              <a:rPr lang="es-MX" sz="2400" cap="none" dirty="0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</p:txBody>
      </p:sp>
    </p:spTree>
    <p:extLst>
      <p:ext uri="{BB962C8B-B14F-4D97-AF65-F5344CB8AC3E}">
        <p14:creationId xmlns:p14="http://schemas.microsoft.com/office/powerpoint/2010/main" xmlns="" val="254680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416" y="988670"/>
            <a:ext cx="10396882" cy="705218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/>
              <a:t>CARACTERÍSTICAS DE LA ATENCIÓN DEL  PITEENC.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890" y="1104840"/>
            <a:ext cx="10394707" cy="4639795"/>
          </a:xfrm>
        </p:spPr>
        <p:txBody>
          <a:bodyPr>
            <a:normAutofit/>
          </a:bodyPr>
          <a:lstStyle/>
          <a:p>
            <a:pPr>
              <a:buNone/>
            </a:pPr>
            <a:endParaRPr lang="es-ES" dirty="0"/>
          </a:p>
          <a:p>
            <a:pPr lvl="0" algn="just"/>
            <a:endParaRPr lang="es-ES" sz="2400" b="1" i="1" dirty="0"/>
          </a:p>
          <a:p>
            <a:pPr lvl="0" algn="just"/>
            <a:r>
              <a:rPr lang="es-ES" sz="2400" b="1" i="1" dirty="0"/>
              <a:t>Personalizada:  </a:t>
            </a:r>
            <a:r>
              <a:rPr lang="es-ES" sz="2400" dirty="0"/>
              <a:t>Relación directa y confidencial con el alumno. </a:t>
            </a:r>
          </a:p>
          <a:p>
            <a:pPr algn="just">
              <a:buNone/>
            </a:pPr>
            <a:endParaRPr lang="es-ES" sz="2400" dirty="0"/>
          </a:p>
          <a:p>
            <a:pPr lvl="0" algn="just"/>
            <a:r>
              <a:rPr lang="es-ES" sz="2400" b="1" i="1" dirty="0"/>
              <a:t>Planificada: </a:t>
            </a:r>
            <a:r>
              <a:rPr lang="es-ES" sz="2400" dirty="0"/>
              <a:t>actividades organizadas de modo sistemático.</a:t>
            </a:r>
          </a:p>
          <a:p>
            <a:pPr algn="just">
              <a:buNone/>
            </a:pPr>
            <a:endParaRPr lang="es-ES" sz="2400" dirty="0"/>
          </a:p>
          <a:p>
            <a:pPr lvl="0" algn="just"/>
            <a:r>
              <a:rPr lang="es-ES" sz="2400" b="1" i="1" dirty="0"/>
              <a:t>Continua</a:t>
            </a:r>
            <a:r>
              <a:rPr lang="es-ES" sz="2400" dirty="0"/>
              <a:t>: encuentro regular y permanente, definido en tiempo y espacio entre el tutor y tutorado (s). </a:t>
            </a:r>
          </a:p>
          <a:p>
            <a:pPr>
              <a:buNone/>
            </a:pPr>
            <a:endParaRPr lang="es-MX" b="1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39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00791" y="1509000"/>
            <a:ext cx="10394707" cy="3311189"/>
          </a:xfrm>
        </p:spPr>
        <p:txBody>
          <a:bodyPr>
            <a:noAutofit/>
          </a:bodyPr>
          <a:lstStyle/>
          <a:p>
            <a:pPr lvl="0" algn="just"/>
            <a:r>
              <a:rPr lang="es-ES" sz="2800" b="1" i="1" dirty="0"/>
              <a:t>Intencionada: </a:t>
            </a:r>
            <a:r>
              <a:rPr lang="es-ES" sz="2800" dirty="0"/>
              <a:t>identifica necesidades de formación y/o aspectos problema para eficientar el desempeño y logro académico de los estudiantes.</a:t>
            </a:r>
          </a:p>
          <a:p>
            <a:pPr lvl="0" algn="just"/>
            <a:r>
              <a:rPr lang="es-ES" sz="2800" b="1" i="1" dirty="0"/>
              <a:t>Preventiva: </a:t>
            </a:r>
            <a:r>
              <a:rPr lang="es-ES" sz="2800" dirty="0"/>
              <a:t>Anticipa la presencia de situaciones de riesgo en los estudiantes.</a:t>
            </a:r>
          </a:p>
          <a:p>
            <a:pPr lvl="0" algn="just"/>
            <a:r>
              <a:rPr lang="es-ES" sz="2800" b="1" i="1" dirty="0"/>
              <a:t>Resolutiva:  </a:t>
            </a:r>
            <a:r>
              <a:rPr lang="es-ES" sz="2800" dirty="0"/>
              <a:t>intervención y participación de diferentes dependencias de la institución  y en caso necesario,  derivación a espacios profesionalizados para la atención de situaciones específicas. </a:t>
            </a:r>
          </a:p>
          <a:p>
            <a:endParaRPr lang="es-ES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766872" y="5786205"/>
            <a:ext cx="2833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TIPOS DE TUTORÍA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ES" b="1" dirty="0"/>
          </a:p>
          <a:p>
            <a:r>
              <a:rPr lang="es-ES" b="1" dirty="0"/>
              <a:t>Tutoría de Grupo.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en pequeños grupos.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individual.</a:t>
            </a:r>
          </a:p>
          <a:p>
            <a:pPr algn="just"/>
            <a:endParaRPr lang="es-ES" b="1" dirty="0"/>
          </a:p>
          <a:p>
            <a:pPr algn="just"/>
            <a:r>
              <a:rPr lang="es-ES" b="1" dirty="0"/>
              <a:t>Tutoría de pares.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8864" y="266081"/>
            <a:ext cx="4126042" cy="723270"/>
          </a:xfrm>
        </p:spPr>
        <p:txBody>
          <a:bodyPr>
            <a:normAutofit/>
          </a:bodyPr>
          <a:lstStyle/>
          <a:p>
            <a:pPr algn="ctr"/>
            <a:r>
              <a:rPr lang="es-MX" sz="3200" b="1" dirty="0"/>
              <a:t>TUTORÍA DE GRUPO</a:t>
            </a:r>
            <a:endParaRPr lang="es-ES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0830" y="1358858"/>
            <a:ext cx="10394707" cy="3311189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dirty="0"/>
          </a:p>
          <a:p>
            <a:pPr algn="just"/>
            <a:r>
              <a:rPr lang="es-ES" dirty="0"/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28600" y="309900"/>
          <a:ext cx="11201399" cy="5432552"/>
        </p:xfrm>
        <a:graphic>
          <a:graphicData uri="http://schemas.openxmlformats.org/drawingml/2006/table">
            <a:tbl>
              <a:tblPr/>
              <a:tblGrid>
                <a:gridCol w="1511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05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29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51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220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323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1670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889726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40695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6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70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3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39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262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2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3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3" name="2 Imagen" descr="RoyalCert_International_Registrars_is_an_Independent_Assessment_and_Certification_Body_offering_value_added_services_Worldwi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054" y="6056085"/>
            <a:ext cx="497114" cy="49711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07342" y="6083871"/>
            <a:ext cx="102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dirty="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200" dirty="0">
                <a:solidFill>
                  <a:prstClr val="black"/>
                </a:solidFill>
              </a:rPr>
              <a:t>V00/102017</a:t>
            </a:r>
            <a:endParaRPr lang="es-E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9163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3579083</TotalTime>
  <Words>838</Words>
  <Application>Microsoft Office PowerPoint</Application>
  <PresentationFormat>Personalizado</PresentationFormat>
  <Paragraphs>148</Paragraphs>
  <Slides>13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Flujo</vt:lpstr>
      <vt:lpstr>Diapositiva 1</vt:lpstr>
      <vt:lpstr>Diapositiva 2</vt:lpstr>
      <vt:lpstr>ENFOQUE</vt:lpstr>
      <vt:lpstr>OBJETIVOS QUE SE PRETENDEN CON LA OPERACIÓN DEL PITEENC: </vt:lpstr>
      <vt:lpstr>CARACTERÍSTICAS DE LA ATENCIÓN DEL  PITEENC.</vt:lpstr>
      <vt:lpstr>Diapositiva 6</vt:lpstr>
      <vt:lpstr>TIPOS DE TUTORÍA</vt:lpstr>
      <vt:lpstr>TUTORÍA DE GRUPO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Lic.Juan José Vigil Obregón</dc:creator>
  <cp:lastModifiedBy>Usuario</cp:lastModifiedBy>
  <cp:revision>167</cp:revision>
  <dcterms:created xsi:type="dcterms:W3CDTF">2014-06-11T17:13:16Z</dcterms:created>
  <dcterms:modified xsi:type="dcterms:W3CDTF">2020-09-24T14:35:10Z</dcterms:modified>
</cp:coreProperties>
</file>