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77" r:id="rId2"/>
    <p:sldId id="256" r:id="rId3"/>
    <p:sldId id="258" r:id="rId4"/>
    <p:sldId id="260" r:id="rId5"/>
    <p:sldId id="286" r:id="rId6"/>
    <p:sldId id="285" r:id="rId7"/>
    <p:sldId id="281" r:id="rId8"/>
    <p:sldId id="282" r:id="rId9"/>
    <p:sldId id="283" r:id="rId10"/>
    <p:sldId id="284" r:id="rId11"/>
    <p:sldId id="287" r:id="rId12"/>
    <p:sldId id="288" r:id="rId13"/>
    <p:sldId id="292" r:id="rId14"/>
    <p:sldId id="289" r:id="rId15"/>
    <p:sldId id="295" r:id="rId16"/>
    <p:sldId id="293" r:id="rId17"/>
    <p:sldId id="294" r:id="rId18"/>
    <p:sldId id="290" r:id="rId19"/>
    <p:sldId id="291" r:id="rId20"/>
    <p:sldId id="265" r:id="rId21"/>
    <p:sldId id="274"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120" d="100"/>
          <a:sy n="120" d="100"/>
        </p:scale>
        <p:origin x="208"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24/9/20</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24/9/20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24/9/20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24/9/20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24/9/20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24/9/20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24/9/20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24/9/20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24/9/20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24/9/20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publicdomainpictures.net/view-image.php?image=158216&amp;picture=male-graduate-silhouette-clipart" TargetMode="Externa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vectors/no-food-no-eating-food-ban-154333/" TargetMode="External"/><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083380" y="1"/>
            <a:ext cx="5108620" cy="688386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00"/>
            <a:ext cx="7109730" cy="3981449"/>
          </a:xfrm>
          <a:prstGeom prst="rect">
            <a:avLst/>
          </a:prstGeom>
        </p:spPr>
      </p:pic>
      <p:pic>
        <p:nvPicPr>
          <p:cNvPr id="5" name="Picture 2" descr="Back to School | Crede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
            <a:ext cx="7074794"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49527478"/>
              </p:ext>
            </p:extLst>
          </p:nvPr>
        </p:nvGraphicFramePr>
        <p:xfrm>
          <a:off x="258790" y="1708748"/>
          <a:ext cx="11674419" cy="4172369"/>
        </p:xfrm>
        <a:graphic>
          <a:graphicData uri="http://schemas.openxmlformats.org/drawingml/2006/table">
            <a:tbl>
              <a:tblPr firstRow="1" bandRow="1">
                <a:tableStyleId>{5C22544A-7EE6-4342-B048-85BDC9FD1C3A}</a:tableStyleId>
              </a:tblPr>
              <a:tblGrid>
                <a:gridCol w="1112034">
                  <a:extLst>
                    <a:ext uri="{9D8B030D-6E8A-4147-A177-3AD203B41FA5}">
                      <a16:colId xmlns:a16="http://schemas.microsoft.com/office/drawing/2014/main" val="20000"/>
                    </a:ext>
                  </a:extLst>
                </a:gridCol>
                <a:gridCol w="3036416">
                  <a:extLst>
                    <a:ext uri="{9D8B030D-6E8A-4147-A177-3AD203B41FA5}">
                      <a16:colId xmlns:a16="http://schemas.microsoft.com/office/drawing/2014/main" val="20001"/>
                    </a:ext>
                  </a:extLst>
                </a:gridCol>
                <a:gridCol w="3941401">
                  <a:extLst>
                    <a:ext uri="{9D8B030D-6E8A-4147-A177-3AD203B41FA5}">
                      <a16:colId xmlns:a16="http://schemas.microsoft.com/office/drawing/2014/main" val="20002"/>
                    </a:ext>
                  </a:extLst>
                </a:gridCol>
                <a:gridCol w="3584568">
                  <a:extLst>
                    <a:ext uri="{9D8B030D-6E8A-4147-A177-3AD203B41FA5}">
                      <a16:colId xmlns:a16="http://schemas.microsoft.com/office/drawing/2014/main" val="20003"/>
                    </a:ext>
                  </a:extLst>
                </a:gridCol>
              </a:tblGrid>
              <a:tr h="880529">
                <a:tc>
                  <a:txBody>
                    <a:bodyPr/>
                    <a:lstStyle/>
                    <a:p>
                      <a:pPr algn="ctr"/>
                      <a:r>
                        <a:rPr lang="es-MX" sz="1800" b="1" dirty="0">
                          <a:latin typeface="Arial" panose="020B0604020202020204" pitchFamily="34" charset="0"/>
                          <a:cs typeface="Arial" panose="020B0604020202020204" pitchFamily="34" charset="0"/>
                        </a:rPr>
                        <a:t>PERIOD</a:t>
                      </a:r>
                    </a:p>
                  </a:txBody>
                  <a:tcPr anchor="ctr"/>
                </a:tc>
                <a:tc>
                  <a:txBody>
                    <a:bodyPr/>
                    <a:lstStyle/>
                    <a:p>
                      <a:pPr algn="ctr"/>
                      <a:r>
                        <a:rPr lang="es-MX" sz="2000" dirty="0">
                          <a:latin typeface="Arial" panose="020B0604020202020204" pitchFamily="34" charset="0"/>
                          <a:cs typeface="Arial" panose="020B0604020202020204" pitchFamily="34" charset="0"/>
                        </a:rPr>
                        <a:t>BOOK UNITS</a:t>
                      </a:r>
                    </a:p>
                  </a:txBody>
                  <a:tcPr anchor="ctr"/>
                </a:tc>
                <a:tc>
                  <a:txBody>
                    <a:bodyPr/>
                    <a:lstStyle/>
                    <a:p>
                      <a:pPr algn="ctr"/>
                      <a:r>
                        <a:rPr lang="es-MX" sz="2000" dirty="0">
                          <a:latin typeface="Arial" panose="020B0604020202020204" pitchFamily="34" charset="0"/>
                          <a:cs typeface="Arial" panose="020B0604020202020204" pitchFamily="34" charset="0"/>
                        </a:rPr>
                        <a:t>CONTENTS</a:t>
                      </a:r>
                    </a:p>
                  </a:txBody>
                  <a:tcPr anchor="ctr"/>
                </a:tc>
                <a:tc>
                  <a:txBody>
                    <a:bodyPr/>
                    <a:lstStyle/>
                    <a:p>
                      <a:pPr algn="ctr"/>
                      <a:r>
                        <a:rPr lang="es-MX" sz="2000" dirty="0">
                          <a:latin typeface="Arial" panose="020B0604020202020204" pitchFamily="34" charset="0"/>
                          <a:cs typeface="Arial" panose="020B0604020202020204" pitchFamily="34" charset="0"/>
                        </a:rPr>
                        <a:t>LEARNING</a:t>
                      </a:r>
                      <a:r>
                        <a:rPr lang="es-MX" sz="2000" baseline="0" dirty="0">
                          <a:latin typeface="Arial" panose="020B0604020202020204" pitchFamily="34" charset="0"/>
                          <a:cs typeface="Arial" panose="020B0604020202020204" pitchFamily="34" charset="0"/>
                        </a:rPr>
                        <a:t> EVIDENCES</a:t>
                      </a:r>
                      <a:endParaRPr lang="es-MX"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80529">
                <a:tc>
                  <a:txBody>
                    <a:bodyPr/>
                    <a:lstStyle/>
                    <a:p>
                      <a:pPr algn="ctr"/>
                      <a:r>
                        <a:rPr lang="es-MX" sz="6600" b="1" dirty="0">
                          <a:latin typeface="Arial" panose="020B0604020202020204" pitchFamily="34" charset="0"/>
                          <a:cs typeface="Arial" panose="020B0604020202020204" pitchFamily="34" charset="0"/>
                        </a:rPr>
                        <a:t>1</a:t>
                      </a:r>
                    </a:p>
                  </a:txBody>
                  <a:tcPr anchor="ctr"/>
                </a:tc>
                <a:tc rowSpan="3">
                  <a:txBody>
                    <a:bodyPr/>
                    <a:lstStyle/>
                    <a:p>
                      <a:pPr algn="ctr"/>
                      <a:r>
                        <a:rPr lang="en-US" dirty="0">
                          <a:latin typeface="Arial" panose="020B0604020202020204" pitchFamily="34" charset="0"/>
                          <a:cs typeface="Arial" panose="020B0604020202020204" pitchFamily="34" charset="0"/>
                        </a:rPr>
                        <a:t>THIS SCHOOL YEAR WE WILL BE USING A </a:t>
                      </a:r>
                      <a:r>
                        <a:rPr lang="en-US" b="1" dirty="0">
                          <a:latin typeface="Arial" panose="020B0604020202020204" pitchFamily="34" charset="0"/>
                          <a:cs typeface="Arial" panose="020B0604020202020204" pitchFamily="34" charset="0"/>
                        </a:rPr>
                        <a:t>NEW PLATFORM</a:t>
                      </a:r>
                      <a:r>
                        <a:rPr lang="en-US" dirty="0">
                          <a:latin typeface="Arial" panose="020B0604020202020204" pitchFamily="34" charset="0"/>
                          <a:cs typeface="Arial" panose="020B0604020202020204" pitchFamily="34" charset="0"/>
                        </a:rPr>
                        <a:t>, YOU WILL HAVE ALL THE INFORMATION AS SOON AS IT´S READY TO START WORKING WITH IT.</a:t>
                      </a:r>
                    </a:p>
                  </a:txBody>
                  <a:tcPr anchor="ctr"/>
                </a:tc>
                <a:tc rowSpan="3">
                  <a:txBody>
                    <a:bodyPr/>
                    <a:lstStyle/>
                    <a:p>
                      <a:pPr algn="ctr"/>
                      <a:r>
                        <a:rPr lang="es-MX" dirty="0">
                          <a:latin typeface="Arial" panose="020B0604020202020204" pitchFamily="34" charset="0"/>
                          <a:cs typeface="Arial" panose="020B0604020202020204" pitchFamily="34" charset="0"/>
                        </a:rPr>
                        <a:t>THE CONTENTS ADDRESSED DURING THE SEMESTER WILL DEPEND ON THE RESULTS OF YOUR </a:t>
                      </a:r>
                      <a:r>
                        <a:rPr lang="es-MX" b="1" dirty="0">
                          <a:latin typeface="Arial" panose="020B0604020202020204" pitchFamily="34" charset="0"/>
                          <a:cs typeface="Arial" panose="020B0604020202020204" pitchFamily="34" charset="0"/>
                        </a:rPr>
                        <a:t>PLACEMENT TEST.</a:t>
                      </a:r>
                    </a:p>
                  </a:txBody>
                  <a:tcPr anchor="ctr"/>
                </a:tc>
                <a:tc>
                  <a:txBody>
                    <a:bodyPr/>
                    <a:lstStyle/>
                    <a:p>
                      <a:r>
                        <a:rPr lang="es-MX" b="1" dirty="0">
                          <a:latin typeface="Arial" panose="020B0604020202020204" pitchFamily="34" charset="0"/>
                          <a:cs typeface="Arial" panose="020B0604020202020204" pitchFamily="34" charset="0"/>
                        </a:rPr>
                        <a:t>Project</a:t>
                      </a:r>
                      <a:r>
                        <a:rPr lang="es-MX" b="1" baseline="0" dirty="0">
                          <a:latin typeface="Arial" panose="020B0604020202020204" pitchFamily="34" charset="0"/>
                          <a:cs typeface="Arial" panose="020B0604020202020204" pitchFamily="34" charset="0"/>
                        </a:rPr>
                        <a:t> 1</a:t>
                      </a:r>
                      <a:endParaRPr lang="es-MX" sz="1400" b="0" baseline="0" dirty="0">
                        <a:latin typeface="Arial" panose="020B0604020202020204" pitchFamily="34" charset="0"/>
                        <a:cs typeface="Arial" panose="020B0604020202020204" pitchFamily="34" charset="0"/>
                      </a:endParaRPr>
                    </a:p>
                    <a:p>
                      <a:r>
                        <a:rPr lang="es-MX" b="1" baseline="0" dirty="0">
                          <a:latin typeface="Arial" panose="020B0604020202020204" pitchFamily="34" charset="0"/>
                          <a:cs typeface="Arial" panose="020B0604020202020204" pitchFamily="34" charset="0"/>
                        </a:rPr>
                        <a:t>Project 2</a:t>
                      </a:r>
                      <a:endParaRPr lang="es-MX"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80529">
                <a:tc>
                  <a:txBody>
                    <a:bodyPr/>
                    <a:lstStyle/>
                    <a:p>
                      <a:pPr algn="ctr"/>
                      <a:r>
                        <a:rPr lang="es-MX" sz="6600" b="1" dirty="0">
                          <a:latin typeface="Arial" panose="020B0604020202020204" pitchFamily="34" charset="0"/>
                          <a:cs typeface="Arial" panose="020B0604020202020204" pitchFamily="34" charset="0"/>
                        </a:rPr>
                        <a:t>2</a:t>
                      </a:r>
                    </a:p>
                  </a:txBody>
                  <a:tcPr anchor="ctr"/>
                </a:tc>
                <a:tc vMerge="1">
                  <a:txBody>
                    <a:bodyPr/>
                    <a:lstStyle/>
                    <a:p>
                      <a:pPr algn="ctr"/>
                      <a:endParaRPr lang="es-MX" dirty="0">
                        <a:latin typeface="Arial" panose="020B0604020202020204" pitchFamily="34" charset="0"/>
                        <a:cs typeface="Arial" panose="020B0604020202020204" pitchFamily="34" charset="0"/>
                      </a:endParaRPr>
                    </a:p>
                  </a:txBody>
                  <a:tcPr anchor="ctr"/>
                </a:tc>
                <a:tc vMerge="1">
                  <a:txBody>
                    <a:bodyPr/>
                    <a:lstStyle/>
                    <a:p>
                      <a:endParaRPr lang="es-MX" dirty="0">
                        <a:latin typeface="Arial" panose="020B0604020202020204" pitchFamily="34" charset="0"/>
                        <a:cs typeface="Arial" panose="020B0604020202020204" pitchFamily="34" charset="0"/>
                      </a:endParaRPr>
                    </a:p>
                  </a:txBody>
                  <a:tcPr/>
                </a:tc>
                <a:tc>
                  <a:txBody>
                    <a:bodyPr/>
                    <a:lstStyle/>
                    <a:p>
                      <a:r>
                        <a:rPr lang="es-MX" b="1" dirty="0">
                          <a:latin typeface="Arial" panose="020B0604020202020204" pitchFamily="34" charset="0"/>
                          <a:cs typeface="Arial" panose="020B0604020202020204" pitchFamily="34" charset="0"/>
                        </a:rPr>
                        <a:t>Project 3</a:t>
                      </a:r>
                      <a:endParaRPr lang="es-MX" baseline="0" dirty="0">
                        <a:latin typeface="Arial" panose="020B0604020202020204" pitchFamily="34" charset="0"/>
                        <a:cs typeface="Arial" panose="020B0604020202020204" pitchFamily="34" charset="0"/>
                      </a:endParaRPr>
                    </a:p>
                    <a:p>
                      <a:r>
                        <a:rPr lang="es-MX" b="1" baseline="0" dirty="0">
                          <a:latin typeface="Arial" panose="020B0604020202020204" pitchFamily="34" charset="0"/>
                          <a:cs typeface="Arial" panose="020B0604020202020204" pitchFamily="34" charset="0"/>
                        </a:rPr>
                        <a:t>Project 4</a:t>
                      </a:r>
                      <a:endParaRPr lang="es-MX"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0">
                <a:tc>
                  <a:txBody>
                    <a:bodyPr/>
                    <a:lstStyle/>
                    <a:p>
                      <a:pPr algn="ctr"/>
                      <a:r>
                        <a:rPr lang="es-MX" sz="6600" b="1" dirty="0">
                          <a:latin typeface="Arial" panose="020B0604020202020204" pitchFamily="34" charset="0"/>
                          <a:cs typeface="Arial" panose="020B0604020202020204" pitchFamily="34" charset="0"/>
                        </a:rPr>
                        <a:t>3</a:t>
                      </a:r>
                    </a:p>
                  </a:txBody>
                  <a:tcPr anchor="ctr"/>
                </a:tc>
                <a:tc vMerge="1">
                  <a:txBody>
                    <a:bodyPr/>
                    <a:lstStyle/>
                    <a:p>
                      <a:pPr algn="ctr"/>
                      <a:endParaRPr lang="en-US" dirty="0">
                        <a:latin typeface="Arial" panose="020B0604020202020204" pitchFamily="34" charset="0"/>
                        <a:cs typeface="Arial" panose="020B0604020202020204" pitchFamily="34" charset="0"/>
                      </a:endParaRPr>
                    </a:p>
                  </a:txBody>
                  <a:tcPr anchor="ctr"/>
                </a:tc>
                <a:tc vMerge="1">
                  <a:txBody>
                    <a:bodyPr/>
                    <a:lstStyle/>
                    <a:p>
                      <a:endParaRPr lang="es-MX" dirty="0">
                        <a:latin typeface="Arial" panose="020B0604020202020204" pitchFamily="34" charset="0"/>
                        <a:cs typeface="Arial" panose="020B0604020202020204" pitchFamily="34" charset="0"/>
                      </a:endParaRPr>
                    </a:p>
                  </a:txBody>
                  <a:tcPr/>
                </a:tc>
                <a:tc>
                  <a:txBody>
                    <a:bodyPr/>
                    <a:lstStyle/>
                    <a:p>
                      <a:r>
                        <a:rPr lang="es-MX" b="1" dirty="0">
                          <a:latin typeface="Arial" panose="020B0604020202020204" pitchFamily="34" charset="0"/>
                          <a:cs typeface="Arial" panose="020B0604020202020204" pitchFamily="34" charset="0"/>
                        </a:rPr>
                        <a:t>Project</a:t>
                      </a:r>
                      <a:r>
                        <a:rPr lang="es-MX" b="1" baseline="0" dirty="0">
                          <a:latin typeface="Arial" panose="020B0604020202020204" pitchFamily="34" charset="0"/>
                          <a:cs typeface="Arial" panose="020B0604020202020204" pitchFamily="34" charset="0"/>
                        </a:rPr>
                        <a:t> 5 </a:t>
                      </a:r>
                      <a:r>
                        <a:rPr lang="es-MX" sz="1600" b="0" baseline="0" dirty="0">
                          <a:latin typeface="Arial" panose="020B0604020202020204" pitchFamily="34" charset="0"/>
                          <a:cs typeface="Arial" panose="020B0604020202020204" pitchFamily="34" charset="0"/>
                        </a:rPr>
                        <a:t>I</a:t>
                      </a:r>
                    </a:p>
                    <a:p>
                      <a:r>
                        <a:rPr lang="es-MX" b="1" baseline="0" dirty="0">
                          <a:latin typeface="Arial" panose="020B0604020202020204" pitchFamily="34" charset="0"/>
                          <a:cs typeface="Arial" panose="020B0604020202020204" pitchFamily="34" charset="0"/>
                        </a:rPr>
                        <a:t>Project 6</a:t>
                      </a:r>
                      <a:endParaRPr lang="es-MX"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Tree>
    <p:extLst>
      <p:ext uri="{BB962C8B-B14F-4D97-AF65-F5344CB8AC3E}">
        <p14:creationId xmlns:p14="http://schemas.microsoft.com/office/powerpoint/2010/main" val="157164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r>
              <a:rPr lang="es-MX" b="1" dirty="0">
                <a:solidFill>
                  <a:schemeClr val="tx2">
                    <a:lumMod val="60000"/>
                    <a:lumOff val="40000"/>
                  </a:schemeClr>
                </a:solidFill>
              </a:rPr>
              <a:t> </a:t>
            </a:r>
            <a:r>
              <a:rPr lang="es-MX" b="1" dirty="0" err="1">
                <a:solidFill>
                  <a:schemeClr val="tx2">
                    <a:lumMod val="60000"/>
                    <a:lumOff val="40000"/>
                  </a:schemeClr>
                </a:solidFill>
              </a:rPr>
              <a:t>for</a:t>
            </a:r>
            <a:r>
              <a:rPr lang="es-MX" b="1" dirty="0">
                <a:solidFill>
                  <a:schemeClr val="tx2">
                    <a:lumMod val="60000"/>
                    <a:lumOff val="40000"/>
                  </a:schemeClr>
                </a:solidFill>
              </a:rPr>
              <a:t> E-</a:t>
            </a:r>
            <a:r>
              <a:rPr lang="es-MX" b="1" dirty="0" err="1">
                <a:solidFill>
                  <a:schemeClr val="tx2">
                    <a:lumMod val="60000"/>
                    <a:lumOff val="40000"/>
                  </a:schemeClr>
                </a:solidFill>
              </a:rPr>
              <a:t>learning</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995527832"/>
              </p:ext>
            </p:extLst>
          </p:nvPr>
        </p:nvGraphicFramePr>
        <p:xfrm>
          <a:off x="3774536" y="1271748"/>
          <a:ext cx="8128000" cy="387096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r>
                        <a:rPr lang="es-MX" sz="2800" dirty="0" err="1"/>
                        <a:t>Classwork</a:t>
                      </a:r>
                      <a:r>
                        <a:rPr lang="es-MX" sz="2800" baseline="0" dirty="0"/>
                        <a:t> / </a:t>
                      </a:r>
                      <a:r>
                        <a:rPr lang="es-MX" sz="2800" baseline="0" dirty="0" err="1"/>
                        <a:t>Homework</a:t>
                      </a:r>
                      <a:endParaRPr lang="es-MX" sz="2800" baseline="0" dirty="0"/>
                    </a:p>
                    <a:p>
                      <a:r>
                        <a:rPr lang="es-MX" sz="2800" baseline="0" dirty="0"/>
                        <a:t>Todas las actividades asignadas en escuela en red y participación en sesiones virtuales.</a:t>
                      </a:r>
                      <a:endParaRPr lang="es-MX" sz="2800" dirty="0"/>
                    </a:p>
                  </a:txBody>
                  <a:tcPr/>
                </a:tc>
                <a:tc>
                  <a:txBody>
                    <a:bodyPr/>
                    <a:lstStyle/>
                    <a:p>
                      <a:pPr algn="ctr"/>
                      <a:r>
                        <a:rPr lang="es-MX" sz="2800" b="1" dirty="0"/>
                        <a:t>40%</a:t>
                      </a:r>
                    </a:p>
                  </a:txBody>
                  <a:tcPr/>
                </a:tc>
                <a:extLst>
                  <a:ext uri="{0D108BD9-81ED-4DB2-BD59-A6C34878D82A}">
                    <a16:rowId xmlns:a16="http://schemas.microsoft.com/office/drawing/2014/main" val="10001"/>
                  </a:ext>
                </a:extLst>
              </a:tr>
              <a:tr h="370840">
                <a:tc>
                  <a:txBody>
                    <a:bodyPr/>
                    <a:lstStyle/>
                    <a:p>
                      <a:r>
                        <a:rPr lang="es-MX" sz="2800" dirty="0" err="1"/>
                        <a:t>Projects</a:t>
                      </a:r>
                      <a:r>
                        <a:rPr lang="es-MX" sz="2800" baseline="0" dirty="0"/>
                        <a:t> (2)</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2"/>
                  </a:ext>
                </a:extLst>
              </a:tr>
              <a:tr h="370840">
                <a:tc>
                  <a:txBody>
                    <a:bodyPr/>
                    <a:lstStyle/>
                    <a:p>
                      <a:r>
                        <a:rPr lang="es-MX" sz="2800" dirty="0" err="1"/>
                        <a:t>Exam</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3"/>
                  </a:ext>
                </a:extLst>
              </a:tr>
              <a:tr h="370840">
                <a:tc>
                  <a:txBody>
                    <a:bodyPr/>
                    <a:lstStyle/>
                    <a:p>
                      <a:r>
                        <a:rPr lang="es-MX" sz="2800" dirty="0" err="1"/>
                        <a:t>Platform</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4"/>
                  </a:ext>
                </a:extLst>
              </a:tr>
            </a:tbl>
          </a:graphicData>
        </a:graphic>
      </p:graphicFrame>
      <p:sp>
        <p:nvSpPr>
          <p:cNvPr id="7" name="6 Flecha arriba"/>
          <p:cNvSpPr/>
          <p:nvPr/>
        </p:nvSpPr>
        <p:spPr>
          <a:xfrm rot="5400000">
            <a:off x="712398" y="1202660"/>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3105511" cy="1323439"/>
          </a:xfrm>
          <a:prstGeom prst="rect">
            <a:avLst/>
          </a:prstGeom>
          <a:noFill/>
        </p:spPr>
        <p:txBody>
          <a:bodyPr wrap="square" rtlCol="0">
            <a:spAutoFit/>
          </a:bodyPr>
          <a:lstStyle/>
          <a:p>
            <a:pPr algn="ctr"/>
            <a:r>
              <a:rPr lang="es-MX" sz="2000" b="1" dirty="0" err="1"/>
              <a:t>Attendance</a:t>
            </a:r>
            <a:r>
              <a:rPr lang="es-MX" sz="2000" b="1" dirty="0"/>
              <a:t> (camera </a:t>
            </a:r>
            <a:r>
              <a:rPr lang="es-MX" sz="2000" b="1" dirty="0" err="1"/>
              <a:t>on</a:t>
            </a:r>
            <a:r>
              <a:rPr lang="es-MX" sz="2000" b="1" dirty="0"/>
              <a:t>), </a:t>
            </a:r>
            <a:r>
              <a:rPr lang="es-MX" sz="2000" b="1" dirty="0" err="1"/>
              <a:t>punctuality</a:t>
            </a:r>
            <a:r>
              <a:rPr lang="es-MX" sz="2000" b="1" dirty="0"/>
              <a:t>, </a:t>
            </a:r>
            <a:r>
              <a:rPr lang="es-MX" sz="2000" b="1" u="sng" dirty="0" err="1"/>
              <a:t>attitude</a:t>
            </a:r>
            <a:r>
              <a:rPr lang="es-MX" sz="2000" b="1" dirty="0"/>
              <a:t>, </a:t>
            </a:r>
            <a:r>
              <a:rPr lang="es-MX" sz="2000" b="1" dirty="0" err="1"/>
              <a:t>participation</a:t>
            </a:r>
            <a:r>
              <a:rPr lang="es-MX" sz="2000" b="1" dirty="0"/>
              <a:t>, </a:t>
            </a:r>
            <a:r>
              <a:rPr lang="es-MX" sz="2000" b="1" dirty="0" err="1"/>
              <a:t>respect</a:t>
            </a:r>
            <a:r>
              <a:rPr lang="es-MX" sz="2000" b="1" dirty="0"/>
              <a:t>, and </a:t>
            </a:r>
            <a:r>
              <a:rPr lang="es-MX" sz="2000" b="1" dirty="0" err="1"/>
              <a:t>classwork</a:t>
            </a:r>
            <a:r>
              <a:rPr lang="es-MX" sz="2000" b="1" dirty="0"/>
              <a:t>.</a:t>
            </a:r>
          </a:p>
        </p:txBody>
      </p:sp>
      <p:graphicFrame>
        <p:nvGraphicFramePr>
          <p:cNvPr id="10" name="9 Tabla"/>
          <p:cNvGraphicFramePr>
            <a:graphicFrameLocks noGrp="1"/>
          </p:cNvGraphicFramePr>
          <p:nvPr>
            <p:extLst>
              <p:ext uri="{D42A27DB-BD31-4B8C-83A1-F6EECF244321}">
                <p14:modId xmlns:p14="http://schemas.microsoft.com/office/powerpoint/2010/main" val="2541882870"/>
              </p:ext>
            </p:extLst>
          </p:nvPr>
        </p:nvGraphicFramePr>
        <p:xfrm>
          <a:off x="3764230" y="5142708"/>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4635970"/>
            <a:ext cx="3586760" cy="19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55271" y="2572829"/>
            <a:ext cx="3899144" cy="2800767"/>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s-MX" sz="2000" b="1" dirty="0"/>
              <a:t>In case </a:t>
            </a:r>
            <a:r>
              <a:rPr lang="es-MX" sz="2000" b="1" dirty="0" err="1"/>
              <a:t>you</a:t>
            </a:r>
            <a:r>
              <a:rPr lang="es-MX" sz="2000" b="1" dirty="0"/>
              <a:t> </a:t>
            </a:r>
            <a:r>
              <a:rPr lang="es-MX" sz="2000" b="1" dirty="0" err="1"/>
              <a:t>fail</a:t>
            </a:r>
            <a:r>
              <a:rPr lang="es-MX" sz="2000" b="1" dirty="0"/>
              <a:t> </a:t>
            </a:r>
            <a:r>
              <a:rPr lang="es-MX" sz="2000" b="1" dirty="0" err="1"/>
              <a:t>one</a:t>
            </a:r>
            <a:r>
              <a:rPr lang="es-MX" sz="2000" b="1" dirty="0"/>
              <a:t> of </a:t>
            </a:r>
            <a:r>
              <a:rPr lang="es-MX" sz="2000" b="1" dirty="0" err="1"/>
              <a:t>the</a:t>
            </a:r>
            <a:r>
              <a:rPr lang="es-MX" sz="2000" b="1" dirty="0"/>
              <a:t> </a:t>
            </a:r>
            <a:r>
              <a:rPr lang="es-MX" sz="2000" b="1" dirty="0" err="1"/>
              <a:t>learning</a:t>
            </a:r>
            <a:r>
              <a:rPr lang="es-MX" sz="2000" b="1" dirty="0"/>
              <a:t> </a:t>
            </a:r>
            <a:r>
              <a:rPr lang="es-MX" sz="2000" b="1" dirty="0" err="1"/>
              <a:t>units</a:t>
            </a:r>
            <a:r>
              <a:rPr lang="es-MX" sz="2000" b="1" dirty="0"/>
              <a:t>, </a:t>
            </a:r>
            <a:r>
              <a:rPr lang="es-MX" sz="2000" b="1" dirty="0" err="1"/>
              <a:t>you</a:t>
            </a:r>
            <a:r>
              <a:rPr lang="es-MX" sz="2000" b="1" dirty="0"/>
              <a:t> </a:t>
            </a:r>
            <a:r>
              <a:rPr lang="es-MX" sz="2000" b="1" dirty="0" err="1"/>
              <a:t>will</a:t>
            </a:r>
            <a:r>
              <a:rPr lang="es-MX" sz="2000" b="1" dirty="0"/>
              <a:t> </a:t>
            </a:r>
            <a:r>
              <a:rPr lang="es-MX" sz="2000" b="1" dirty="0" err="1"/>
              <a:t>not</a:t>
            </a:r>
            <a:r>
              <a:rPr lang="es-MX" sz="2000" b="1" dirty="0"/>
              <a:t> be </a:t>
            </a:r>
            <a:r>
              <a:rPr lang="es-MX" sz="2000" b="1" dirty="0" err="1"/>
              <a:t>allowed</a:t>
            </a:r>
            <a:r>
              <a:rPr lang="es-MX" sz="2000" b="1" dirty="0"/>
              <a:t> to </a:t>
            </a:r>
            <a:r>
              <a:rPr lang="es-MX" sz="2000" b="1" dirty="0" err="1"/>
              <a:t>present</a:t>
            </a:r>
            <a:r>
              <a:rPr lang="es-MX" sz="2000" b="1" dirty="0"/>
              <a:t> </a:t>
            </a:r>
            <a:r>
              <a:rPr lang="es-MX" sz="2000" b="1" dirty="0" err="1"/>
              <a:t>the</a:t>
            </a:r>
            <a:r>
              <a:rPr lang="es-MX" sz="2000" b="1" dirty="0"/>
              <a:t> final </a:t>
            </a:r>
            <a:r>
              <a:rPr lang="es-MX" sz="2000" b="1" dirty="0" err="1"/>
              <a:t>evidence</a:t>
            </a:r>
            <a:r>
              <a:rPr lang="es-MX" sz="2000" b="1" dirty="0"/>
              <a:t> </a:t>
            </a:r>
            <a:r>
              <a:rPr lang="es-MX" sz="2000" b="1" dirty="0" err="1"/>
              <a:t>losing</a:t>
            </a:r>
            <a:r>
              <a:rPr lang="es-MX" sz="2000" b="1" dirty="0"/>
              <a:t> 50% of </a:t>
            </a:r>
            <a:r>
              <a:rPr lang="es-MX" sz="2000" b="1" dirty="0" err="1"/>
              <a:t>your</a:t>
            </a:r>
            <a:r>
              <a:rPr lang="es-MX" sz="2000" b="1" dirty="0"/>
              <a:t> global </a:t>
            </a:r>
            <a:r>
              <a:rPr lang="es-MX" sz="2000" b="1" dirty="0" err="1"/>
              <a:t>evaluation</a:t>
            </a:r>
            <a:r>
              <a:rPr lang="es-MX" sz="2000" b="1" dirty="0"/>
              <a:t>. In </a:t>
            </a:r>
            <a:r>
              <a:rPr lang="es-MX" sz="2000" b="1" dirty="0" err="1"/>
              <a:t>which</a:t>
            </a:r>
            <a:r>
              <a:rPr lang="es-MX" sz="2000" b="1" dirty="0"/>
              <a:t> case, </a:t>
            </a:r>
            <a:r>
              <a:rPr lang="es-MX" sz="2000" b="1" dirty="0" err="1"/>
              <a:t>you</a:t>
            </a:r>
            <a:r>
              <a:rPr lang="es-MX" sz="2000" b="1" dirty="0"/>
              <a:t> </a:t>
            </a:r>
            <a:r>
              <a:rPr lang="es-MX" sz="2000" b="1" dirty="0" err="1"/>
              <a:t>will</a:t>
            </a:r>
            <a:r>
              <a:rPr lang="es-MX" sz="2000" b="1" dirty="0"/>
              <a:t> </a:t>
            </a:r>
            <a:r>
              <a:rPr lang="es-MX" sz="2000" b="1" dirty="0" err="1"/>
              <a:t>have</a:t>
            </a:r>
            <a:r>
              <a:rPr lang="es-MX" sz="2000" b="1" dirty="0"/>
              <a:t> to </a:t>
            </a:r>
            <a:r>
              <a:rPr lang="es-MX" sz="2000" b="1" dirty="0" err="1"/>
              <a:t>present</a:t>
            </a:r>
            <a:r>
              <a:rPr lang="es-MX" sz="2000" b="1" dirty="0"/>
              <a:t> </a:t>
            </a:r>
            <a:r>
              <a:rPr lang="es-MX" sz="2000" b="1" dirty="0" err="1"/>
              <a:t>the</a:t>
            </a:r>
            <a:r>
              <a:rPr lang="es-MX" sz="2000" b="1" dirty="0"/>
              <a:t> </a:t>
            </a:r>
            <a:r>
              <a:rPr lang="es-MX" sz="2000" b="1" dirty="0" err="1"/>
              <a:t>extraordinary</a:t>
            </a:r>
            <a:r>
              <a:rPr lang="es-MX" sz="2000" b="1" dirty="0"/>
              <a:t> </a:t>
            </a:r>
            <a:r>
              <a:rPr lang="es-MX" sz="2000" b="1" dirty="0" err="1"/>
              <a:t>exam</a:t>
            </a:r>
            <a:r>
              <a:rPr lang="es-MX" sz="2000" b="1" dirty="0"/>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do You Flip a Class? | Faculty Innovation Center | The University of  Texas at Aus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91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1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A0C08558-A66D-4B08-8D57-E02E7D617F73}"/>
              </a:ext>
            </a:extLst>
          </p:cNvPr>
          <p:cNvPicPr>
            <a:picLocks noChangeAspect="1"/>
          </p:cNvPicPr>
          <p:nvPr/>
        </p:nvPicPr>
        <p:blipFill>
          <a:blip r:embed="rId2"/>
          <a:stretch>
            <a:fillRect/>
          </a:stretch>
        </p:blipFill>
        <p:spPr>
          <a:xfrm>
            <a:off x="9379219" y="3067050"/>
            <a:ext cx="2668806" cy="965869"/>
          </a:xfrm>
          <a:prstGeom prst="rect">
            <a:avLst/>
          </a:prstGeom>
          <a:ln>
            <a:noFill/>
          </a:ln>
          <a:effectLst>
            <a:softEdge rad="112500"/>
          </a:effectLst>
        </p:spPr>
      </p:pic>
      <p:graphicFrame>
        <p:nvGraphicFramePr>
          <p:cNvPr id="6" name="Tabla 6">
            <a:extLst>
              <a:ext uri="{FF2B5EF4-FFF2-40B4-BE49-F238E27FC236}">
                <a16:creationId xmlns:a16="http://schemas.microsoft.com/office/drawing/2014/main" id="{27F3359A-FB12-45DE-89E7-F530A1AFACD4}"/>
              </a:ext>
            </a:extLst>
          </p:cNvPr>
          <p:cNvGraphicFramePr>
            <a:graphicFrameLocks noGrp="1"/>
          </p:cNvGraphicFramePr>
          <p:nvPr>
            <p:extLst>
              <p:ext uri="{D42A27DB-BD31-4B8C-83A1-F6EECF244321}">
                <p14:modId xmlns:p14="http://schemas.microsoft.com/office/powerpoint/2010/main" val="876411073"/>
              </p:ext>
            </p:extLst>
          </p:nvPr>
        </p:nvGraphicFramePr>
        <p:xfrm>
          <a:off x="258791" y="1489089"/>
          <a:ext cx="9056659" cy="5394960"/>
        </p:xfrm>
        <a:graphic>
          <a:graphicData uri="http://schemas.openxmlformats.org/drawingml/2006/table">
            <a:tbl>
              <a:tblPr firstRow="1" bandRow="1">
                <a:tableStyleId>{616DA210-FB5B-4158-B5E0-FEB733F419BA}</a:tableStyleId>
              </a:tblPr>
              <a:tblGrid>
                <a:gridCol w="9056659">
                  <a:extLst>
                    <a:ext uri="{9D8B030D-6E8A-4147-A177-3AD203B41FA5}">
                      <a16:colId xmlns:a16="http://schemas.microsoft.com/office/drawing/2014/main" val="470322757"/>
                    </a:ext>
                  </a:extLst>
                </a:gridCol>
              </a:tblGrid>
              <a:tr h="533719">
                <a:tc>
                  <a:txBody>
                    <a:bodyPr/>
                    <a:lstStyle/>
                    <a:p>
                      <a:pPr lvl="1" algn="ctr"/>
                      <a:r>
                        <a:rPr lang="es-ES" sz="2400" dirty="0" err="1"/>
                        <a:t>Connect</a:t>
                      </a:r>
                      <a:r>
                        <a:rPr lang="es-ES" sz="2400" dirty="0"/>
                        <a:t> 5 minutes </a:t>
                      </a:r>
                      <a:r>
                        <a:rPr lang="es-ES" sz="2400" dirty="0" err="1"/>
                        <a:t>before</a:t>
                      </a:r>
                      <a:r>
                        <a:rPr lang="es-ES" sz="2400" dirty="0"/>
                        <a:t> </a:t>
                      </a:r>
                      <a:r>
                        <a:rPr lang="es-ES" sz="2400" dirty="0" err="1"/>
                        <a:t>the</a:t>
                      </a:r>
                      <a:r>
                        <a:rPr lang="es-ES" sz="2400" dirty="0"/>
                        <a:t> </a:t>
                      </a:r>
                      <a:r>
                        <a:rPr lang="es-ES" sz="2400" dirty="0" err="1"/>
                        <a:t>class</a:t>
                      </a:r>
                      <a:r>
                        <a:rPr lang="es-ES" sz="2400" dirty="0"/>
                        <a:t> </a:t>
                      </a:r>
                      <a:r>
                        <a:rPr lang="es-ES" sz="2400" dirty="0" err="1"/>
                        <a:t>starts</a:t>
                      </a:r>
                      <a:r>
                        <a:rPr lang="es-ES" sz="2400" baseline="0" dirty="0"/>
                        <a:t> /</a:t>
                      </a:r>
                      <a:r>
                        <a:rPr lang="es-ES" sz="2400" dirty="0"/>
                        <a:t> Conectarse 5 min antes de la clase</a:t>
                      </a:r>
                      <a:endParaRPr lang="es-MX" sz="2400" dirty="0"/>
                    </a:p>
                  </a:txBody>
                  <a:tcPr/>
                </a:tc>
                <a:extLst>
                  <a:ext uri="{0D108BD9-81ED-4DB2-BD59-A6C34878D82A}">
                    <a16:rowId xmlns:a16="http://schemas.microsoft.com/office/drawing/2014/main" val="2451091644"/>
                  </a:ext>
                </a:extLst>
              </a:tr>
              <a:tr h="1207840">
                <a:tc>
                  <a:txBody>
                    <a:bodyPr/>
                    <a:lstStyle/>
                    <a:p>
                      <a:pPr algn="ctr"/>
                      <a:r>
                        <a:rPr lang="es-ES" sz="2400" b="1" dirty="0" err="1"/>
                        <a:t>Have</a:t>
                      </a:r>
                      <a:r>
                        <a:rPr lang="es-ES" sz="2400" b="1" dirty="0"/>
                        <a:t> </a:t>
                      </a:r>
                      <a:r>
                        <a:rPr lang="es-ES" sz="2400" b="1" dirty="0" err="1"/>
                        <a:t>all</a:t>
                      </a:r>
                      <a:r>
                        <a:rPr lang="es-ES" sz="2400" b="1" dirty="0"/>
                        <a:t> </a:t>
                      </a:r>
                      <a:r>
                        <a:rPr lang="es-ES" sz="2400" b="1" dirty="0" err="1"/>
                        <a:t>your</a:t>
                      </a:r>
                      <a:r>
                        <a:rPr lang="es-ES" sz="2400" b="1" dirty="0"/>
                        <a:t> </a:t>
                      </a:r>
                      <a:r>
                        <a:rPr lang="es-ES" sz="2400" b="1" dirty="0" err="1"/>
                        <a:t>materials</a:t>
                      </a:r>
                      <a:r>
                        <a:rPr lang="es-ES" sz="2400" b="1" dirty="0"/>
                        <a:t> </a:t>
                      </a:r>
                      <a:r>
                        <a:rPr lang="es-ES" sz="2400" b="1" dirty="0" err="1"/>
                        <a:t>ready</a:t>
                      </a:r>
                      <a:r>
                        <a:rPr lang="es-ES" sz="2400" b="1" dirty="0"/>
                        <a:t>, </a:t>
                      </a:r>
                      <a:r>
                        <a:rPr lang="es-ES" sz="2400" b="1" dirty="0">
                          <a:solidFill>
                            <a:srgbClr val="FF0000"/>
                          </a:solidFill>
                        </a:rPr>
                        <a:t>camera </a:t>
                      </a:r>
                      <a:r>
                        <a:rPr lang="es-ES" sz="2400" b="1" dirty="0" err="1">
                          <a:solidFill>
                            <a:srgbClr val="FF0000"/>
                          </a:solidFill>
                        </a:rPr>
                        <a:t>on</a:t>
                      </a:r>
                      <a:r>
                        <a:rPr lang="es-ES" sz="2400" b="1" dirty="0">
                          <a:solidFill>
                            <a:srgbClr val="FF0000"/>
                          </a:solidFill>
                        </a:rPr>
                        <a:t> and </a:t>
                      </a:r>
                      <a:r>
                        <a:rPr lang="es-ES" sz="2400" b="1" dirty="0" err="1">
                          <a:solidFill>
                            <a:srgbClr val="FF0000"/>
                          </a:solidFill>
                        </a:rPr>
                        <a:t>microphone</a:t>
                      </a:r>
                      <a:r>
                        <a:rPr lang="es-ES" sz="2400" b="1" dirty="0">
                          <a:solidFill>
                            <a:srgbClr val="FF0000"/>
                          </a:solidFill>
                        </a:rPr>
                        <a:t> off</a:t>
                      </a:r>
                      <a:r>
                        <a:rPr lang="es-ES" sz="2400" b="1" dirty="0"/>
                        <a:t>, </a:t>
                      </a:r>
                      <a:r>
                        <a:rPr lang="es-ES" sz="2400" b="1" dirty="0" err="1"/>
                        <a:t>you</a:t>
                      </a:r>
                      <a:r>
                        <a:rPr lang="es-ES" sz="2400" b="1" dirty="0"/>
                        <a:t> </a:t>
                      </a:r>
                      <a:r>
                        <a:rPr lang="es-ES" sz="2400" b="1" dirty="0" err="1"/>
                        <a:t>will</a:t>
                      </a:r>
                      <a:r>
                        <a:rPr lang="es-ES" sz="2400" b="1" dirty="0"/>
                        <a:t> </a:t>
                      </a:r>
                      <a:r>
                        <a:rPr lang="es-ES" sz="2400" b="1" dirty="0" err="1"/>
                        <a:t>turn</a:t>
                      </a:r>
                      <a:r>
                        <a:rPr lang="es-ES" sz="2400" b="1" dirty="0"/>
                        <a:t> </a:t>
                      </a:r>
                      <a:r>
                        <a:rPr lang="es-ES" sz="2400" b="1" dirty="0" err="1"/>
                        <a:t>it</a:t>
                      </a:r>
                      <a:r>
                        <a:rPr lang="es-ES" sz="2400" b="1" dirty="0"/>
                        <a:t> </a:t>
                      </a:r>
                      <a:r>
                        <a:rPr lang="es-ES" sz="2400" b="1" dirty="0" err="1"/>
                        <a:t>on</a:t>
                      </a:r>
                      <a:r>
                        <a:rPr lang="es-ES" sz="2400" b="1" dirty="0"/>
                        <a:t> </a:t>
                      </a:r>
                      <a:r>
                        <a:rPr lang="es-ES" sz="2400" b="1" dirty="0" err="1"/>
                        <a:t>when</a:t>
                      </a:r>
                      <a:r>
                        <a:rPr lang="es-ES" sz="2400" b="1" dirty="0"/>
                        <a:t> </a:t>
                      </a:r>
                      <a:r>
                        <a:rPr lang="es-ES" sz="2400" b="1" dirty="0" err="1"/>
                        <a:t>teacher</a:t>
                      </a:r>
                      <a:r>
                        <a:rPr lang="es-ES" sz="2400" b="1" dirty="0"/>
                        <a:t> </a:t>
                      </a:r>
                      <a:r>
                        <a:rPr lang="es-ES" sz="2400" b="1" dirty="0" err="1"/>
                        <a:t>asks</a:t>
                      </a:r>
                      <a:r>
                        <a:rPr lang="es-ES" sz="2400" b="1" dirty="0"/>
                        <a:t> </a:t>
                      </a:r>
                      <a:r>
                        <a:rPr lang="es-ES" sz="2400" b="1" dirty="0" err="1"/>
                        <a:t>your</a:t>
                      </a:r>
                      <a:r>
                        <a:rPr lang="es-ES" sz="2400" b="1" dirty="0"/>
                        <a:t> </a:t>
                      </a:r>
                      <a:r>
                        <a:rPr lang="es-ES" sz="2400" b="1" dirty="0" err="1"/>
                        <a:t>participation</a:t>
                      </a:r>
                      <a:r>
                        <a:rPr lang="es-ES" sz="2400" b="1" dirty="0"/>
                        <a:t> </a:t>
                      </a:r>
                      <a:r>
                        <a:rPr lang="es-ES" sz="2400" b="1" dirty="0">
                          <a:solidFill>
                            <a:srgbClr val="FF0000"/>
                          </a:solidFill>
                        </a:rPr>
                        <a:t>(camera </a:t>
                      </a:r>
                      <a:r>
                        <a:rPr lang="es-ES" sz="2400" b="1" dirty="0" err="1">
                          <a:solidFill>
                            <a:srgbClr val="FF0000"/>
                          </a:solidFill>
                        </a:rPr>
                        <a:t>must</a:t>
                      </a:r>
                      <a:r>
                        <a:rPr lang="es-ES" sz="2400" b="1" dirty="0">
                          <a:solidFill>
                            <a:srgbClr val="FF0000"/>
                          </a:solidFill>
                        </a:rPr>
                        <a:t> be </a:t>
                      </a:r>
                      <a:r>
                        <a:rPr lang="es-ES" sz="2400" b="1" dirty="0" err="1">
                          <a:solidFill>
                            <a:srgbClr val="FF0000"/>
                          </a:solidFill>
                        </a:rPr>
                        <a:t>on</a:t>
                      </a:r>
                      <a:r>
                        <a:rPr lang="es-ES" sz="2400" b="1" dirty="0">
                          <a:solidFill>
                            <a:srgbClr val="FF0000"/>
                          </a:solidFill>
                        </a:rPr>
                        <a:t> </a:t>
                      </a:r>
                      <a:r>
                        <a:rPr lang="es-ES" sz="2400" b="1" dirty="0" err="1">
                          <a:solidFill>
                            <a:srgbClr val="FF0000"/>
                          </a:solidFill>
                        </a:rPr>
                        <a:t>all</a:t>
                      </a:r>
                      <a:r>
                        <a:rPr lang="es-ES" sz="2400" b="1" dirty="0">
                          <a:solidFill>
                            <a:srgbClr val="FF0000"/>
                          </a:solidFill>
                        </a:rPr>
                        <a:t> </a:t>
                      </a:r>
                      <a:r>
                        <a:rPr lang="es-ES" sz="2400" b="1" dirty="0" err="1">
                          <a:solidFill>
                            <a:srgbClr val="FF0000"/>
                          </a:solidFill>
                        </a:rPr>
                        <a:t>class</a:t>
                      </a:r>
                      <a:r>
                        <a:rPr lang="es-ES" sz="2400" b="1" dirty="0">
                          <a:solidFill>
                            <a:srgbClr val="FF0000"/>
                          </a:solidFill>
                        </a:rPr>
                        <a:t>)</a:t>
                      </a:r>
                      <a:r>
                        <a:rPr lang="es-ES" sz="2400" b="1" baseline="0" dirty="0">
                          <a:solidFill>
                            <a:srgbClr val="FF0000"/>
                          </a:solidFill>
                        </a:rPr>
                        <a:t> </a:t>
                      </a:r>
                      <a:r>
                        <a:rPr lang="es-ES" sz="2400" b="1" baseline="0" dirty="0">
                          <a:solidFill>
                            <a:schemeClr val="tx1"/>
                          </a:solidFill>
                        </a:rPr>
                        <a:t>/</a:t>
                      </a:r>
                      <a:r>
                        <a:rPr lang="es-ES" sz="2400" b="1" baseline="0" dirty="0">
                          <a:solidFill>
                            <a:srgbClr val="FF0000"/>
                          </a:solidFill>
                        </a:rPr>
                        <a:t> </a:t>
                      </a:r>
                      <a:r>
                        <a:rPr lang="es-ES" sz="2400" b="1" dirty="0"/>
                        <a:t>Tener su material de clase listo, cámara encendida, micrófono apagado, solo encenderlo cuando se pida tu participación (</a:t>
                      </a:r>
                      <a:r>
                        <a:rPr lang="es-ES" sz="2400" b="1" i="1" u="sng" dirty="0"/>
                        <a:t>La cámara debe estar activada durante toda la clase</a:t>
                      </a:r>
                      <a:r>
                        <a:rPr lang="es-ES" sz="2400" b="1" dirty="0"/>
                        <a:t>). EL CELULAR SE PUEDE UTILIZAR SOLAMENTE  PARA FINES DE CLASE DURANTE LA SESION.</a:t>
                      </a:r>
                      <a:endParaRPr lang="es-MX" sz="2400" b="1" dirty="0"/>
                    </a:p>
                  </a:txBody>
                  <a:tcPr/>
                </a:tc>
                <a:extLst>
                  <a:ext uri="{0D108BD9-81ED-4DB2-BD59-A6C34878D82A}">
                    <a16:rowId xmlns:a16="http://schemas.microsoft.com/office/drawing/2014/main" val="433313404"/>
                  </a:ext>
                </a:extLst>
              </a:tr>
              <a:tr h="929108">
                <a:tc>
                  <a:txBody>
                    <a:bodyPr/>
                    <a:lstStyle/>
                    <a:p>
                      <a:pPr algn="ctr"/>
                      <a:r>
                        <a:rPr lang="es-ES" sz="2400" b="1" dirty="0" err="1"/>
                        <a:t>Have</a:t>
                      </a:r>
                      <a:r>
                        <a:rPr lang="es-ES" sz="2400" b="1" dirty="0"/>
                        <a:t> a </a:t>
                      </a:r>
                      <a:r>
                        <a:rPr lang="es-ES" sz="2400" b="1" dirty="0" err="1"/>
                        <a:t>good</a:t>
                      </a:r>
                      <a:r>
                        <a:rPr lang="es-ES" sz="2400" b="1" dirty="0"/>
                        <a:t> </a:t>
                      </a:r>
                      <a:r>
                        <a:rPr lang="es-ES" sz="2400" b="1" dirty="0" err="1"/>
                        <a:t>presentation</a:t>
                      </a:r>
                      <a:r>
                        <a:rPr lang="es-ES" sz="2400" b="1" dirty="0"/>
                        <a:t>, </a:t>
                      </a:r>
                      <a:r>
                        <a:rPr lang="es-ES" sz="2400" b="1" dirty="0" err="1"/>
                        <a:t>wear</a:t>
                      </a:r>
                      <a:r>
                        <a:rPr lang="es-ES" sz="2400" b="1" dirty="0"/>
                        <a:t> </a:t>
                      </a:r>
                      <a:r>
                        <a:rPr lang="es-ES" sz="2400" b="1" dirty="0" err="1"/>
                        <a:t>your</a:t>
                      </a:r>
                      <a:r>
                        <a:rPr lang="es-ES" sz="2400" b="1" dirty="0"/>
                        <a:t> </a:t>
                      </a:r>
                      <a:r>
                        <a:rPr lang="es-ES" sz="2400" b="1" dirty="0" err="1"/>
                        <a:t>uniform</a:t>
                      </a:r>
                      <a:r>
                        <a:rPr lang="es-ES" sz="2400" b="1" dirty="0"/>
                        <a:t>, </a:t>
                      </a:r>
                      <a:r>
                        <a:rPr lang="es-ES" sz="2400" b="1" dirty="0" err="1"/>
                        <a:t>sit</a:t>
                      </a:r>
                      <a:r>
                        <a:rPr lang="es-ES" sz="2400" b="1" dirty="0"/>
                        <a:t> in a </a:t>
                      </a:r>
                      <a:r>
                        <a:rPr lang="es-ES" sz="2400" b="1" dirty="0" err="1"/>
                        <a:t>quiet</a:t>
                      </a:r>
                      <a:r>
                        <a:rPr lang="es-ES" sz="2400" b="1" dirty="0"/>
                        <a:t> and </a:t>
                      </a:r>
                      <a:r>
                        <a:rPr lang="es-ES" sz="2400" b="1" dirty="0" err="1"/>
                        <a:t>appropriate</a:t>
                      </a:r>
                      <a:r>
                        <a:rPr lang="es-ES" sz="2400" b="1" dirty="0"/>
                        <a:t> place to do </a:t>
                      </a:r>
                      <a:r>
                        <a:rPr lang="es-ES" sz="2400" b="1" dirty="0" err="1"/>
                        <a:t>all</a:t>
                      </a:r>
                      <a:r>
                        <a:rPr lang="es-ES" sz="2400" b="1" dirty="0"/>
                        <a:t> </a:t>
                      </a:r>
                      <a:r>
                        <a:rPr lang="es-ES" sz="2400" b="1" dirty="0" err="1"/>
                        <a:t>activities</a:t>
                      </a:r>
                      <a:r>
                        <a:rPr lang="es-ES" sz="2400" b="1" dirty="0"/>
                        <a:t> (</a:t>
                      </a:r>
                      <a:r>
                        <a:rPr lang="es-ES" sz="2400" b="1" dirty="0" err="1"/>
                        <a:t>not</a:t>
                      </a:r>
                      <a:r>
                        <a:rPr lang="es-ES" sz="2400" b="1" dirty="0"/>
                        <a:t> in </a:t>
                      </a:r>
                      <a:r>
                        <a:rPr lang="es-ES" sz="2400" b="1" dirty="0" err="1"/>
                        <a:t>bed</a:t>
                      </a:r>
                      <a:r>
                        <a:rPr lang="es-ES" sz="2400" b="1" dirty="0"/>
                        <a:t>)/Estar Presentable con el uniforme escolar (o ropa en colores similares), sentado en un lugar tranquilo y adecuado para realizar las actividades (no en la cama).</a:t>
                      </a:r>
                      <a:endParaRPr lang="es-MX" sz="2400" b="1" dirty="0"/>
                    </a:p>
                  </a:txBody>
                  <a:tcPr/>
                </a:tc>
                <a:extLst>
                  <a:ext uri="{0D108BD9-81ED-4DB2-BD59-A6C34878D82A}">
                    <a16:rowId xmlns:a16="http://schemas.microsoft.com/office/drawing/2014/main" val="2754036293"/>
                  </a:ext>
                </a:extLst>
              </a:tr>
            </a:tbl>
          </a:graphicData>
        </a:graphic>
      </p:graphicFrame>
      <p:pic>
        <p:nvPicPr>
          <p:cNvPr id="25" name="Imagen 24">
            <a:extLst>
              <a:ext uri="{FF2B5EF4-FFF2-40B4-BE49-F238E27FC236}">
                <a16:creationId xmlns:a16="http://schemas.microsoft.com/office/drawing/2014/main" id="{0E805078-3B99-4899-9965-3F78A9E088F9}"/>
              </a:ext>
            </a:extLst>
          </p:cNvPr>
          <p:cNvPicPr>
            <a:picLocks noChangeAspect="1"/>
          </p:cNvPicPr>
          <p:nvPr/>
        </p:nvPicPr>
        <p:blipFill>
          <a:blip r:embed="rId3"/>
          <a:stretch>
            <a:fillRect/>
          </a:stretch>
        </p:blipFill>
        <p:spPr>
          <a:xfrm>
            <a:off x="9734562" y="979776"/>
            <a:ext cx="2106471" cy="1477673"/>
          </a:xfrm>
          <a:prstGeom prst="rect">
            <a:avLst/>
          </a:prstGeom>
          <a:ln>
            <a:noFill/>
          </a:ln>
          <a:effectLst>
            <a:softEdge rad="112500"/>
          </a:effectLst>
        </p:spPr>
      </p:pic>
      <p:sp>
        <p:nvSpPr>
          <p:cNvPr id="3" name="Subtítulo 2">
            <a:extLst>
              <a:ext uri="{FF2B5EF4-FFF2-40B4-BE49-F238E27FC236}">
                <a16:creationId xmlns:a16="http://schemas.microsoft.com/office/drawing/2014/main" id="{08FAC829-3F0A-4BDA-928C-1F10AB6FBA50}"/>
              </a:ext>
            </a:extLst>
          </p:cNvPr>
          <p:cNvSpPr>
            <a:spLocks noGrp="1"/>
          </p:cNvSpPr>
          <p:nvPr>
            <p:ph type="subTitle" idx="1"/>
          </p:nvPr>
        </p:nvSpPr>
        <p:spPr>
          <a:xfrm>
            <a:off x="1288238" y="132944"/>
            <a:ext cx="9541544" cy="861420"/>
          </a:xfrm>
        </p:spPr>
        <p:txBody>
          <a:bodyPr>
            <a:normAutofit lnSpcReduction="10000"/>
          </a:bodyPr>
          <a:lstStyle/>
          <a:p>
            <a:r>
              <a:rPr lang="es-ES" sz="2400" b="1" dirty="0"/>
              <a:t>LA NETIQUETA. GUIA PARA TUS CLASES EN LINEA.</a:t>
            </a:r>
          </a:p>
          <a:p>
            <a:r>
              <a:rPr lang="es-ES" sz="2400" b="1" dirty="0"/>
              <a:t>NETTIQUETE. GUIDE FOR ONLINE CLASSES</a:t>
            </a:r>
            <a:r>
              <a:rPr lang="es-ES" b="1" dirty="0"/>
              <a:t>.</a:t>
            </a:r>
            <a:endParaRPr lang="es-MX" b="1" dirty="0"/>
          </a:p>
        </p:txBody>
      </p:sp>
      <p:pic>
        <p:nvPicPr>
          <p:cNvPr id="11" name="Imagen 10">
            <a:extLst>
              <a:ext uri="{FF2B5EF4-FFF2-40B4-BE49-F238E27FC236}">
                <a16:creationId xmlns:a16="http://schemas.microsoft.com/office/drawing/2014/main" id="{E8F5E386-E693-4E84-ADD1-CCA70421ED1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1316"/>
          <a:stretch/>
        </p:blipFill>
        <p:spPr>
          <a:xfrm>
            <a:off x="10002202" y="4992012"/>
            <a:ext cx="1675448" cy="1696914"/>
          </a:xfrm>
          <a:prstGeom prst="rect">
            <a:avLst/>
          </a:prstGeom>
        </p:spPr>
      </p:pic>
      <p:pic>
        <p:nvPicPr>
          <p:cNvPr id="12" name="Imagen 10"/>
          <p:cNvPicPr/>
          <p:nvPr/>
        </p:nvPicPr>
        <p:blipFill rotWithShape="1">
          <a:blip r:embed="rId6">
            <a:extLst>
              <a:ext uri="{28A0092B-C50C-407E-A947-70E740481C1C}">
                <a14:useLocalDpi xmlns:a14="http://schemas.microsoft.com/office/drawing/2010/main" val="0"/>
              </a:ext>
            </a:extLst>
          </a:blip>
          <a:srcRect l="20364" t="8800" r="18574" b="14003"/>
          <a:stretch/>
        </p:blipFill>
        <p:spPr bwMode="auto">
          <a:xfrm>
            <a:off x="258791" y="17251"/>
            <a:ext cx="1029448" cy="1148491"/>
          </a:xfrm>
          <a:prstGeom prst="rect">
            <a:avLst/>
          </a:prstGeom>
          <a:noFill/>
        </p:spPr>
      </p:pic>
    </p:spTree>
    <p:extLst>
      <p:ext uri="{BB962C8B-B14F-4D97-AF65-F5344CB8AC3E}">
        <p14:creationId xmlns:p14="http://schemas.microsoft.com/office/powerpoint/2010/main" val="155070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54640300"/>
              </p:ext>
            </p:extLst>
          </p:nvPr>
        </p:nvGraphicFramePr>
        <p:xfrm>
          <a:off x="3299534" y="682625"/>
          <a:ext cx="8759116" cy="5410519"/>
        </p:xfrm>
        <a:graphic>
          <a:graphicData uri="http://schemas.openxmlformats.org/drawingml/2006/table">
            <a:tbl>
              <a:tblPr firstRow="1" bandRow="1">
                <a:tableStyleId>{616DA210-FB5B-4158-B5E0-FEB733F419BA}</a:tableStyleId>
              </a:tblPr>
              <a:tblGrid>
                <a:gridCol w="8759116">
                  <a:extLst>
                    <a:ext uri="{9D8B030D-6E8A-4147-A177-3AD203B41FA5}">
                      <a16:colId xmlns:a16="http://schemas.microsoft.com/office/drawing/2014/main" val="2392918001"/>
                    </a:ext>
                  </a:extLst>
                </a:gridCol>
              </a:tblGrid>
              <a:tr h="533719">
                <a:tc>
                  <a:txBody>
                    <a:bodyPr/>
                    <a:lstStyle/>
                    <a:p>
                      <a:pPr algn="ctr"/>
                      <a:r>
                        <a:rPr lang="es-ES" sz="2800" b="1" dirty="0"/>
                        <a:t>               No </a:t>
                      </a:r>
                      <a:r>
                        <a:rPr lang="es-ES" sz="2800" b="1" dirty="0" err="1"/>
                        <a:t>eating</a:t>
                      </a:r>
                      <a:r>
                        <a:rPr lang="es-ES" sz="2800" b="1" dirty="0"/>
                        <a:t> </a:t>
                      </a:r>
                      <a:r>
                        <a:rPr lang="es-ES" sz="2800" b="1" dirty="0" err="1"/>
                        <a:t>during</a:t>
                      </a:r>
                      <a:r>
                        <a:rPr lang="es-ES" sz="2800" b="1" dirty="0"/>
                        <a:t> </a:t>
                      </a:r>
                      <a:r>
                        <a:rPr lang="es-ES" sz="2800" b="1" dirty="0" err="1"/>
                        <a:t>class</a:t>
                      </a:r>
                      <a:r>
                        <a:rPr lang="es-ES" sz="2800" b="1" dirty="0"/>
                        <a:t> /No comer durante la clase</a:t>
                      </a:r>
                      <a:endParaRPr lang="es-MX" sz="2800" b="1" dirty="0"/>
                    </a:p>
                  </a:txBody>
                  <a:tcPr/>
                </a:tc>
                <a:extLst>
                  <a:ext uri="{0D108BD9-81ED-4DB2-BD59-A6C34878D82A}">
                    <a16:rowId xmlns:a16="http://schemas.microsoft.com/office/drawing/2014/main" val="1642923193"/>
                  </a:ext>
                </a:extLst>
              </a:tr>
              <a:tr h="929108">
                <a:tc>
                  <a:txBody>
                    <a:bodyPr/>
                    <a:lstStyle/>
                    <a:p>
                      <a:pPr algn="ctr"/>
                      <a:r>
                        <a:rPr lang="es-ES" sz="2800" b="1" dirty="0" err="1"/>
                        <a:t>Participate</a:t>
                      </a:r>
                      <a:r>
                        <a:rPr lang="es-ES" sz="2800" b="1" dirty="0"/>
                        <a:t> </a:t>
                      </a:r>
                      <a:r>
                        <a:rPr lang="es-ES" sz="2800" b="1" dirty="0" err="1"/>
                        <a:t>during</a:t>
                      </a:r>
                      <a:r>
                        <a:rPr lang="es-ES" sz="2800" b="1" dirty="0"/>
                        <a:t> </a:t>
                      </a:r>
                      <a:r>
                        <a:rPr lang="es-ES" sz="2800" b="1" dirty="0" err="1"/>
                        <a:t>class</a:t>
                      </a:r>
                      <a:r>
                        <a:rPr lang="es-ES" sz="2800" b="1" dirty="0"/>
                        <a:t> </a:t>
                      </a:r>
                      <a:r>
                        <a:rPr lang="es-ES" sz="2800" b="1" dirty="0" err="1"/>
                        <a:t>raising</a:t>
                      </a:r>
                      <a:r>
                        <a:rPr lang="es-ES" sz="2800" b="1" dirty="0"/>
                        <a:t> </a:t>
                      </a:r>
                      <a:r>
                        <a:rPr lang="es-ES" sz="2800" b="1" dirty="0" err="1"/>
                        <a:t>your</a:t>
                      </a:r>
                      <a:r>
                        <a:rPr lang="es-ES" sz="2800" b="1" dirty="0"/>
                        <a:t> </a:t>
                      </a:r>
                      <a:r>
                        <a:rPr lang="es-ES" sz="2800" b="1" dirty="0" err="1"/>
                        <a:t>hand</a:t>
                      </a:r>
                      <a:r>
                        <a:rPr lang="es-ES" sz="2800" b="1" dirty="0"/>
                        <a:t>. </a:t>
                      </a:r>
                      <a:r>
                        <a:rPr lang="es-ES" sz="2800" b="1" dirty="0" err="1"/>
                        <a:t>Respect</a:t>
                      </a:r>
                      <a:r>
                        <a:rPr lang="es-ES" sz="2800" b="1" dirty="0"/>
                        <a:t> </a:t>
                      </a:r>
                      <a:r>
                        <a:rPr lang="es-ES" sz="2800" b="1" dirty="0" err="1"/>
                        <a:t>your</a:t>
                      </a:r>
                      <a:r>
                        <a:rPr lang="es-ES" sz="2800" b="1" dirty="0"/>
                        <a:t> </a:t>
                      </a:r>
                      <a:r>
                        <a:rPr lang="es-ES" sz="2800" b="1" dirty="0" err="1"/>
                        <a:t>classmates´participation</a:t>
                      </a:r>
                      <a:r>
                        <a:rPr lang="es-ES" sz="2800" b="1" dirty="0"/>
                        <a:t> </a:t>
                      </a:r>
                      <a:r>
                        <a:rPr lang="es-ES" sz="2800" b="1" dirty="0" err="1"/>
                        <a:t>without</a:t>
                      </a:r>
                      <a:r>
                        <a:rPr lang="es-ES" sz="2800" b="1" dirty="0"/>
                        <a:t> </a:t>
                      </a:r>
                      <a:r>
                        <a:rPr lang="es-ES" sz="2800" b="1" dirty="0" err="1"/>
                        <a:t>interrupting</a:t>
                      </a:r>
                      <a:r>
                        <a:rPr lang="es-ES" sz="2800" b="1" dirty="0"/>
                        <a:t>/Participar durante la clase levantando la mano y respetando la participación</a:t>
                      </a:r>
                    </a:p>
                    <a:p>
                      <a:pPr algn="ctr"/>
                      <a:r>
                        <a:rPr lang="es-ES" sz="2800" b="1" dirty="0"/>
                        <a:t>de los compañeros sin interrumpir.</a:t>
                      </a:r>
                      <a:endParaRPr lang="es-MX" sz="2800" b="1" dirty="0"/>
                    </a:p>
                  </a:txBody>
                  <a:tcPr/>
                </a:tc>
                <a:extLst>
                  <a:ext uri="{0D108BD9-81ED-4DB2-BD59-A6C34878D82A}">
                    <a16:rowId xmlns:a16="http://schemas.microsoft.com/office/drawing/2014/main" val="1576719265"/>
                  </a:ext>
                </a:extLst>
              </a:tr>
              <a:tr h="1316016">
                <a:tc>
                  <a:txBody>
                    <a:bodyPr/>
                    <a:lstStyle/>
                    <a:p>
                      <a:pPr algn="ctr"/>
                      <a:r>
                        <a:rPr lang="es-ES" sz="2800" b="1" dirty="0" err="1"/>
                        <a:t>If</a:t>
                      </a:r>
                      <a:r>
                        <a:rPr lang="es-ES" sz="2800" b="1" dirty="0"/>
                        <a:t> </a:t>
                      </a:r>
                      <a:r>
                        <a:rPr lang="es-ES" sz="2800" b="1" dirty="0" err="1"/>
                        <a:t>for</a:t>
                      </a:r>
                      <a:r>
                        <a:rPr lang="es-ES" sz="2800" b="1" dirty="0"/>
                        <a:t> </a:t>
                      </a:r>
                      <a:r>
                        <a:rPr lang="es-ES" sz="2800" b="1" dirty="0" err="1"/>
                        <a:t>some</a:t>
                      </a:r>
                      <a:r>
                        <a:rPr lang="es-ES" sz="2800" b="1" dirty="0"/>
                        <a:t> </a:t>
                      </a:r>
                      <a:r>
                        <a:rPr lang="es-ES" sz="2800" b="1" dirty="0" err="1"/>
                        <a:t>reason</a:t>
                      </a:r>
                      <a:r>
                        <a:rPr lang="es-ES" sz="2800" b="1" dirty="0"/>
                        <a:t> </a:t>
                      </a:r>
                      <a:r>
                        <a:rPr lang="es-ES" sz="2800" b="1" dirty="0" err="1"/>
                        <a:t>you</a:t>
                      </a:r>
                      <a:r>
                        <a:rPr lang="es-ES" sz="2800" b="1" dirty="0"/>
                        <a:t> are </a:t>
                      </a:r>
                      <a:r>
                        <a:rPr lang="es-ES" sz="2800" b="1" dirty="0" err="1"/>
                        <a:t>not</a:t>
                      </a:r>
                      <a:r>
                        <a:rPr lang="es-ES" sz="2800" b="1" dirty="0"/>
                        <a:t> </a:t>
                      </a:r>
                      <a:r>
                        <a:rPr lang="es-ES" sz="2800" b="1" dirty="0" err="1"/>
                        <a:t>able</a:t>
                      </a:r>
                      <a:r>
                        <a:rPr lang="es-ES" sz="2800" b="1" dirty="0"/>
                        <a:t> </a:t>
                      </a:r>
                      <a:r>
                        <a:rPr lang="es-ES" sz="2800" b="1" dirty="0" err="1"/>
                        <a:t>to</a:t>
                      </a:r>
                      <a:r>
                        <a:rPr lang="es-ES" sz="2800" b="1" dirty="0"/>
                        <a:t> </a:t>
                      </a:r>
                      <a:r>
                        <a:rPr lang="es-ES" sz="2800" b="1" dirty="0" err="1"/>
                        <a:t>join</a:t>
                      </a:r>
                      <a:r>
                        <a:rPr lang="es-ES" sz="2800" b="1" dirty="0"/>
                        <a:t> </a:t>
                      </a:r>
                      <a:r>
                        <a:rPr lang="es-ES" sz="2800" b="1" dirty="0" err="1"/>
                        <a:t>the</a:t>
                      </a:r>
                      <a:r>
                        <a:rPr lang="es-ES" sz="2800" b="1" dirty="0"/>
                        <a:t> </a:t>
                      </a:r>
                      <a:r>
                        <a:rPr lang="es-ES" sz="2800" b="1" dirty="0" err="1"/>
                        <a:t>class</a:t>
                      </a:r>
                      <a:r>
                        <a:rPr lang="es-ES" sz="2800" b="1" dirty="0"/>
                        <a:t>, </a:t>
                      </a:r>
                      <a:r>
                        <a:rPr lang="es-ES" sz="2800" b="1" dirty="0" err="1"/>
                        <a:t>send</a:t>
                      </a:r>
                      <a:r>
                        <a:rPr lang="es-ES" sz="2800" b="1" dirty="0"/>
                        <a:t> a </a:t>
                      </a:r>
                      <a:r>
                        <a:rPr lang="es-ES" sz="2800" b="1" dirty="0" err="1"/>
                        <a:t>message</a:t>
                      </a:r>
                      <a:r>
                        <a:rPr lang="es-ES" sz="2800" b="1" dirty="0"/>
                        <a:t> </a:t>
                      </a:r>
                      <a:r>
                        <a:rPr lang="es-ES" sz="2800" b="1" dirty="0" err="1"/>
                        <a:t>immediately</a:t>
                      </a:r>
                      <a:r>
                        <a:rPr lang="es-ES" sz="2800" b="1" dirty="0"/>
                        <a:t> </a:t>
                      </a:r>
                      <a:r>
                        <a:rPr lang="es-ES" sz="2800" b="1" dirty="0" err="1"/>
                        <a:t>to</a:t>
                      </a:r>
                      <a:r>
                        <a:rPr lang="es-ES" sz="2800" b="1" dirty="0"/>
                        <a:t> </a:t>
                      </a:r>
                      <a:r>
                        <a:rPr lang="es-ES" sz="2800" b="1" dirty="0" err="1"/>
                        <a:t>your</a:t>
                      </a:r>
                      <a:r>
                        <a:rPr lang="es-ES" sz="2800" b="1" dirty="0"/>
                        <a:t> </a:t>
                      </a:r>
                      <a:r>
                        <a:rPr lang="es-ES" sz="2800" b="1" dirty="0" err="1"/>
                        <a:t>teacher</a:t>
                      </a:r>
                      <a:r>
                        <a:rPr lang="es-ES" sz="2800" b="1" dirty="0"/>
                        <a:t>, </a:t>
                      </a:r>
                      <a:r>
                        <a:rPr lang="es-ES" sz="2800" b="1" dirty="0" err="1"/>
                        <a:t>get</a:t>
                      </a:r>
                      <a:r>
                        <a:rPr lang="es-ES" sz="2800" b="1" dirty="0"/>
                        <a:t> </a:t>
                      </a:r>
                      <a:r>
                        <a:rPr lang="es-ES" sz="2800" b="1" dirty="0" err="1"/>
                        <a:t>informed</a:t>
                      </a:r>
                      <a:r>
                        <a:rPr lang="es-ES" sz="2800" b="1" dirty="0"/>
                        <a:t> and do </a:t>
                      </a:r>
                      <a:r>
                        <a:rPr lang="es-ES" sz="2800" b="1" dirty="0" err="1"/>
                        <a:t>all</a:t>
                      </a:r>
                      <a:r>
                        <a:rPr lang="es-ES" sz="2800" b="1" dirty="0"/>
                        <a:t> </a:t>
                      </a:r>
                      <a:r>
                        <a:rPr lang="es-ES" sz="2800" b="1" dirty="0" err="1"/>
                        <a:t>the</a:t>
                      </a:r>
                      <a:r>
                        <a:rPr lang="es-ES" sz="2800" b="1" dirty="0"/>
                        <a:t> </a:t>
                      </a:r>
                      <a:r>
                        <a:rPr lang="es-ES" sz="2800" b="1" dirty="0" err="1"/>
                        <a:t>activities</a:t>
                      </a:r>
                      <a:r>
                        <a:rPr lang="es-ES" sz="2800" b="1" dirty="0"/>
                        <a:t> </a:t>
                      </a:r>
                      <a:r>
                        <a:rPr lang="es-ES" sz="2800" b="1" dirty="0" err="1"/>
                        <a:t>given</a:t>
                      </a:r>
                      <a:r>
                        <a:rPr lang="es-ES" sz="2800" b="1" dirty="0"/>
                        <a:t> </a:t>
                      </a:r>
                      <a:r>
                        <a:rPr lang="es-ES" sz="2800" b="1" dirty="0" err="1"/>
                        <a:t>that</a:t>
                      </a:r>
                      <a:r>
                        <a:rPr lang="es-ES" sz="2800" b="1" dirty="0"/>
                        <a:t> </a:t>
                      </a:r>
                      <a:r>
                        <a:rPr lang="es-ES" sz="2800" b="1" dirty="0" err="1"/>
                        <a:t>day</a:t>
                      </a:r>
                      <a:r>
                        <a:rPr lang="es-ES" sz="2800" b="1" dirty="0"/>
                        <a:t>/Si por algún motivo no puedes enlazarte a la clase, envía mensaje a tu maestro, infórmate y realiza todas las actividades que se siguieron en clase.</a:t>
                      </a:r>
                      <a:endParaRPr lang="es-MX" sz="2800" b="1" dirty="0"/>
                    </a:p>
                  </a:txBody>
                  <a:tcPr/>
                </a:tc>
                <a:extLst>
                  <a:ext uri="{0D108BD9-81ED-4DB2-BD59-A6C34878D82A}">
                    <a16:rowId xmlns:a16="http://schemas.microsoft.com/office/drawing/2014/main" val="1918136777"/>
                  </a:ext>
                </a:extLst>
              </a:tr>
            </a:tbl>
          </a:graphicData>
        </a:graphic>
      </p:graphicFrame>
      <p:pic>
        <p:nvPicPr>
          <p:cNvPr id="5" name="Imagen 4" descr="Imagen que contiene firmar, reloj, dibujo&#10;&#10;Descripción generada automáticamente">
            <a:extLst>
              <a:ext uri="{FF2B5EF4-FFF2-40B4-BE49-F238E27FC236}">
                <a16:creationId xmlns:a16="http://schemas.microsoft.com/office/drawing/2014/main" id="{C952D0AA-7927-44F4-90CA-AF84169C14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7355" y="299590"/>
            <a:ext cx="1414909" cy="1414909"/>
          </a:xfrm>
          <a:prstGeom prst="rect">
            <a:avLst/>
          </a:prstGeom>
        </p:spPr>
      </p:pic>
      <p:pic>
        <p:nvPicPr>
          <p:cNvPr id="6" name="Imagen 5">
            <a:extLst>
              <a:ext uri="{FF2B5EF4-FFF2-40B4-BE49-F238E27FC236}">
                <a16:creationId xmlns:a16="http://schemas.microsoft.com/office/drawing/2014/main" id="{3A98ACD5-FB58-4E2B-9AB0-3E4C207140E3}"/>
              </a:ext>
            </a:extLst>
          </p:cNvPr>
          <p:cNvPicPr>
            <a:picLocks noChangeAspect="1"/>
          </p:cNvPicPr>
          <p:nvPr/>
        </p:nvPicPr>
        <p:blipFill>
          <a:blip r:embed="rId4"/>
          <a:stretch>
            <a:fillRect/>
          </a:stretch>
        </p:blipFill>
        <p:spPr>
          <a:xfrm>
            <a:off x="242871" y="2741413"/>
            <a:ext cx="3056663" cy="1238251"/>
          </a:xfrm>
          <a:prstGeom prst="rect">
            <a:avLst/>
          </a:prstGeom>
          <a:ln>
            <a:noFill/>
          </a:ln>
          <a:effectLst>
            <a:softEdge rad="112500"/>
          </a:effectLst>
        </p:spPr>
      </p:pic>
      <p:pic>
        <p:nvPicPr>
          <p:cNvPr id="7" name="Imagen 6">
            <a:extLst>
              <a:ext uri="{FF2B5EF4-FFF2-40B4-BE49-F238E27FC236}">
                <a16:creationId xmlns:a16="http://schemas.microsoft.com/office/drawing/2014/main" id="{AF8E363C-B4A4-44E2-818B-349558369B9C}"/>
              </a:ext>
            </a:extLst>
          </p:cNvPr>
          <p:cNvPicPr>
            <a:picLocks noChangeAspect="1"/>
          </p:cNvPicPr>
          <p:nvPr/>
        </p:nvPicPr>
        <p:blipFill rotWithShape="1">
          <a:blip r:embed="rId5"/>
          <a:srcRect b="9453"/>
          <a:stretch/>
        </p:blipFill>
        <p:spPr>
          <a:xfrm>
            <a:off x="776855" y="5006578"/>
            <a:ext cx="1791783" cy="1432322"/>
          </a:xfrm>
          <a:prstGeom prst="rect">
            <a:avLst/>
          </a:prstGeom>
        </p:spPr>
      </p:pic>
    </p:spTree>
    <p:extLst>
      <p:ext uri="{BB962C8B-B14F-4D97-AF65-F5344CB8AC3E}">
        <p14:creationId xmlns:p14="http://schemas.microsoft.com/office/powerpoint/2010/main" val="203030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493386"/>
            <a:ext cx="11946090" cy="58498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marL="0" indent="0" algn="just">
              <a:lnSpc>
                <a:spcPct val="160000"/>
              </a:lnSpc>
              <a:buNone/>
            </a:pPr>
            <a:endParaRPr lang="en-US" dirty="0">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maximum passing grade will be 7</a:t>
            </a:r>
            <a:r>
              <a:rPr lang="en-US"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8791" y="1318963"/>
            <a:ext cx="11921714" cy="5386090"/>
          </a:xfrm>
          <a:prstGeom prst="rect">
            <a:avLst/>
          </a:prstGeom>
        </p:spPr>
        <p:txBody>
          <a:bodyPr wrap="square">
            <a:spAutoFit/>
          </a:bodyPr>
          <a:lstStyle/>
          <a:p>
            <a:pPr lvl="0" algn="just"/>
            <a:r>
              <a:rPr lang="en-US" sz="2000" b="1" dirty="0">
                <a:solidFill>
                  <a:prstClr val="black"/>
                </a:solidFill>
                <a:latin typeface="Arial" panose="020B0604020202020204" pitchFamily="34" charset="0"/>
                <a:cs typeface="Arial" panose="020B0604020202020204" pitchFamily="34" charset="0"/>
              </a:rPr>
              <a:t>Class participation grade will be affected if you:</a:t>
            </a:r>
          </a:p>
          <a:p>
            <a:pPr lvl="0" algn="just"/>
            <a:r>
              <a:rPr lang="en-US" sz="2000" dirty="0">
                <a:solidFill>
                  <a:prstClr val="black"/>
                </a:solidFill>
                <a:latin typeface="Arial" panose="020B0604020202020204" pitchFamily="34" charset="0"/>
                <a:cs typeface="Arial" panose="020B0604020202020204" pitchFamily="34" charset="0"/>
              </a:rPr>
              <a:t>Arrive late or leave early.</a:t>
            </a:r>
          </a:p>
          <a:p>
            <a:pPr lvl="0" algn="just"/>
            <a:r>
              <a:rPr lang="en-US" sz="2000" dirty="0">
                <a:solidFill>
                  <a:prstClr val="black"/>
                </a:solidFill>
                <a:latin typeface="Arial" panose="020B0604020202020204" pitchFamily="34" charset="0"/>
                <a:cs typeface="Arial" panose="020B0604020202020204" pitchFamily="34" charset="0"/>
              </a:rPr>
              <a:t>Miss class.</a:t>
            </a:r>
          </a:p>
          <a:p>
            <a:pPr lvl="0" algn="just"/>
            <a:r>
              <a:rPr lang="en-US" sz="2000" dirty="0">
                <a:solidFill>
                  <a:prstClr val="black"/>
                </a:solidFill>
                <a:latin typeface="Arial" panose="020B0604020202020204" pitchFamily="34" charset="0"/>
                <a:cs typeface="Arial" panose="020B0604020202020204" pitchFamily="34" charset="0"/>
              </a:rPr>
              <a:t>The camera is turned off during the class.</a:t>
            </a:r>
          </a:p>
          <a:p>
            <a:pPr lvl="0" algn="just"/>
            <a:r>
              <a:rPr lang="en-US" sz="2000" dirty="0">
                <a:solidFill>
                  <a:prstClr val="black"/>
                </a:solidFill>
                <a:latin typeface="Arial" panose="020B0604020202020204" pitchFamily="34" charset="0"/>
                <a:cs typeface="Arial" panose="020B0604020202020204" pitchFamily="34" charset="0"/>
              </a:rPr>
              <a:t>Disrespect teacher or classmates during the class.</a:t>
            </a:r>
          </a:p>
          <a:p>
            <a:pPr lvl="0" algn="just"/>
            <a:endParaRPr lang="es-ES" sz="2000" dirty="0"/>
          </a:p>
          <a:p>
            <a:pPr algn="just">
              <a:lnSpc>
                <a:spcPct val="160000"/>
              </a:lnSpc>
            </a:pPr>
            <a:r>
              <a:rPr lang="en-US" sz="2000" b="1" dirty="0">
                <a:latin typeface="Arial" panose="020B0604020202020204" pitchFamily="34" charset="0"/>
                <a:cs typeface="Arial" panose="020B0604020202020204" pitchFamily="34" charset="0"/>
              </a:rPr>
              <a:t>Please turn off cell phones during class!</a:t>
            </a:r>
            <a:endParaRPr lang="en-US" sz="2000" b="1"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class.</a:t>
            </a:r>
          </a:p>
          <a:p>
            <a:pPr lvl="0" algn="just">
              <a:lnSpc>
                <a:spcPct val="160000"/>
              </a:lnSpc>
            </a:pPr>
            <a:endParaRPr lang="en-US" sz="2000"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b="1" dirty="0">
                <a:solidFill>
                  <a:prstClr val="black"/>
                </a:solidFill>
                <a:latin typeface="Arial" panose="020B0604020202020204" pitchFamily="34" charset="0"/>
                <a:cs typeface="Arial" panose="020B0604020202020204" pitchFamily="34" charset="0"/>
              </a:rPr>
              <a:t>Policies about being late and being absent</a:t>
            </a: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In accordance to ENEP ‘s policies, you must attend 85% of class time hours. </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052425" cy="1301712"/>
          </a:xfrm>
          <a:prstGeom prst="rect">
            <a:avLst/>
          </a:prstGeom>
          <a:noFill/>
        </p:spPr>
      </p:pic>
    </p:spTree>
    <p:extLst>
      <p:ext uri="{BB962C8B-B14F-4D97-AF65-F5344CB8AC3E}">
        <p14:creationId xmlns:p14="http://schemas.microsoft.com/office/powerpoint/2010/main" val="418795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a:bodyPr>
          <a:lstStyle/>
          <a:p>
            <a:r>
              <a:rPr lang="es-ES" sz="3200" b="1" dirty="0">
                <a:latin typeface="Arial" panose="020B0604020202020204" pitchFamily="34" charset="0"/>
                <a:cs typeface="Arial" panose="020B0604020202020204" pitchFamily="34" charset="0"/>
              </a:rPr>
              <a:t>Escuela Normal de Educación Preescolar</a:t>
            </a:r>
            <a:br>
              <a:rPr lang="es-ES" b="1" dirty="0"/>
            </a:br>
            <a:br>
              <a:rPr lang="es-ES" b="1" dirty="0"/>
            </a:br>
            <a:r>
              <a:rPr lang="es-ES" b="1" dirty="0">
                <a:solidFill>
                  <a:schemeClr val="tx2">
                    <a:lumMod val="60000"/>
                    <a:lumOff val="40000"/>
                  </a:schemeClr>
                </a:solidFill>
              </a:rPr>
              <a:t>English B2+</a:t>
            </a:r>
            <a:br>
              <a:rPr lang="es-ES" b="1" dirty="0">
                <a:solidFill>
                  <a:schemeClr val="tx2">
                    <a:lumMod val="60000"/>
                    <a:lumOff val="40000"/>
                  </a:schemeClr>
                </a:solidFill>
              </a:rPr>
            </a:br>
            <a:br>
              <a:rPr lang="es-ES" b="1" dirty="0">
                <a:solidFill>
                  <a:schemeClr val="tx2">
                    <a:lumMod val="60000"/>
                    <a:lumOff val="40000"/>
                  </a:schemeClr>
                </a:solidFill>
              </a:rPr>
            </a:br>
            <a:r>
              <a:rPr lang="es-MX" sz="4800" b="1" dirty="0">
                <a:solidFill>
                  <a:schemeClr val="tx2">
                    <a:lumMod val="60000"/>
                    <a:lumOff val="40000"/>
                  </a:schemeClr>
                </a:solidFill>
                <a:latin typeface="Arial" panose="020B0604020202020204" pitchFamily="34" charset="0"/>
                <a:cs typeface="Arial" panose="020B0604020202020204" pitchFamily="34" charset="0"/>
              </a:rPr>
              <a:t>Advanced English</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6177284"/>
            <a:ext cx="9144000" cy="556575"/>
          </a:xfrm>
        </p:spPr>
        <p:txBody>
          <a:bodyPr/>
          <a:lstStyle/>
          <a:p>
            <a:r>
              <a:rPr lang="en-US" b="1" dirty="0">
                <a:latin typeface="Arial" panose="020B0604020202020204" pitchFamily="34" charset="0"/>
                <a:cs typeface="Arial" panose="020B0604020202020204" pitchFamily="34" charset="0"/>
              </a:rPr>
              <a:t>Teacher: </a:t>
            </a:r>
            <a:r>
              <a:rPr lang="en-US" dirty="0">
                <a:latin typeface="Arial" panose="020B0604020202020204" pitchFamily="34" charset="0"/>
                <a:cs typeface="Arial" panose="020B0604020202020204" pitchFamily="34" charset="0"/>
              </a:rPr>
              <a:t>Cristina Aracely Alvarado </a:t>
            </a:r>
            <a:r>
              <a:rPr lang="en-US" dirty="0" err="1">
                <a:latin typeface="Arial" panose="020B0604020202020204" pitchFamily="34" charset="0"/>
                <a:cs typeface="Arial" panose="020B0604020202020204" pitchFamily="34" charset="0"/>
              </a:rPr>
              <a:t>Chavarría</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3979619" y="5048421"/>
            <a:ext cx="4232762" cy="646331"/>
          </a:xfrm>
          <a:prstGeom prst="rect">
            <a:avLst/>
          </a:prstGeom>
        </p:spPr>
        <p:txBody>
          <a:bodyPr wrap="none">
            <a:spAutoFit/>
          </a:bodyPr>
          <a:lstStyle/>
          <a:p>
            <a:pPr lvl="0" algn="ctr"/>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a:p>
            <a:pPr lvl="0" algn="ctr"/>
            <a:r>
              <a:rPr lang="es-MX" altLang="es-ES" b="1" dirty="0" err="1">
                <a:solidFill>
                  <a:prstClr val="black"/>
                </a:solidFill>
                <a:latin typeface="Arial" panose="020B0604020202020204" pitchFamily="34" charset="0"/>
                <a:cs typeface="Arial" panose="020B0604020202020204" pitchFamily="34" charset="0"/>
              </a:rPr>
              <a:t>Term</a:t>
            </a:r>
            <a:r>
              <a:rPr lang="es-MX" altLang="es-ES" b="1" dirty="0">
                <a:solidFill>
                  <a:prstClr val="black"/>
                </a:solidFill>
                <a:latin typeface="Arial" panose="020B0604020202020204" pitchFamily="34" charset="0"/>
                <a:cs typeface="Arial" panose="020B0604020202020204" pitchFamily="34" charset="0"/>
              </a:rPr>
              <a:t>: </a:t>
            </a:r>
            <a:r>
              <a:rPr lang="es-MX" altLang="es-ES" dirty="0" err="1">
                <a:solidFill>
                  <a:prstClr val="black"/>
                </a:solidFill>
                <a:latin typeface="Arial" panose="020B0604020202020204" pitchFamily="34" charset="0"/>
                <a:cs typeface="Arial" panose="020B0604020202020204" pitchFamily="34" charset="0"/>
              </a:rPr>
              <a:t>September</a:t>
            </a:r>
            <a:r>
              <a:rPr lang="es-MX" altLang="es-ES" dirty="0">
                <a:solidFill>
                  <a:prstClr val="black"/>
                </a:solidFill>
                <a:latin typeface="Arial" panose="020B0604020202020204" pitchFamily="34" charset="0"/>
                <a:cs typeface="Arial" panose="020B0604020202020204" pitchFamily="34" charset="0"/>
              </a:rPr>
              <a:t> 2020 – </a:t>
            </a:r>
            <a:r>
              <a:rPr lang="es-MX" altLang="es-ES" dirty="0" err="1">
                <a:solidFill>
                  <a:prstClr val="black"/>
                </a:solidFill>
                <a:latin typeface="Arial" panose="020B0604020202020204" pitchFamily="34" charset="0"/>
                <a:cs typeface="Arial" panose="020B0604020202020204" pitchFamily="34" charset="0"/>
              </a:rPr>
              <a:t>January</a:t>
            </a:r>
            <a:r>
              <a:rPr lang="es-MX" altLang="es-ES" dirty="0">
                <a:solidFill>
                  <a:prstClr val="black"/>
                </a:solidFill>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5" name="2 Flecha izquierda">
            <a:extLst>
              <a:ext uri="{FF2B5EF4-FFF2-40B4-BE49-F238E27FC236}">
                <a16:creationId xmlns:a16="http://schemas.microsoft.com/office/drawing/2014/main" id="{516C6D53-3D2B-B741-A5B9-05601AC6AB46}"/>
              </a:ext>
            </a:extLst>
          </p:cNvPr>
          <p:cNvSpPr/>
          <p:nvPr/>
        </p:nvSpPr>
        <p:spPr>
          <a:xfrm rot="10800000">
            <a:off x="1013686" y="2266379"/>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2 Flecha izquierda">
            <a:extLst>
              <a:ext uri="{FF2B5EF4-FFF2-40B4-BE49-F238E27FC236}">
                <a16:creationId xmlns:a16="http://schemas.microsoft.com/office/drawing/2014/main" id="{9D3CCB1C-95D3-A44B-8F78-2633F746136B}"/>
              </a:ext>
            </a:extLst>
          </p:cNvPr>
          <p:cNvSpPr/>
          <p:nvPr/>
        </p:nvSpPr>
        <p:spPr>
          <a:xfrm rot="5400000">
            <a:off x="1344881" y="580293"/>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1 Título">
            <a:extLst>
              <a:ext uri="{FF2B5EF4-FFF2-40B4-BE49-F238E27FC236}">
                <a16:creationId xmlns:a16="http://schemas.microsoft.com/office/drawing/2014/main" id="{736742B9-B1BF-3D44-9254-73B5FE1A6407}"/>
              </a:ext>
            </a:extLst>
          </p:cNvPr>
          <p:cNvSpPr>
            <a:spLocks noGrp="1"/>
          </p:cNvSpPr>
          <p:nvPr>
            <p:ph type="title"/>
          </p:nvPr>
        </p:nvSpPr>
        <p:spPr>
          <a:xfrm rot="5400000">
            <a:off x="-2148619" y="3575227"/>
            <a:ext cx="541011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Tree>
    <p:extLst>
      <p:ext uri="{BB962C8B-B14F-4D97-AF65-F5344CB8AC3E}">
        <p14:creationId xmlns:p14="http://schemas.microsoft.com/office/powerpoint/2010/main" val="68524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27894"/>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9427</TotalTime>
  <Words>1165</Words>
  <Application>Microsoft Macintosh PowerPoint</Application>
  <PresentationFormat>Panorámica</PresentationFormat>
  <Paragraphs>112</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Office Theme</vt:lpstr>
      <vt:lpstr>Presentación de PowerPoint</vt:lpstr>
      <vt:lpstr>Escuela Normal de Educación Preescolar  English B2+  Advanced English</vt:lpstr>
      <vt:lpstr>Course Progression</vt:lpstr>
      <vt:lpstr>Course Purpose</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Milton Arandia</cp:lastModifiedBy>
  <cp:revision>173</cp:revision>
  <dcterms:created xsi:type="dcterms:W3CDTF">2018-08-18T02:13:40Z</dcterms:created>
  <dcterms:modified xsi:type="dcterms:W3CDTF">2020-09-24T16:54:04Z</dcterms:modified>
</cp:coreProperties>
</file>