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72" r:id="rId5"/>
    <p:sldId id="273" r:id="rId6"/>
    <p:sldId id="274" r:id="rId7"/>
    <p:sldId id="275" r:id="rId8"/>
    <p:sldId id="267" r:id="rId9"/>
    <p:sldId id="271" r:id="rId10"/>
    <p:sldId id="266" r:id="rId11"/>
    <p:sldId id="263" r:id="rId12"/>
    <p:sldId id="264" r:id="rId13"/>
    <p:sldId id="265" r:id="rId14"/>
    <p:sldId id="259" r:id="rId15"/>
    <p:sldId id="276" r:id="rId1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9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884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836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987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35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8311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420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48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225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034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3123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09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E053E9-CCDF-466C-BD74-76EDB7B7D0F8}" type="datetimeFigureOut">
              <a:rPr lang="es-ES" smtClean="0"/>
              <a:t>05/10/2020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6E89C-571F-4D27-9A5D-9968AD836CD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538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nglisch-hilfen.de/en/exercises/questions/short_answers_be.htm" TargetMode="External"/><Relationship Id="rId3" Type="http://schemas.openxmlformats.org/officeDocument/2006/relationships/hyperlink" Target="https://www.eslgamesplus.com/verb-to-be-auxiliary-verb-am-is-are-esl-grammar-activity/" TargetMode="External"/><Relationship Id="rId7" Type="http://schemas.openxmlformats.org/officeDocument/2006/relationships/hyperlink" Target="https://www.grammarbank.com/wh-questions.html" TargetMode="External"/><Relationship Id="rId2" Type="http://schemas.openxmlformats.org/officeDocument/2006/relationships/hyperlink" Target="https://www.english-4u.de/en/tenses-exercises/verb-to-be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eclecticenglish.com/grammar/PresentSimpleToBe1B.html" TargetMode="External"/><Relationship Id="rId5" Type="http://schemas.openxmlformats.org/officeDocument/2006/relationships/hyperlink" Target="https://www.ego4u.com/en/cram-up/grammar/pronouns/exercises?03" TargetMode="External"/><Relationship Id="rId4" Type="http://schemas.openxmlformats.org/officeDocument/2006/relationships/hyperlink" Target="https://www.englisch-hilfen.de/en/exercises/tenses/be3.htm" TargetMode="External"/><Relationship Id="rId9" Type="http://schemas.openxmlformats.org/officeDocument/2006/relationships/hyperlink" Target="https://www.perfect-english-grammar.com/present-simple-exercise-12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ma"/><Relationship Id="rId13" Type="http://schemas.microsoft.com/office/2007/relationships/media" Target="../media/media8.wma"/><Relationship Id="rId18" Type="http://schemas.openxmlformats.org/officeDocument/2006/relationships/audio" Target="../media/media10.wma"/><Relationship Id="rId3" Type="http://schemas.microsoft.com/office/2007/relationships/media" Target="../media/media3.wma"/><Relationship Id="rId7" Type="http://schemas.microsoft.com/office/2007/relationships/media" Target="../media/media5.wma"/><Relationship Id="rId12" Type="http://schemas.openxmlformats.org/officeDocument/2006/relationships/audio" Target="../media/media7.wma"/><Relationship Id="rId17" Type="http://schemas.microsoft.com/office/2007/relationships/media" Target="../media/media10.wma"/><Relationship Id="rId2" Type="http://schemas.openxmlformats.org/officeDocument/2006/relationships/audio" Target="../media/media2.wma"/><Relationship Id="rId16" Type="http://schemas.openxmlformats.org/officeDocument/2006/relationships/audio" Target="../media/media9.wma"/><Relationship Id="rId20" Type="http://schemas.openxmlformats.org/officeDocument/2006/relationships/image" Target="../media/image3.png"/><Relationship Id="rId1" Type="http://schemas.microsoft.com/office/2007/relationships/media" Target="../media/media2.wma"/><Relationship Id="rId6" Type="http://schemas.openxmlformats.org/officeDocument/2006/relationships/audio" Target="../media/media4.wma"/><Relationship Id="rId11" Type="http://schemas.microsoft.com/office/2007/relationships/media" Target="../media/media7.wma"/><Relationship Id="rId5" Type="http://schemas.microsoft.com/office/2007/relationships/media" Target="../media/media4.wma"/><Relationship Id="rId15" Type="http://schemas.microsoft.com/office/2007/relationships/media" Target="../media/media9.wma"/><Relationship Id="rId10" Type="http://schemas.openxmlformats.org/officeDocument/2006/relationships/audio" Target="../media/media6.wma"/><Relationship Id="rId19" Type="http://schemas.openxmlformats.org/officeDocument/2006/relationships/slideLayout" Target="../slideLayouts/slideLayout7.xml"/><Relationship Id="rId4" Type="http://schemas.openxmlformats.org/officeDocument/2006/relationships/audio" Target="../media/media3.wma"/><Relationship Id="rId9" Type="http://schemas.microsoft.com/office/2007/relationships/media" Target="../media/media6.wma"/><Relationship Id="rId14" Type="http://schemas.openxmlformats.org/officeDocument/2006/relationships/audio" Target="../media/media8.wma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wma"/><Relationship Id="rId13" Type="http://schemas.microsoft.com/office/2007/relationships/media" Target="../media/media17.wma"/><Relationship Id="rId3" Type="http://schemas.microsoft.com/office/2007/relationships/media" Target="../media/media12.wma"/><Relationship Id="rId7" Type="http://schemas.microsoft.com/office/2007/relationships/media" Target="../media/media14.wma"/><Relationship Id="rId12" Type="http://schemas.openxmlformats.org/officeDocument/2006/relationships/audio" Target="../media/media16.wma"/><Relationship Id="rId2" Type="http://schemas.openxmlformats.org/officeDocument/2006/relationships/audio" Target="../media/media11.wma"/><Relationship Id="rId16" Type="http://schemas.openxmlformats.org/officeDocument/2006/relationships/image" Target="../media/image3.png"/><Relationship Id="rId1" Type="http://schemas.microsoft.com/office/2007/relationships/media" Target="../media/media11.wma"/><Relationship Id="rId6" Type="http://schemas.openxmlformats.org/officeDocument/2006/relationships/audio" Target="../media/media13.wma"/><Relationship Id="rId11" Type="http://schemas.microsoft.com/office/2007/relationships/media" Target="../media/media16.wma"/><Relationship Id="rId5" Type="http://schemas.microsoft.com/office/2007/relationships/media" Target="../media/media13.wma"/><Relationship Id="rId15" Type="http://schemas.openxmlformats.org/officeDocument/2006/relationships/slideLayout" Target="../slideLayouts/slideLayout7.xml"/><Relationship Id="rId10" Type="http://schemas.openxmlformats.org/officeDocument/2006/relationships/audio" Target="../media/media15.wma"/><Relationship Id="rId4" Type="http://schemas.openxmlformats.org/officeDocument/2006/relationships/audio" Target="../media/media12.wma"/><Relationship Id="rId9" Type="http://schemas.microsoft.com/office/2007/relationships/media" Target="../media/media15.wma"/><Relationship Id="rId14" Type="http://schemas.openxmlformats.org/officeDocument/2006/relationships/audio" Target="../media/media17.wm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englishteens.britishcouncil.org/skills/speaking/beginner-a1-speaking/meeting-peopl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OvGoohdmv0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akiVplj7jjE&amp;feature=emb_log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78302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Unit 1</a:t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37492" y="3215176"/>
            <a:ext cx="10269416" cy="28866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70000"/>
              </a:lnSpc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REINFORCEMENT</a:t>
            </a:r>
          </a:p>
          <a:p>
            <a:pPr>
              <a:lnSpc>
                <a:spcPct val="170000"/>
              </a:lnSpc>
            </a:pPr>
            <a:r>
              <a:rPr lang="en-US" sz="7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ASSESSMENT</a:t>
            </a:r>
            <a:endParaRPr lang="es-ES" sz="7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15788" y="1311707"/>
            <a:ext cx="7749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Verb to BE - exercise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https://www.english-4u.de/en/tenses-exercises/verb-to-be.htm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15788" y="3239158"/>
            <a:ext cx="93521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GAME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https://www.eslgamesplus.com/verb-to-be-auxiliary-verb-am-is-are-esl-grammar-activity/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15788" y="1969580"/>
            <a:ext cx="62248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verb 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be (am, are, is)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in a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https://www.englisch-hilfen.de/en/exercises/tenses/be3.htm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ONLINE SELF-CHECK PRACTICE</a:t>
            </a:r>
            <a:endParaRPr lang="es-E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15788" y="3886399"/>
            <a:ext cx="7749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Possessive adjectives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https://www.ego4u.com/en/cram-up/grammar/pronouns/exercises?03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815788" y="2638994"/>
            <a:ext cx="71738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Negative forms of the verb to be – exercise</a:t>
            </a:r>
          </a:p>
          <a:p>
            <a:r>
              <a:rPr lang="en-US" i="0" dirty="0" smtClean="0">
                <a:solidFill>
                  <a:srgbClr val="FF66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http://www.eclecticenglish.com/grammar/PresentSimpleToBe1B.html</a:t>
            </a:r>
            <a:endParaRPr lang="en-US" i="0" dirty="0">
              <a:solidFill>
                <a:srgbClr val="FF66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815788" y="4553175"/>
            <a:ext cx="54625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WH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quick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exercise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  <a:hlinkClick r:id="rId7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https://www.grammarbank.com/wh-questions.html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15788" y="5884668"/>
            <a:ext cx="8973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Short answers with 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am, are,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  <a:hlinkClick r:id="rId8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https://www.englisch-hilfen.de/en/exercises/questions/short_answers_be.htm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815788" y="5220861"/>
            <a:ext cx="8038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Present Simple 'Be' Yes / No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endParaRPr lang="es-ES" dirty="0" smtClean="0">
              <a:latin typeface="Arial" panose="020B0604020202020204" pitchFamily="34" charset="0"/>
              <a:cs typeface="Arial" panose="020B0604020202020204" pitchFamily="34" charset="0"/>
              <a:hlinkClick r:id="rId9"/>
            </a:endParaRPr>
          </a:p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https://www.perfect-english-grammar.com/present-simple-exercise-12.html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21062" y="531587"/>
            <a:ext cx="11149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Visit the following sites. Practice your grammar skills. Prepare to complete the exercises in the next slides.</a:t>
            </a:r>
            <a:endParaRPr lang="es-E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93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4518" t="28513" r="30857" b="8386"/>
          <a:stretch/>
        </p:blipFill>
        <p:spPr bwMode="auto">
          <a:xfrm>
            <a:off x="2541142" y="481017"/>
            <a:ext cx="8021347" cy="63769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0" y="-42203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EXERCISES</a:t>
            </a:r>
            <a:endParaRPr lang="es-E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87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7516" t="36395" r="32973" b="18329"/>
          <a:stretch/>
        </p:blipFill>
        <p:spPr bwMode="auto">
          <a:xfrm>
            <a:off x="945898" y="591670"/>
            <a:ext cx="8746620" cy="56343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0" y="-42203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EXERCISES</a:t>
            </a:r>
            <a:endParaRPr lang="es-E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0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/>
          <p:cNvGrpSpPr/>
          <p:nvPr/>
        </p:nvGrpSpPr>
        <p:grpSpPr>
          <a:xfrm>
            <a:off x="0" y="-42203"/>
            <a:ext cx="12192000" cy="6355877"/>
            <a:chOff x="0" y="-42203"/>
            <a:chExt cx="12192000" cy="6355877"/>
          </a:xfrm>
        </p:grpSpPr>
        <p:sp>
          <p:nvSpPr>
            <p:cNvPr id="8" name="CuadroTexto 7"/>
            <p:cNvSpPr txBox="1"/>
            <p:nvPr/>
          </p:nvSpPr>
          <p:spPr>
            <a:xfrm>
              <a:off x="0" y="-42203"/>
              <a:ext cx="12192000" cy="523220"/>
            </a:xfrm>
            <a:prstGeom prst="rect">
              <a:avLst/>
            </a:prstGeom>
            <a:solidFill>
              <a:srgbClr val="CF91C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GRAMMAR EXERCISES</a:t>
              </a:r>
              <a:endParaRPr lang="es-E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2"/>
            <a:srcRect t="-1" b="86560"/>
            <a:stretch/>
          </p:blipFill>
          <p:spPr>
            <a:xfrm>
              <a:off x="2509549" y="361961"/>
              <a:ext cx="7642905" cy="1016674"/>
            </a:xfrm>
            <a:prstGeom prst="rect">
              <a:avLst/>
            </a:prstGeom>
          </p:spPr>
        </p:pic>
        <p:grpSp>
          <p:nvGrpSpPr>
            <p:cNvPr id="7" name="Grupo 6"/>
            <p:cNvGrpSpPr/>
            <p:nvPr/>
          </p:nvGrpSpPr>
          <p:grpSpPr>
            <a:xfrm>
              <a:off x="575729" y="3926054"/>
              <a:ext cx="5534995" cy="2387620"/>
              <a:chOff x="696993" y="3295432"/>
              <a:chExt cx="5534995" cy="2387620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 rotWithShape="1">
              <a:blip r:embed="rId2"/>
              <a:srcRect t="42624" r="23558" b="24057"/>
              <a:stretch/>
            </p:blipFill>
            <p:spPr>
              <a:xfrm>
                <a:off x="696993" y="3295432"/>
                <a:ext cx="5534995" cy="2387620"/>
              </a:xfrm>
              <a:prstGeom prst="rect">
                <a:avLst/>
              </a:prstGeom>
            </p:spPr>
          </p:pic>
          <p:pic>
            <p:nvPicPr>
              <p:cNvPr id="14" name="Imagen 13"/>
              <p:cNvPicPr>
                <a:picLocks noChangeAspect="1"/>
              </p:cNvPicPr>
              <p:nvPr/>
            </p:nvPicPr>
            <p:blipFill rotWithShape="1">
              <a:blip r:embed="rId2"/>
              <a:srcRect l="41892" t="44400" r="46257" b="52500"/>
              <a:stretch/>
            </p:blipFill>
            <p:spPr>
              <a:xfrm>
                <a:off x="1674057" y="5457295"/>
                <a:ext cx="858129" cy="222168"/>
              </a:xfrm>
              <a:prstGeom prst="rect">
                <a:avLst/>
              </a:prstGeom>
            </p:spPr>
          </p:pic>
        </p:grp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5335" y="1525702"/>
              <a:ext cx="8593605" cy="2206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upo 28"/>
            <p:cNvGrpSpPr/>
            <p:nvPr/>
          </p:nvGrpSpPr>
          <p:grpSpPr>
            <a:xfrm>
              <a:off x="6110724" y="3898796"/>
              <a:ext cx="5467138" cy="1691418"/>
              <a:chOff x="5962137" y="3977963"/>
              <a:chExt cx="5467138" cy="1691418"/>
            </a:xfrm>
          </p:grpSpPr>
          <p:grpSp>
            <p:nvGrpSpPr>
              <p:cNvPr id="19" name="Grupo 18"/>
              <p:cNvGrpSpPr/>
              <p:nvPr/>
            </p:nvGrpSpPr>
            <p:grpSpPr>
              <a:xfrm>
                <a:off x="5962137" y="3977963"/>
                <a:ext cx="5467138" cy="1691418"/>
                <a:chOff x="6335657" y="3295432"/>
                <a:chExt cx="5467138" cy="1691418"/>
              </a:xfrm>
            </p:grpSpPr>
            <p:pic>
              <p:nvPicPr>
                <p:cNvPr id="9" name="Imagen 8"/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76397" r="24494"/>
                <a:stretch/>
              </p:blipFill>
              <p:spPr>
                <a:xfrm>
                  <a:off x="6335657" y="3295432"/>
                  <a:ext cx="5467138" cy="1691418"/>
                </a:xfrm>
                <a:prstGeom prst="rect">
                  <a:avLst/>
                </a:prstGeom>
              </p:spPr>
            </p:pic>
            <p:pic>
              <p:nvPicPr>
                <p:cNvPr id="17" name="Imagen 16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92" t="44400" r="46257" b="52500"/>
                <a:stretch/>
              </p:blipFill>
              <p:spPr>
                <a:xfrm>
                  <a:off x="8213132" y="3751391"/>
                  <a:ext cx="858129" cy="222168"/>
                </a:xfrm>
                <a:prstGeom prst="rect">
                  <a:avLst/>
                </a:prstGeom>
              </p:spPr>
            </p:pic>
            <p:pic>
              <p:nvPicPr>
                <p:cNvPr id="18" name="Imagen 1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1892" t="44400" r="46257" b="52500"/>
                <a:stretch/>
              </p:blipFill>
              <p:spPr>
                <a:xfrm>
                  <a:off x="7328926" y="4618555"/>
                  <a:ext cx="858129" cy="222168"/>
                </a:xfrm>
                <a:prstGeom prst="rect">
                  <a:avLst/>
                </a:prstGeom>
              </p:spPr>
            </p:pic>
          </p:grpSp>
          <p:pic>
            <p:nvPicPr>
              <p:cNvPr id="31" name="Imagen 30"/>
              <p:cNvPicPr>
                <a:picLocks noChangeAspect="1"/>
              </p:cNvPicPr>
              <p:nvPr/>
            </p:nvPicPr>
            <p:blipFill rotWithShape="1">
              <a:blip r:embed="rId2"/>
              <a:srcRect l="41892" t="44400" r="46257" b="52500"/>
              <a:stretch/>
            </p:blipFill>
            <p:spPr>
              <a:xfrm>
                <a:off x="9396270" y="4433822"/>
                <a:ext cx="858129" cy="22216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1760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lipse 16"/>
          <p:cNvSpPr/>
          <p:nvPr/>
        </p:nvSpPr>
        <p:spPr>
          <a:xfrm>
            <a:off x="3779180" y="1623206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956982" y="690312"/>
            <a:ext cx="9658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Listen to the audio. Record yourself saying the sentences aloud and responding.</a:t>
            </a:r>
          </a:p>
        </p:txBody>
      </p:sp>
      <p:pic>
        <p:nvPicPr>
          <p:cNvPr id="8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4863" y="2521926"/>
            <a:ext cx="609600" cy="6096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4863" y="3352017"/>
            <a:ext cx="609600" cy="609600"/>
          </a:xfrm>
          <a:prstGeom prst="rect">
            <a:avLst/>
          </a:prstGeom>
        </p:spPr>
      </p:pic>
      <p:pic>
        <p:nvPicPr>
          <p:cNvPr id="10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4863" y="4182108"/>
            <a:ext cx="609600" cy="609600"/>
          </a:xfrm>
          <a:prstGeom prst="rect">
            <a:avLst/>
          </a:prstGeom>
        </p:spPr>
      </p:pic>
      <p:pic>
        <p:nvPicPr>
          <p:cNvPr id="12" name="Sonido grabad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4863" y="1701752"/>
            <a:ext cx="609600" cy="609600"/>
          </a:xfrm>
          <a:prstGeom prst="rect">
            <a:avLst/>
          </a:prstGeom>
        </p:spPr>
      </p:pic>
      <p:pic>
        <p:nvPicPr>
          <p:cNvPr id="13" name="Sonido grabado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4863" y="5016326"/>
            <a:ext cx="609600" cy="609600"/>
          </a:xfrm>
          <a:prstGeom prst="rect">
            <a:avLst/>
          </a:prstGeom>
        </p:spPr>
      </p:pic>
      <p:pic>
        <p:nvPicPr>
          <p:cNvPr id="16" name="Sonido grabado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424863" y="5847808"/>
            <a:ext cx="609600" cy="60960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3497869" y="1199789"/>
            <a:ext cx="12573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SENTENCES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1687862" y="1672996"/>
            <a:ext cx="36927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  <a:p>
            <a:pPr>
              <a:lnSpc>
                <a:spcPct val="2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AND SPEAKING EXERCISE</a:t>
            </a:r>
            <a:endParaRPr lang="es-E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3779180" y="2456056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/>
          <p:cNvSpPr/>
          <p:nvPr/>
        </p:nvSpPr>
        <p:spPr>
          <a:xfrm>
            <a:off x="3779180" y="3286147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Elipse 26"/>
          <p:cNvSpPr/>
          <p:nvPr/>
        </p:nvSpPr>
        <p:spPr>
          <a:xfrm>
            <a:off x="3779180" y="4116238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Elipse 27"/>
          <p:cNvSpPr/>
          <p:nvPr/>
        </p:nvSpPr>
        <p:spPr>
          <a:xfrm>
            <a:off x="3779180" y="4949088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Elipse 28"/>
          <p:cNvSpPr/>
          <p:nvPr/>
        </p:nvSpPr>
        <p:spPr>
          <a:xfrm>
            <a:off x="3771464" y="5781938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CuadroTexto 29"/>
          <p:cNvSpPr txBox="1"/>
          <p:nvPr/>
        </p:nvSpPr>
        <p:spPr>
          <a:xfrm>
            <a:off x="6157761" y="1167732"/>
            <a:ext cx="12573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RESPONSES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6411011" y="1623206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Elipse 31"/>
          <p:cNvSpPr/>
          <p:nvPr/>
        </p:nvSpPr>
        <p:spPr>
          <a:xfrm>
            <a:off x="6411011" y="2456056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Elipse 32"/>
          <p:cNvSpPr/>
          <p:nvPr/>
        </p:nvSpPr>
        <p:spPr>
          <a:xfrm>
            <a:off x="6411011" y="3286147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Elipse 33"/>
          <p:cNvSpPr/>
          <p:nvPr/>
        </p:nvSpPr>
        <p:spPr>
          <a:xfrm>
            <a:off x="6411011" y="4116238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Elipse 34"/>
          <p:cNvSpPr/>
          <p:nvPr/>
        </p:nvSpPr>
        <p:spPr>
          <a:xfrm>
            <a:off x="6411011" y="4949088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Elipse 35"/>
          <p:cNvSpPr/>
          <p:nvPr/>
        </p:nvSpPr>
        <p:spPr>
          <a:xfrm>
            <a:off x="6403295" y="5781938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38" name="Conector recto 37"/>
          <p:cNvCxnSpPr/>
          <p:nvPr/>
        </p:nvCxnSpPr>
        <p:spPr>
          <a:xfrm>
            <a:off x="2424863" y="2364546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/>
          <p:cNvCxnSpPr/>
          <p:nvPr/>
        </p:nvCxnSpPr>
        <p:spPr>
          <a:xfrm>
            <a:off x="2479343" y="3197396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/>
          <p:cNvCxnSpPr/>
          <p:nvPr/>
        </p:nvCxnSpPr>
        <p:spPr>
          <a:xfrm>
            <a:off x="2479343" y="4027486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cto 41"/>
          <p:cNvCxnSpPr/>
          <p:nvPr/>
        </p:nvCxnSpPr>
        <p:spPr>
          <a:xfrm>
            <a:off x="2479343" y="4857578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/>
          <p:cNvCxnSpPr/>
          <p:nvPr/>
        </p:nvCxnSpPr>
        <p:spPr>
          <a:xfrm>
            <a:off x="2479343" y="5749115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upo 48"/>
          <p:cNvGrpSpPr/>
          <p:nvPr/>
        </p:nvGrpSpPr>
        <p:grpSpPr>
          <a:xfrm>
            <a:off x="9016422" y="1317625"/>
            <a:ext cx="2855953" cy="1764016"/>
            <a:chOff x="9016422" y="1317625"/>
            <a:chExt cx="2855953" cy="1764016"/>
          </a:xfrm>
        </p:grpSpPr>
        <p:sp>
          <p:nvSpPr>
            <p:cNvPr id="44" name="Elipse 43"/>
            <p:cNvSpPr/>
            <p:nvPr/>
          </p:nvSpPr>
          <p:spPr>
            <a:xfrm>
              <a:off x="9297733" y="2319534"/>
              <a:ext cx="694679" cy="741340"/>
            </a:xfrm>
            <a:prstGeom prst="ellipse">
              <a:avLst/>
            </a:prstGeom>
            <a:solidFill>
              <a:srgbClr val="92D05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5" name="CuadroTexto 44"/>
            <p:cNvSpPr txBox="1"/>
            <p:nvPr/>
          </p:nvSpPr>
          <p:spPr>
            <a:xfrm>
              <a:off x="9016422" y="1896117"/>
              <a:ext cx="1257300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SENTENCES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46" name="CuadroTexto 45"/>
            <p:cNvSpPr txBox="1"/>
            <p:nvPr/>
          </p:nvSpPr>
          <p:spPr>
            <a:xfrm>
              <a:off x="10615075" y="1884827"/>
              <a:ext cx="1257300" cy="36933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RESPONSES</a:t>
              </a:r>
              <a:endParaRPr lang="es-ES" dirty="0">
                <a:solidFill>
                  <a:schemeClr val="bg1"/>
                </a:solidFill>
              </a:endParaRPr>
            </a:p>
          </p:txBody>
        </p:sp>
        <p:sp>
          <p:nvSpPr>
            <p:cNvPr id="47" name="Elipse 46"/>
            <p:cNvSpPr/>
            <p:nvPr/>
          </p:nvSpPr>
          <p:spPr>
            <a:xfrm>
              <a:off x="10868325" y="2340301"/>
              <a:ext cx="694679" cy="7413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9042842" y="1317625"/>
              <a:ext cx="1937152" cy="4616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EXAMPLE</a:t>
              </a:r>
              <a:endParaRPr lang="es-E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0" name="Sonido grabado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77407" y="2456056"/>
            <a:ext cx="609600" cy="609600"/>
          </a:xfrm>
          <a:prstGeom prst="rect">
            <a:avLst/>
          </a:prstGeom>
        </p:spPr>
      </p:pic>
      <p:pic>
        <p:nvPicPr>
          <p:cNvPr id="51" name="Sonido grabado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401818" y="2406171"/>
            <a:ext cx="609600" cy="609600"/>
          </a:xfrm>
          <a:prstGeom prst="rect">
            <a:avLst/>
          </a:prstGeom>
        </p:spPr>
      </p:pic>
      <p:pic>
        <p:nvPicPr>
          <p:cNvPr id="52" name="Sonido grabado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953404" y="24061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4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1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2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1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34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745224" y="1092151"/>
            <a:ext cx="608048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  <a:p>
            <a:pPr>
              <a:lnSpc>
                <a:spcPct val="250000"/>
              </a:lnSpc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4" name="Elipse 3"/>
          <p:cNvSpPr/>
          <p:nvPr/>
        </p:nvSpPr>
        <p:spPr>
          <a:xfrm>
            <a:off x="3779180" y="1042913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3497869" y="619496"/>
            <a:ext cx="12573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SENTENCES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AND </a:t>
            </a:r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 EXERCISE</a:t>
            </a:r>
            <a:endParaRPr lang="es-E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3779180" y="1875763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/>
          <p:cNvSpPr/>
          <p:nvPr/>
        </p:nvSpPr>
        <p:spPr>
          <a:xfrm>
            <a:off x="3779180" y="2705854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/>
          <p:cNvSpPr/>
          <p:nvPr/>
        </p:nvSpPr>
        <p:spPr>
          <a:xfrm>
            <a:off x="3779180" y="3535945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/>
          <p:cNvSpPr/>
          <p:nvPr/>
        </p:nvSpPr>
        <p:spPr>
          <a:xfrm>
            <a:off x="3779180" y="4368795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Elipse 18"/>
          <p:cNvSpPr/>
          <p:nvPr/>
        </p:nvSpPr>
        <p:spPr>
          <a:xfrm>
            <a:off x="3771464" y="5201645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CuadroTexto 19"/>
          <p:cNvSpPr txBox="1"/>
          <p:nvPr/>
        </p:nvSpPr>
        <p:spPr>
          <a:xfrm>
            <a:off x="6157761" y="587439"/>
            <a:ext cx="12573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RESPONSES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1" name="Elipse 20"/>
          <p:cNvSpPr/>
          <p:nvPr/>
        </p:nvSpPr>
        <p:spPr>
          <a:xfrm>
            <a:off x="6411011" y="1042913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Elipse 21"/>
          <p:cNvSpPr/>
          <p:nvPr/>
        </p:nvSpPr>
        <p:spPr>
          <a:xfrm>
            <a:off x="6411011" y="1875763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Elipse 22"/>
          <p:cNvSpPr/>
          <p:nvPr/>
        </p:nvSpPr>
        <p:spPr>
          <a:xfrm>
            <a:off x="6411011" y="2705854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Elipse 23"/>
          <p:cNvSpPr/>
          <p:nvPr/>
        </p:nvSpPr>
        <p:spPr>
          <a:xfrm>
            <a:off x="6411011" y="3535945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/>
          <p:cNvSpPr/>
          <p:nvPr/>
        </p:nvSpPr>
        <p:spPr>
          <a:xfrm>
            <a:off x="6411011" y="4368795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Elipse 25"/>
          <p:cNvSpPr/>
          <p:nvPr/>
        </p:nvSpPr>
        <p:spPr>
          <a:xfrm>
            <a:off x="6403295" y="5201645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7" name="Conector recto 26"/>
          <p:cNvCxnSpPr/>
          <p:nvPr/>
        </p:nvCxnSpPr>
        <p:spPr>
          <a:xfrm>
            <a:off x="2424863" y="1784253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/>
          <p:cNvCxnSpPr/>
          <p:nvPr/>
        </p:nvCxnSpPr>
        <p:spPr>
          <a:xfrm>
            <a:off x="2479343" y="2617103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2479343" y="3447193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/>
          <p:cNvCxnSpPr/>
          <p:nvPr/>
        </p:nvCxnSpPr>
        <p:spPr>
          <a:xfrm>
            <a:off x="2479343" y="4277285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2479343" y="5168822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24863" y="1174653"/>
            <a:ext cx="609600" cy="609600"/>
          </a:xfrm>
          <a:prstGeom prst="rect">
            <a:avLst/>
          </a:prstGeom>
        </p:spPr>
      </p:pic>
      <p:pic>
        <p:nvPicPr>
          <p:cNvPr id="33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24863" y="2002135"/>
            <a:ext cx="609600" cy="609600"/>
          </a:xfrm>
          <a:prstGeom prst="rect">
            <a:avLst/>
          </a:prstGeom>
        </p:spPr>
      </p:pic>
      <p:pic>
        <p:nvPicPr>
          <p:cNvPr id="34" name="Sonido grabad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79343" y="2804771"/>
            <a:ext cx="609600" cy="609600"/>
          </a:xfrm>
          <a:prstGeom prst="rect">
            <a:avLst/>
          </a:prstGeom>
        </p:spPr>
      </p:pic>
      <p:pic>
        <p:nvPicPr>
          <p:cNvPr id="35" name="Sonido grabad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05804" y="3644073"/>
            <a:ext cx="609600" cy="609600"/>
          </a:xfrm>
          <a:prstGeom prst="rect">
            <a:avLst/>
          </a:prstGeom>
        </p:spPr>
      </p:pic>
      <p:pic>
        <p:nvPicPr>
          <p:cNvPr id="36" name="Sonido grabado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89941" y="4564187"/>
            <a:ext cx="609600" cy="609600"/>
          </a:xfrm>
          <a:prstGeom prst="rect">
            <a:avLst/>
          </a:prstGeom>
        </p:spPr>
      </p:pic>
      <p:pic>
        <p:nvPicPr>
          <p:cNvPr id="37" name="Sonido grabado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05804" y="5307428"/>
            <a:ext cx="609600" cy="609600"/>
          </a:xfrm>
          <a:prstGeom prst="rect">
            <a:avLst/>
          </a:prstGeom>
        </p:spPr>
      </p:pic>
      <p:pic>
        <p:nvPicPr>
          <p:cNvPr id="38" name="Sonido grabado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505804" y="6060359"/>
            <a:ext cx="609600" cy="609600"/>
          </a:xfrm>
          <a:prstGeom prst="rect">
            <a:avLst/>
          </a:prstGeom>
        </p:spPr>
      </p:pic>
      <p:cxnSp>
        <p:nvCxnSpPr>
          <p:cNvPr id="39" name="Conector recto 38"/>
          <p:cNvCxnSpPr/>
          <p:nvPr/>
        </p:nvCxnSpPr>
        <p:spPr>
          <a:xfrm>
            <a:off x="2479343" y="5942985"/>
            <a:ext cx="493571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ipse 39"/>
          <p:cNvSpPr/>
          <p:nvPr/>
        </p:nvSpPr>
        <p:spPr>
          <a:xfrm>
            <a:off x="3779180" y="5986895"/>
            <a:ext cx="694679" cy="741340"/>
          </a:xfrm>
          <a:prstGeom prst="ellipse">
            <a:avLst/>
          </a:prstGeom>
          <a:solidFill>
            <a:srgbClr val="92D050"/>
          </a:solidFill>
          <a:ln w="571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Elipse 40"/>
          <p:cNvSpPr/>
          <p:nvPr/>
        </p:nvSpPr>
        <p:spPr>
          <a:xfrm>
            <a:off x="6411011" y="5986895"/>
            <a:ext cx="694679" cy="74134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79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2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4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0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5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9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2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0" y="0"/>
            <a:ext cx="12192000" cy="6240463"/>
            <a:chOff x="0" y="0"/>
            <a:chExt cx="12192000" cy="624046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l="12347" t="35110" r="39182" b="5515"/>
            <a:stretch/>
          </p:blipFill>
          <p:spPr>
            <a:xfrm>
              <a:off x="3693694" y="2279687"/>
              <a:ext cx="5751096" cy="3960776"/>
            </a:xfrm>
            <a:prstGeom prst="rect">
              <a:avLst/>
            </a:prstGeom>
          </p:spPr>
        </p:pic>
        <p:sp>
          <p:nvSpPr>
            <p:cNvPr id="3" name="Rectángulo 2"/>
            <p:cNvSpPr/>
            <p:nvPr/>
          </p:nvSpPr>
          <p:spPr>
            <a:xfrm>
              <a:off x="714933" y="940858"/>
              <a:ext cx="11477067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s-ES" sz="20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endParaRPr>
            </a:p>
            <a:p>
              <a:r>
                <a:rPr lang="es-ES" sz="2000" dirty="0" smtClean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https://learnenglishteens.britishcouncil.org/skills/speaking/beginner-a1-speaking/meeting-people</a:t>
              </a:r>
              <a:endParaRPr lang="es-E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ES" sz="20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CuadroTexto 3"/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solidFill>
              <a:srgbClr val="CF91C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ONLINE SELF-CHECK LISTENING PRACTICE</a:t>
              </a:r>
              <a:endParaRPr lang="es-ES" sz="2800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Rectángulo 4"/>
            <p:cNvSpPr/>
            <p:nvPr/>
          </p:nvSpPr>
          <p:spPr>
            <a:xfrm>
              <a:off x="714933" y="617692"/>
              <a:ext cx="108360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Visit the following site. Practice your listening skills. Prepare to complete the exercise in the next slide.</a:t>
              </a:r>
              <a:endParaRPr lang="es-ES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986589" y="4475747"/>
              <a:ext cx="19972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Find these exercises and complete them.</a:t>
              </a:r>
              <a:endParaRPr lang="es-E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lecha derecha 6"/>
            <p:cNvSpPr/>
            <p:nvPr/>
          </p:nvSpPr>
          <p:spPr>
            <a:xfrm>
              <a:off x="2749215" y="5720010"/>
              <a:ext cx="589547" cy="29577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52129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o 19"/>
          <p:cNvGrpSpPr/>
          <p:nvPr/>
        </p:nvGrpSpPr>
        <p:grpSpPr>
          <a:xfrm>
            <a:off x="0" y="0"/>
            <a:ext cx="12192000" cy="6425128"/>
            <a:chOff x="0" y="0"/>
            <a:chExt cx="12192000" cy="6425128"/>
          </a:xfrm>
        </p:grpSpPr>
        <p:grpSp>
          <p:nvGrpSpPr>
            <p:cNvPr id="17" name="Grupo 16"/>
            <p:cNvGrpSpPr/>
            <p:nvPr/>
          </p:nvGrpSpPr>
          <p:grpSpPr>
            <a:xfrm>
              <a:off x="0" y="0"/>
              <a:ext cx="12192000" cy="6425128"/>
              <a:chOff x="0" y="-42203"/>
              <a:chExt cx="12192000" cy="6425128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4"/>
              <a:srcRect t="15508" b="52469"/>
              <a:stretch/>
            </p:blipFill>
            <p:spPr>
              <a:xfrm>
                <a:off x="2883407" y="1427616"/>
                <a:ext cx="6021745" cy="2232212"/>
              </a:xfrm>
              <a:prstGeom prst="rect">
                <a:avLst/>
              </a:prstGeom>
            </p:spPr>
          </p:pic>
          <p:pic>
            <p:nvPicPr>
              <p:cNvPr id="16" name="Imagen 15"/>
              <p:cNvPicPr>
                <a:picLocks noChangeAspect="1"/>
              </p:cNvPicPr>
              <p:nvPr/>
            </p:nvPicPr>
            <p:blipFill rotWithShape="1">
              <a:blip r:embed="rId4"/>
              <a:srcRect t="73400" r="36634"/>
              <a:stretch/>
            </p:blipFill>
            <p:spPr>
              <a:xfrm>
                <a:off x="6067824" y="3813717"/>
                <a:ext cx="5287094" cy="2569208"/>
              </a:xfrm>
              <a:prstGeom prst="rect">
                <a:avLst/>
              </a:prstGeom>
            </p:spPr>
          </p:pic>
          <p:sp>
            <p:nvSpPr>
              <p:cNvPr id="9" name="CuadroTexto 8"/>
              <p:cNvSpPr txBox="1"/>
              <p:nvPr/>
            </p:nvSpPr>
            <p:spPr>
              <a:xfrm>
                <a:off x="507500" y="565842"/>
                <a:ext cx="11201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i="1" u="sng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HOW ARE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YOU? 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It’s a busy Friday night. People are meeting at different places)</a:t>
                </a:r>
                <a:endParaRPr lang="en-US" sz="2000" b="1" i="1" u="sng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AutoNum type="alphaUcParenR"/>
                </a:pP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Listen to the conversations. Where are the people meeting? Number the pictures from 1 to 3. </a:t>
                </a:r>
                <a:endParaRPr lang="es-E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CuadroTexto 13"/>
              <p:cNvSpPr txBox="1"/>
              <p:nvPr/>
            </p:nvSpPr>
            <p:spPr>
              <a:xfrm>
                <a:off x="0" y="-42203"/>
                <a:ext cx="12192000" cy="523220"/>
              </a:xfrm>
              <a:prstGeom prst="rect">
                <a:avLst/>
              </a:prstGeom>
              <a:solidFill>
                <a:srgbClr val="CF91C6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LISTENING EXERCISE</a:t>
                </a:r>
                <a:endParaRPr lang="es-ES" sz="28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5" name="Grupo 14"/>
              <p:cNvGrpSpPr/>
              <p:nvPr/>
            </p:nvGrpSpPr>
            <p:grpSpPr>
              <a:xfrm>
                <a:off x="433643" y="3813717"/>
                <a:ext cx="5460637" cy="1731774"/>
                <a:chOff x="518050" y="4601676"/>
                <a:chExt cx="5460637" cy="1731774"/>
              </a:xfrm>
            </p:grpSpPr>
            <p:grpSp>
              <p:nvGrpSpPr>
                <p:cNvPr id="13" name="Grupo 12"/>
                <p:cNvGrpSpPr/>
                <p:nvPr/>
              </p:nvGrpSpPr>
              <p:grpSpPr>
                <a:xfrm>
                  <a:off x="591906" y="4601676"/>
                  <a:ext cx="5386781" cy="1731774"/>
                  <a:chOff x="591906" y="4601676"/>
                  <a:chExt cx="5386781" cy="1731774"/>
                </a:xfrm>
              </p:grpSpPr>
              <p:pic>
                <p:nvPicPr>
                  <p:cNvPr id="12" name="Imagen 11"/>
                  <p:cNvPicPr>
                    <a:picLocks noChangeAspect="1"/>
                  </p:cNvPicPr>
                  <p:nvPr/>
                </p:nvPicPr>
                <p:blipFill rotWithShape="1">
                  <a:blip r:embed="rId4"/>
                  <a:srcRect t="55171" r="36634" b="26900"/>
                  <a:stretch/>
                </p:blipFill>
                <p:spPr>
                  <a:xfrm>
                    <a:off x="691593" y="4601676"/>
                    <a:ext cx="5287094" cy="1731774"/>
                  </a:xfrm>
                  <a:prstGeom prst="rect">
                    <a:avLst/>
                  </a:prstGeom>
                </p:spPr>
              </p:pic>
              <p:sp>
                <p:nvSpPr>
                  <p:cNvPr id="11" name="Rectángulo 10"/>
                  <p:cNvSpPr/>
                  <p:nvPr/>
                </p:nvSpPr>
                <p:spPr>
                  <a:xfrm>
                    <a:off x="591906" y="4694041"/>
                    <a:ext cx="309489" cy="31528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10" name="CuadroTexto 9"/>
                <p:cNvSpPr txBox="1"/>
                <p:nvPr/>
              </p:nvSpPr>
              <p:spPr>
                <a:xfrm>
                  <a:off x="518050" y="4609216"/>
                  <a:ext cx="4572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B)</a:t>
                  </a:r>
                  <a:endParaRPr lang="es-ES" sz="2000" b="1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pic>
          <p:nvPicPr>
            <p:cNvPr id="19" name="IC5_TSS_L1U01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5"/>
            <a:stretch>
              <a:fillRect/>
            </a:stretch>
          </p:blipFill>
          <p:spPr>
            <a:xfrm>
              <a:off x="1390654" y="2276872"/>
              <a:ext cx="609600" cy="8414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88681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="" xmlns:a16="http://schemas.microsoft.com/office/drawing/2014/main" id="{4555E546-DC38-4501-BF03-5810F34926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864352"/>
              </p:ext>
            </p:extLst>
          </p:nvPr>
        </p:nvGraphicFramePr>
        <p:xfrm>
          <a:off x="160390" y="839610"/>
          <a:ext cx="3723220" cy="5439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888">
                  <a:extLst>
                    <a:ext uri="{9D8B030D-6E8A-4147-A177-3AD203B41FA5}">
                      <a16:colId xmlns="" xmlns:a16="http://schemas.microsoft.com/office/drawing/2014/main" val="3527143790"/>
                    </a:ext>
                  </a:extLst>
                </a:gridCol>
                <a:gridCol w="1665332"/>
              </a:tblGrid>
              <a:tr h="604345">
                <a:tc gridSpan="2">
                  <a:txBody>
                    <a:bodyPr/>
                    <a:lstStyle/>
                    <a:p>
                      <a:pPr algn="ctr"/>
                      <a:r>
                        <a:rPr lang="es-MX" sz="2400" dirty="0" err="1" smtClean="0">
                          <a:solidFill>
                            <a:srgbClr val="C00000"/>
                          </a:solidFill>
                        </a:rPr>
                        <a:t>Pronouns</a:t>
                      </a:r>
                      <a:endParaRPr lang="es-MX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5593194"/>
                  </a:ext>
                </a:extLst>
              </a:tr>
              <a:tr h="604345">
                <a:tc rowSpan="5">
                  <a:txBody>
                    <a:bodyPr/>
                    <a:lstStyle/>
                    <a:p>
                      <a:pPr algn="ctr"/>
                      <a:r>
                        <a:rPr lang="es-MX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Singular</a:t>
                      </a:r>
                      <a:endParaRPr lang="es-MX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1985450"/>
                  </a:ext>
                </a:extLst>
              </a:tr>
              <a:tr h="604345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You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0436382"/>
                  </a:ext>
                </a:extLst>
              </a:tr>
              <a:tr h="604345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He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1675961"/>
                  </a:ext>
                </a:extLst>
              </a:tr>
              <a:tr h="604345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She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5695489"/>
                  </a:ext>
                </a:extLst>
              </a:tr>
              <a:tr h="604345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It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3006715"/>
                  </a:ext>
                </a:extLst>
              </a:tr>
              <a:tr h="604345">
                <a:tc rowSpan="3">
                  <a:txBody>
                    <a:bodyPr/>
                    <a:lstStyle/>
                    <a:p>
                      <a:pPr algn="ctr"/>
                      <a:r>
                        <a:rPr lang="es-MX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Plural</a:t>
                      </a:r>
                      <a:endParaRPr lang="es-MX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We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3276766"/>
                  </a:ext>
                </a:extLst>
              </a:tr>
              <a:tr h="604345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 smtClean="0"/>
                        <a:t>You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2442012"/>
                  </a:ext>
                </a:extLst>
              </a:tr>
              <a:tr h="604345">
                <a:tc vMerge="1">
                  <a:txBody>
                    <a:bodyPr/>
                    <a:lstStyle/>
                    <a:p>
                      <a:endParaRPr lang="es-MX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 err="1" smtClean="0"/>
                        <a:t>They</a:t>
                      </a:r>
                      <a:endParaRPr lang="es-MX" sz="2400" dirty="0" smtClean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52" name="Picture 4" descr="Los Pronombres en Inglé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 r="4740" b="12038"/>
          <a:stretch/>
        </p:blipFill>
        <p:spPr bwMode="auto">
          <a:xfrm>
            <a:off x="4106468" y="1444134"/>
            <a:ext cx="7779040" cy="329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4166513" y="683448"/>
            <a:ext cx="776002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grammatical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sense, a personal pronoun refers to A particular person. Personal pronouns are not limited to people and can also refer to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animals, places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 objects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241966" y="4849722"/>
            <a:ext cx="777904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personal pronoun is a Word that takes place of a noun or nouns. It indicates the gender of the person and can be either singular or plural.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778162" y="5496053"/>
            <a:ext cx="8471546" cy="1250982"/>
            <a:chOff x="3864403" y="5573250"/>
            <a:chExt cx="8471546" cy="1250982"/>
          </a:xfrm>
        </p:grpSpPr>
        <p:pic>
          <p:nvPicPr>
            <p:cNvPr id="13" name="Picture 4" descr="Los Pronombres en Inglé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94" t="11905" r="21121" b="56522"/>
            <a:stretch/>
          </p:blipFill>
          <p:spPr bwMode="auto">
            <a:xfrm>
              <a:off x="6400774" y="5589016"/>
              <a:ext cx="583325" cy="1182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Los Pronombres en Inglés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92" t="11905" r="28762" b="56522"/>
            <a:stretch/>
          </p:blipFill>
          <p:spPr bwMode="auto">
            <a:xfrm>
              <a:off x="3864403" y="5573250"/>
              <a:ext cx="872358" cy="1182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Los Pronombres en Inglé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41" t="56529" r="69741" b="12740"/>
            <a:stretch/>
          </p:blipFill>
          <p:spPr bwMode="auto">
            <a:xfrm>
              <a:off x="9125808" y="5673349"/>
              <a:ext cx="822232" cy="1150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uadroTexto 10"/>
            <p:cNvSpPr txBox="1"/>
            <p:nvPr/>
          </p:nvSpPr>
          <p:spPr>
            <a:xfrm>
              <a:off x="4657931" y="5833238"/>
              <a:ext cx="188705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Mary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student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4657930" y="6263113"/>
              <a:ext cx="1782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student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7143075" y="5849004"/>
              <a:ext cx="20231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Jhon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7143074" y="6278879"/>
              <a:ext cx="185326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He 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my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lecha curvada hacia la derecha 11"/>
            <p:cNvSpPr/>
            <p:nvPr/>
          </p:nvSpPr>
          <p:spPr>
            <a:xfrm>
              <a:off x="6913355" y="6003397"/>
              <a:ext cx="274347" cy="55063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>
                <a:solidFill>
                  <a:schemeClr val="tx1"/>
                </a:solidFill>
              </a:endParaRPr>
            </a:p>
          </p:txBody>
        </p:sp>
        <p:sp>
          <p:nvSpPr>
            <p:cNvPr id="21" name="Flecha curvada hacia la derecha 20"/>
            <p:cNvSpPr/>
            <p:nvPr/>
          </p:nvSpPr>
          <p:spPr>
            <a:xfrm>
              <a:off x="4457692" y="5973473"/>
              <a:ext cx="274347" cy="55063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>
                <a:solidFill>
                  <a:schemeClr val="tx1"/>
                </a:solidFill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10096233" y="5833238"/>
              <a:ext cx="2239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Alex and I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are friends.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10106407" y="6247559"/>
              <a:ext cx="15739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are friends.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lecha curvada hacia la derecha 23"/>
            <p:cNvSpPr/>
            <p:nvPr/>
          </p:nvSpPr>
          <p:spPr>
            <a:xfrm>
              <a:off x="9888584" y="5969603"/>
              <a:ext cx="274347" cy="550636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600">
                <a:solidFill>
                  <a:schemeClr val="tx1"/>
                </a:solidFill>
              </a:endParaRPr>
            </a:p>
          </p:txBody>
        </p:sp>
      </p:grpSp>
      <p:sp>
        <p:nvSpPr>
          <p:cNvPr id="20" name="CuadroTexto 19"/>
          <p:cNvSpPr txBox="1"/>
          <p:nvPr/>
        </p:nvSpPr>
        <p:spPr>
          <a:xfrm>
            <a:off x="0" y="5835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EXPLANATION</a:t>
            </a:r>
            <a:endParaRPr lang="es-E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1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694" t="39987" r="61547" b="21861"/>
          <a:stretch/>
        </p:blipFill>
        <p:spPr>
          <a:xfrm>
            <a:off x="4540469" y="930166"/>
            <a:ext cx="7588467" cy="5927835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="" xmlns:a16="http://schemas.microsoft.com/office/drawing/2014/main" id="{4555E546-DC38-4501-BF03-5810F349269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59645" y="1213942"/>
          <a:ext cx="4138935" cy="553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645">
                  <a:extLst>
                    <a:ext uri="{9D8B030D-6E8A-4147-A177-3AD203B41FA5}">
                      <a16:colId xmlns="" xmlns:a16="http://schemas.microsoft.com/office/drawing/2014/main" val="3527143790"/>
                    </a:ext>
                  </a:extLst>
                </a:gridCol>
                <a:gridCol w="1379645"/>
                <a:gridCol w="1379645">
                  <a:extLst>
                    <a:ext uri="{9D8B030D-6E8A-4147-A177-3AD203B41FA5}">
                      <a16:colId xmlns="" xmlns:a16="http://schemas.microsoft.com/office/drawing/2014/main" val="1838134935"/>
                    </a:ext>
                  </a:extLst>
                </a:gridCol>
              </a:tblGrid>
              <a:tr h="614856">
                <a:tc>
                  <a:txBody>
                    <a:bodyPr/>
                    <a:lstStyle/>
                    <a:p>
                      <a:pPr algn="ctr"/>
                      <a:endParaRPr lang="es-MX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>
                          <a:solidFill>
                            <a:srgbClr val="C00000"/>
                          </a:solidFill>
                        </a:rPr>
                        <a:t>Pronoun</a:t>
                      </a:r>
                      <a:endParaRPr lang="es-MX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>
                          <a:solidFill>
                            <a:srgbClr val="C00000"/>
                          </a:solidFill>
                        </a:rPr>
                        <a:t>Verb</a:t>
                      </a:r>
                      <a:r>
                        <a:rPr lang="es-MX" sz="2400" dirty="0">
                          <a:solidFill>
                            <a:srgbClr val="C00000"/>
                          </a:solidFill>
                        </a:rPr>
                        <a:t> be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65593194"/>
                  </a:ext>
                </a:extLst>
              </a:tr>
              <a:tr h="614856">
                <a:tc rowSpan="5"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Singular</a:t>
                      </a:r>
                      <a:endParaRPr lang="es-MX" sz="24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I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Am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91985450"/>
                  </a:ext>
                </a:extLst>
              </a:tr>
              <a:tr h="614856">
                <a:tc vMerge="1"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You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Are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30436382"/>
                  </a:ext>
                </a:extLst>
              </a:tr>
              <a:tr h="614856">
                <a:tc vMerge="1"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He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Is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11675961"/>
                  </a:ext>
                </a:extLst>
              </a:tr>
              <a:tr h="614856">
                <a:tc vMerge="1"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She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Is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25695489"/>
                  </a:ext>
                </a:extLst>
              </a:tr>
              <a:tr h="614856">
                <a:tc vMerge="1"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It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Is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73006715"/>
                  </a:ext>
                </a:extLst>
              </a:tr>
              <a:tr h="614856">
                <a:tc rowSpan="3"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Plural</a:t>
                      </a:r>
                      <a:endParaRPr lang="es-MX" sz="2400" dirty="0"/>
                    </a:p>
                  </a:txBody>
                  <a:tcPr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We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Are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43276766"/>
                  </a:ext>
                </a:extLst>
              </a:tr>
              <a:tr h="614856">
                <a:tc vMerge="1"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 smtClean="0"/>
                        <a:t>You</a:t>
                      </a:r>
                      <a:r>
                        <a:rPr lang="es-MX" sz="2400" dirty="0" smtClean="0"/>
                        <a:t> 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smtClean="0"/>
                        <a:t>Are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614856">
                <a:tc vMerge="1">
                  <a:txBody>
                    <a:bodyPr/>
                    <a:lstStyle/>
                    <a:p>
                      <a:pPr algn="ctr"/>
                      <a:endParaRPr lang="es-MX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/>
                        <a:t>They</a:t>
                      </a:r>
                      <a:endParaRPr lang="es-MX" sz="2400" dirty="0"/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Are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92442012"/>
                  </a:ext>
                </a:extLst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386863" y="530056"/>
            <a:ext cx="1174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Personal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pronouns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subjects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followed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verb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“to be” 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statements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es-MX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uses.</a:t>
            </a:r>
            <a:endParaRPr lang="es-MX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0" y="5835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EXPLANATION</a:t>
            </a:r>
            <a:endParaRPr lang="es-E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6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/>
          <p:cNvSpPr txBox="1"/>
          <p:nvPr/>
        </p:nvSpPr>
        <p:spPr>
          <a:xfrm>
            <a:off x="984566" y="617426"/>
            <a:ext cx="3032646" cy="400110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contractions</a:t>
            </a:r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238983" y="733752"/>
            <a:ext cx="662152" cy="28378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/>
          </p:nvPr>
        </p:nvGraphicFramePr>
        <p:xfrm>
          <a:off x="248920" y="1088089"/>
          <a:ext cx="587472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725"/>
              </a:tblGrid>
              <a:tr h="77181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s-MX" sz="1600" b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r>
                        <a:rPr lang="es-MX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1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contraction</a:t>
                      </a:r>
                      <a:r>
                        <a:rPr lang="es-MX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Word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words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lang="es-MX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first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Word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usually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stays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s-MX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Certain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letters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are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taken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from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Word. 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appostrophe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1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 ´ )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will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fill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space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missing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sz="1600" b="0" baseline="0" dirty="0" err="1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letters</a:t>
                      </a:r>
                      <a:r>
                        <a:rPr lang="es-MX" sz="1600" b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MX" sz="16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/>
          <a:srcRect l="22373" t="41862" r="53826" b="33054"/>
          <a:stretch/>
        </p:blipFill>
        <p:spPr>
          <a:xfrm>
            <a:off x="83616" y="2951249"/>
            <a:ext cx="5900644" cy="3257215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2"/>
          <a:srcRect l="22374" t="39431" r="48070" b="58764"/>
          <a:stretch/>
        </p:blipFill>
        <p:spPr>
          <a:xfrm>
            <a:off x="6212526" y="1401283"/>
            <a:ext cx="5748245" cy="331076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6123645" y="2837234"/>
            <a:ext cx="5680328" cy="1158760"/>
            <a:chOff x="6174367" y="5352386"/>
            <a:chExt cx="5680328" cy="1158760"/>
          </a:xfrm>
        </p:grpSpPr>
        <p:pic>
          <p:nvPicPr>
            <p:cNvPr id="30" name="Picture 4" descr="Los Pronombres en Inglé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96" t="55967" r="64334" b="14143"/>
            <a:stretch/>
          </p:blipFill>
          <p:spPr bwMode="auto">
            <a:xfrm>
              <a:off x="9086649" y="5391795"/>
              <a:ext cx="1261242" cy="1119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Los Pronombres en Inglé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7" t="11343" r="27292" b="58767"/>
            <a:stretch/>
          </p:blipFill>
          <p:spPr bwMode="auto">
            <a:xfrm>
              <a:off x="6174367" y="5352386"/>
              <a:ext cx="983632" cy="1119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CuadroTexto 31"/>
            <p:cNvSpPr txBox="1"/>
            <p:nvPr/>
          </p:nvSpPr>
          <p:spPr>
            <a:xfrm>
              <a:off x="6817807" y="5612916"/>
              <a:ext cx="18069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s-MX" sz="16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is</a:t>
              </a:r>
              <a:r>
                <a:rPr lang="es-MX" sz="16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b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student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CuadroTexto 33"/>
            <p:cNvSpPr txBox="1"/>
            <p:nvPr/>
          </p:nvSpPr>
          <p:spPr>
            <a:xfrm>
              <a:off x="6817807" y="6042326"/>
              <a:ext cx="176041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r>
                <a:rPr lang="es-MX" sz="1600" b="1" u="sng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´</a:t>
              </a:r>
              <a:r>
                <a:rPr lang="es-MX" sz="16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a </a:t>
              </a:r>
              <a:r>
                <a:rPr lang="es-MX" sz="16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student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10258062" y="6062229"/>
              <a:ext cx="14825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We´re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friends.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CuadroTexto 36"/>
            <p:cNvSpPr txBox="1"/>
            <p:nvPr/>
          </p:nvSpPr>
          <p:spPr>
            <a:xfrm>
              <a:off x="10269517" y="5612916"/>
              <a:ext cx="15851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16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es-MX" sz="16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are</a:t>
              </a:r>
              <a:r>
                <a:rPr lang="es-MX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friends.</a:t>
              </a:r>
              <a:endParaRPr lang="es-MX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6123645" y="4584090"/>
            <a:ext cx="5783703" cy="497939"/>
            <a:chOff x="6123645" y="4584090"/>
            <a:chExt cx="5783703" cy="497939"/>
          </a:xfrm>
        </p:grpSpPr>
        <p:pic>
          <p:nvPicPr>
            <p:cNvPr id="38" name="Imagen 37"/>
            <p:cNvPicPr>
              <a:picLocks noChangeAspect="1"/>
            </p:cNvPicPr>
            <p:nvPr/>
          </p:nvPicPr>
          <p:blipFill rotWithShape="1">
            <a:blip r:embed="rId4"/>
            <a:srcRect l="38571" t="37772" r="34218" b="59371"/>
            <a:stretch/>
          </p:blipFill>
          <p:spPr>
            <a:xfrm>
              <a:off x="7377016" y="4584090"/>
              <a:ext cx="4530332" cy="497939"/>
            </a:xfrm>
            <a:prstGeom prst="rect">
              <a:avLst/>
            </a:prstGeom>
          </p:spPr>
        </p:pic>
        <p:sp>
          <p:nvSpPr>
            <p:cNvPr id="39" name="Flecha derecha 38"/>
            <p:cNvSpPr/>
            <p:nvPr/>
          </p:nvSpPr>
          <p:spPr>
            <a:xfrm>
              <a:off x="6898215" y="4691167"/>
              <a:ext cx="447269" cy="354884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CuadroTexto 39"/>
            <p:cNvSpPr txBox="1"/>
            <p:nvPr/>
          </p:nvSpPr>
          <p:spPr>
            <a:xfrm>
              <a:off x="6123645" y="4676719"/>
              <a:ext cx="7745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Note:</a:t>
              </a:r>
              <a:endParaRPr lang="es-MX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CuadroTexto 17"/>
          <p:cNvSpPr txBox="1"/>
          <p:nvPr/>
        </p:nvSpPr>
        <p:spPr>
          <a:xfrm>
            <a:off x="0" y="-9751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EXPLANATION</a:t>
            </a:r>
            <a:endParaRPr lang="es-E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7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-9751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EXPLANATION</a:t>
            </a:r>
            <a:endParaRPr lang="es-E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32107" y="513469"/>
            <a:ext cx="11738036" cy="6233524"/>
            <a:chOff x="132107" y="513469"/>
            <a:chExt cx="11738036" cy="6233524"/>
          </a:xfrm>
        </p:grpSpPr>
        <p:pic>
          <p:nvPicPr>
            <p:cNvPr id="3074" name="Picture 2" descr="Possessive Adjectives in English Grammar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107" y="513469"/>
              <a:ext cx="6233523" cy="62335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>
              <a:off x="6687486" y="1152704"/>
              <a:ext cx="518265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His</a:t>
              </a:r>
              <a:r>
                <a:rPr 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s-ES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Her</a:t>
              </a:r>
              <a:r>
                <a:rPr lang="es-ES" b="1" dirty="0">
                  <a:latin typeface="Arial" panose="020B0604020202020204" pitchFamily="34" charset="0"/>
                  <a:cs typeface="Arial" panose="020B0604020202020204" pitchFamily="34" charset="0"/>
                </a:rPr>
                <a:t>, He, </a:t>
              </a:r>
              <a:r>
                <a:rPr lang="es-E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She</a:t>
              </a:r>
              <a:endParaRPr lang="es-ES" b="1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For more, click on the link and watch the  video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s-E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E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https://www.youtube.com/watch?v=4OvGoohdmv0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 even more:</a:t>
              </a:r>
            </a:p>
            <a:p>
              <a:r>
                <a:rPr lang="es-ES" sz="1600" dirty="0" smtClean="0"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https://www.youtube.com/watch?v=akiVplj7jjE&amp;feature=emb_logo</a:t>
              </a:r>
              <a:endParaRPr lang="es-ES" sz="16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E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E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451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0" y="0"/>
            <a:ext cx="12192000" cy="6629258"/>
            <a:chOff x="0" y="0"/>
            <a:chExt cx="12192000" cy="6629258"/>
          </a:xfrm>
        </p:grpSpPr>
        <p:sp>
          <p:nvSpPr>
            <p:cNvPr id="2" name="Rectángulo 1"/>
            <p:cNvSpPr/>
            <p:nvPr/>
          </p:nvSpPr>
          <p:spPr>
            <a:xfrm>
              <a:off x="229736" y="627615"/>
              <a:ext cx="11732527" cy="600164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285750" indent="-285750" fontAlgn="base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English, there are two main types of questions </a:t>
              </a:r>
              <a:r>
                <a:rPr lang="en-US" sz="2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this lesson we are going to study the </a:t>
              </a:r>
              <a:r>
                <a:rPr lang="en-US" sz="2000" b="1" u="sng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first</a:t>
              </a:r>
              <a:r>
                <a:rPr lang="en-US" sz="2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type which is:</a:t>
              </a:r>
            </a:p>
            <a:p>
              <a:pPr marL="285750" indent="-285750" fontAlgn="base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/>
              <a:endParaRPr lang="en-US" sz="2000" dirty="0">
                <a:solidFill>
                  <a:srgbClr val="14141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73050" indent="177800" fontAlgn="base">
                <a:buFont typeface="Wingdings" panose="05000000000000000000" pitchFamily="2" charset="2"/>
                <a:buChar char="ü"/>
              </a:pPr>
              <a:r>
                <a:rPr lang="en-US" sz="2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 / No </a:t>
              </a:r>
              <a:r>
                <a:rPr lang="en-US" sz="22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Questions</a:t>
              </a:r>
            </a:p>
            <a:p>
              <a:pPr marL="531813" fontAlgn="base"/>
              <a:endPara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indent="95250" fontAlgn="base">
                <a:buFont typeface="Wingdings" panose="05000000000000000000" pitchFamily="2" charset="2"/>
                <a:buChar char="ü"/>
              </a:pPr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 smtClean="0">
                <a:solidFill>
                  <a:srgbClr val="14141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 smtClean="0">
                <a:solidFill>
                  <a:srgbClr val="14141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fontAlgn="base"/>
              <a:endParaRPr lang="en-US" sz="2000" dirty="0">
                <a:solidFill>
                  <a:srgbClr val="14141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31813" indent="95250" fontAlgn="base">
                <a:buFont typeface="Wingdings" panose="05000000000000000000" pitchFamily="2" charset="2"/>
                <a:buChar char="ü"/>
              </a:pPr>
              <a:endPara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 descr="Yes or No Question Games and Activities: Top 15 | ESL Activitie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9475" y="1436069"/>
              <a:ext cx="1939755" cy="1278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ángulo 3"/>
            <p:cNvSpPr/>
            <p:nvPr/>
          </p:nvSpPr>
          <p:spPr>
            <a:xfrm>
              <a:off x="516339" y="2906792"/>
              <a:ext cx="5543267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0" indent="-9525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Yes / No questions 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are the questions which are expected to be answered with yes or no.   </a:t>
              </a:r>
            </a:p>
            <a:p>
              <a:pPr marL="95250" indent="-9525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To form Yes/No questions, we use auxiliary verbs as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“Be”</a:t>
              </a:r>
            </a:p>
            <a:p>
              <a:pPr marL="95250" indent="-9525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 verb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“ To Be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 ” has </a:t>
              </a:r>
              <a:r>
                <a:rPr lang="en-US" u="sng" dirty="0">
                  <a:latin typeface="Arial" panose="020B0604020202020204" pitchFamily="34" charset="0"/>
                  <a:cs typeface="Arial" panose="020B0604020202020204" pitchFamily="34" charset="0"/>
                </a:rPr>
                <a:t>three forms in the present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; 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am, is and are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. </a:t>
              </a:r>
            </a:p>
            <a:p>
              <a:pPr marL="95250" indent="-95250" fontAlgn="base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The structure of the question starts with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“Be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”(</a:t>
              </a:r>
              <a:r>
                <a:rPr lang="en-US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am,is,are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) + Subject </a:t>
              </a: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+complement</a:t>
              </a:r>
              <a:endParaRPr lang="en-US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" descr="English Immersion Program : Yes/No questions and short answers with b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6415" y="1014922"/>
              <a:ext cx="6018662" cy="4916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CuadroTexto 21"/>
            <p:cNvSpPr txBox="1"/>
            <p:nvPr/>
          </p:nvSpPr>
          <p:spPr>
            <a:xfrm>
              <a:off x="0" y="0"/>
              <a:ext cx="12192000" cy="523220"/>
            </a:xfrm>
            <a:prstGeom prst="rect">
              <a:avLst/>
            </a:prstGeom>
            <a:solidFill>
              <a:srgbClr val="CF91C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GRAMMAR EXPLANATION</a:t>
              </a:r>
              <a:endParaRPr lang="es-E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4"/>
          <a:srcRect l="17527" t="20665" r="7596" b="70193"/>
          <a:stretch/>
        </p:blipFill>
        <p:spPr>
          <a:xfrm>
            <a:off x="5380892" y="5885149"/>
            <a:ext cx="6581371" cy="718012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47734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44196" y="0"/>
            <a:ext cx="12147804" cy="6894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fontAlgn="base"/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English, there are two main types of questions in this lesson we are going to study the </a:t>
            </a:r>
            <a:r>
              <a:rPr lang="en-US" sz="2000" u="sng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 which is:</a:t>
            </a:r>
          </a:p>
          <a:p>
            <a:pPr fontAlgn="base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dirty="0">
              <a:solidFill>
                <a:srgbClr val="14141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indent="177800" fontAlgn="base"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 Questions</a:t>
            </a:r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fontAlgn="base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>
              <a:latin typeface="Open Sans"/>
            </a:endParaRPr>
          </a:p>
          <a:p>
            <a:endParaRPr lang="en-US" dirty="0">
              <a:latin typeface="Open Sans"/>
            </a:endParaRPr>
          </a:p>
          <a:p>
            <a:endParaRPr lang="en-US" dirty="0" smtClean="0">
              <a:latin typeface="Open Sans"/>
            </a:endParaRPr>
          </a:p>
          <a:p>
            <a:endParaRPr lang="en-US" dirty="0">
              <a:latin typeface="Open Sans"/>
            </a:endParaRPr>
          </a:p>
          <a:p>
            <a:endParaRPr lang="en-US" dirty="0" smtClean="0">
              <a:latin typeface="Open Sans"/>
            </a:endParaRPr>
          </a:p>
          <a:p>
            <a:endParaRPr lang="en-US" dirty="0">
              <a:latin typeface="Open Sans"/>
            </a:endParaRPr>
          </a:p>
          <a:p>
            <a:endParaRPr lang="en-US" dirty="0" smtClean="0">
              <a:latin typeface="Open Sans"/>
            </a:endParaRPr>
          </a:p>
          <a:p>
            <a:endParaRPr lang="en-US" dirty="0">
              <a:latin typeface="Open Sans"/>
            </a:endParaRPr>
          </a:p>
          <a:p>
            <a:endParaRPr lang="en-US" dirty="0" smtClean="0">
              <a:latin typeface="Open Sans"/>
            </a:endParaRPr>
          </a:p>
          <a:p>
            <a:endParaRPr lang="en-US" dirty="0">
              <a:latin typeface="Open Sans"/>
            </a:endParaRPr>
          </a:p>
          <a:p>
            <a:endParaRPr lang="en-US" dirty="0" smtClean="0">
              <a:latin typeface="Open Sans"/>
            </a:endParaRPr>
          </a:p>
          <a:p>
            <a:endParaRPr lang="en-US" dirty="0">
              <a:latin typeface="Open Sans"/>
            </a:endParaRPr>
          </a:p>
          <a:p>
            <a:endParaRPr lang="en-US" dirty="0" smtClean="0">
              <a:latin typeface="Open Sans"/>
            </a:endParaRPr>
          </a:p>
          <a:p>
            <a:endParaRPr lang="en-US" dirty="0">
              <a:latin typeface="Open Sans"/>
            </a:endParaRPr>
          </a:p>
          <a:p>
            <a:endParaRPr lang="en-US" dirty="0" smtClean="0">
              <a:latin typeface="Open Sans"/>
            </a:endParaRPr>
          </a:p>
          <a:p>
            <a:endParaRPr lang="en-US" dirty="0">
              <a:latin typeface="Open San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23166" y="3279265"/>
            <a:ext cx="5605658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</a:rPr>
              <a:t>Many times we need to know specific information about people, places, activities or dates. We have words that help us ask to get that information.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</a:rPr>
              <a:t>They are called</a:t>
            </a:r>
            <a:r>
              <a:rPr lang="en-US" b="1" dirty="0">
                <a:latin typeface="Open Sans"/>
              </a:rPr>
              <a:t> </a:t>
            </a:r>
            <a:r>
              <a:rPr lang="en-US" dirty="0">
                <a:latin typeface="Open Sans"/>
              </a:rPr>
              <a:t>“</a:t>
            </a:r>
            <a:r>
              <a:rPr lang="en-US" b="1" dirty="0">
                <a:latin typeface="Open Sans"/>
              </a:rPr>
              <a:t>WH-questions</a:t>
            </a:r>
            <a:r>
              <a:rPr lang="en-US" dirty="0">
                <a:latin typeface="Open Sans"/>
              </a:rPr>
              <a:t>”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Open Sans"/>
              </a:rPr>
              <a:t>“</a:t>
            </a:r>
            <a:r>
              <a:rPr lang="en-US" b="1" dirty="0">
                <a:latin typeface="Open Sans"/>
              </a:rPr>
              <a:t>WH-</a:t>
            </a:r>
            <a:r>
              <a:rPr lang="en-US" b="1" dirty="0" err="1">
                <a:latin typeface="Open Sans"/>
              </a:rPr>
              <a:t>questions</a:t>
            </a:r>
            <a:r>
              <a:rPr lang="en-US" dirty="0" err="1">
                <a:latin typeface="Open Sans"/>
              </a:rPr>
              <a:t>”are</a:t>
            </a:r>
            <a:r>
              <a:rPr lang="en-US" dirty="0">
                <a:latin typeface="Open Sans"/>
              </a:rPr>
              <a:t> helpful to ask for </a:t>
            </a:r>
            <a:r>
              <a:rPr lang="en-US" b="1" dirty="0">
                <a:latin typeface="Open Sans"/>
              </a:rPr>
              <a:t>specific information</a:t>
            </a:r>
            <a:r>
              <a:rPr lang="en-US" dirty="0">
                <a:latin typeface="Open Sans"/>
              </a:rPr>
              <a:t>, they are used in interrogative sentences known as “</a:t>
            </a:r>
            <a:r>
              <a:rPr lang="en-US" b="1" dirty="0">
                <a:latin typeface="Open Sans"/>
              </a:rPr>
              <a:t>Open Questions</a:t>
            </a:r>
            <a:r>
              <a:rPr lang="en-US" dirty="0">
                <a:latin typeface="Open Sans"/>
              </a:rPr>
              <a:t>”</a:t>
            </a:r>
          </a:p>
        </p:txBody>
      </p:sp>
      <p:pic>
        <p:nvPicPr>
          <p:cNvPr id="1026" name="Picture 2" descr="Pin on Kindergarte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95"/>
          <a:stretch/>
        </p:blipFill>
        <p:spPr bwMode="auto">
          <a:xfrm>
            <a:off x="2998240" y="1256354"/>
            <a:ext cx="3334321" cy="128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in on Kindergarte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0"/>
          <a:stretch/>
        </p:blipFill>
        <p:spPr bwMode="auto">
          <a:xfrm>
            <a:off x="6484228" y="1201762"/>
            <a:ext cx="3334321" cy="12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3009177" y="2408854"/>
            <a:ext cx="1656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Refers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person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834059" y="2475005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Refers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thing</a:t>
            </a:r>
            <a:endParaRPr lang="es-MX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action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607368" y="2487419"/>
            <a:ext cx="1298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Refers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time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8294738" y="2493888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Refers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MX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a place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/>
          </p:nvPr>
        </p:nvGraphicFramePr>
        <p:xfrm>
          <a:off x="6128823" y="3362483"/>
          <a:ext cx="5881207" cy="33631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620"/>
                <a:gridCol w="1460205"/>
                <a:gridCol w="2852382"/>
              </a:tblGrid>
              <a:tr h="390652">
                <a:tc gridSpan="3">
                  <a:txBody>
                    <a:bodyPr/>
                    <a:lstStyle/>
                    <a:p>
                      <a:pPr algn="ctr"/>
                      <a:r>
                        <a:rPr lang="es-MX" dirty="0" err="1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</a:t>
                      </a:r>
                      <a:r>
                        <a:rPr lang="es-MX" dirty="0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dirty="0" err="1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</a:t>
                      </a:r>
                      <a:r>
                        <a:rPr lang="es-MX" dirty="0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dirty="0" err="1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structure</a:t>
                      </a:r>
                      <a:endParaRPr lang="es-MX" dirty="0" smtClean="0">
                        <a:solidFill>
                          <a:srgbClr val="EA3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s-MX" dirty="0">
                        <a:solidFill>
                          <a:srgbClr val="EA3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EA3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dirty="0">
                        <a:solidFill>
                          <a:srgbClr val="EA3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514849"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</a:t>
                      </a:r>
                      <a:r>
                        <a:rPr lang="es-MX" dirty="0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dirty="0" err="1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question</a:t>
                      </a:r>
                      <a:endParaRPr lang="es-MX" dirty="0">
                        <a:solidFill>
                          <a:srgbClr val="EA3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Verb</a:t>
                      </a:r>
                      <a:r>
                        <a:rPr lang="es-MX" dirty="0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MX" dirty="0" err="1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</a:t>
                      </a:r>
                      <a:r>
                        <a:rPr lang="es-MX" dirty="0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</a:t>
                      </a:r>
                      <a:endParaRPr lang="es-MX" dirty="0">
                        <a:solidFill>
                          <a:srgbClr val="EA3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err="1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Subject</a:t>
                      </a:r>
                      <a:r>
                        <a:rPr lang="es-MX" dirty="0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+</a:t>
                      </a:r>
                      <a:r>
                        <a:rPr lang="es-MX" dirty="0" err="1" smtClean="0">
                          <a:solidFill>
                            <a:srgbClr val="EA38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Complement</a:t>
                      </a:r>
                      <a:endParaRPr lang="es-MX" dirty="0" smtClean="0">
                        <a:solidFill>
                          <a:srgbClr val="EA38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2066">
                <a:tc>
                  <a:txBody>
                    <a:bodyPr/>
                    <a:lstStyle/>
                    <a:p>
                      <a:pPr algn="ctr"/>
                      <a:r>
                        <a:rPr lang="es-MX" b="1" i="0" dirty="0" err="1" smtClean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</a:t>
                      </a:r>
                      <a:endParaRPr lang="es-MX" b="1" i="0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/>
                        <a:t>Is</a:t>
                      </a:r>
                      <a:r>
                        <a:rPr lang="es-MX" dirty="0" smtClean="0"/>
                        <a:t> </a:t>
                      </a:r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your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friend</a:t>
                      </a:r>
                      <a:r>
                        <a:rPr lang="es-MX" dirty="0" smtClean="0"/>
                        <a:t>?</a:t>
                      </a:r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20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="1" i="0" dirty="0" err="1" smtClean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Where</a:t>
                      </a:r>
                      <a:endParaRPr lang="es-MX" b="1" i="0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are</a:t>
                      </a:r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my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shoes</a:t>
                      </a:r>
                      <a:r>
                        <a:rPr lang="es-MX" baseline="0" dirty="0" smtClean="0"/>
                        <a:t>?</a:t>
                      </a:r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2066">
                <a:tc>
                  <a:txBody>
                    <a:bodyPr/>
                    <a:lstStyle/>
                    <a:p>
                      <a:pPr algn="ctr"/>
                      <a:r>
                        <a:rPr lang="es-MX" b="1" i="0" dirty="0" err="1" smtClean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What</a:t>
                      </a:r>
                      <a:endParaRPr lang="es-MX" b="1" i="0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/>
                        <a:t>is</a:t>
                      </a:r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this</a:t>
                      </a:r>
                      <a:r>
                        <a:rPr lang="es-MX" dirty="0" smtClean="0"/>
                        <a:t> ?</a:t>
                      </a:r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552066">
                <a:tc>
                  <a:txBody>
                    <a:bodyPr/>
                    <a:lstStyle/>
                    <a:p>
                      <a:pPr algn="ctr"/>
                      <a:r>
                        <a:rPr lang="es-MX" b="1" i="0" dirty="0" err="1" smtClean="0">
                          <a:solidFill>
                            <a:srgbClr val="92D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When</a:t>
                      </a:r>
                      <a:endParaRPr lang="es-MX" b="1" i="0" dirty="0">
                        <a:solidFill>
                          <a:srgbClr val="92D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err="1" smtClean="0"/>
                        <a:t>is</a:t>
                      </a:r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MX" dirty="0" err="1" smtClean="0"/>
                        <a:t>your</a:t>
                      </a:r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birhtday</a:t>
                      </a:r>
                      <a:r>
                        <a:rPr lang="es-MX" dirty="0" smtClean="0"/>
                        <a:t>?</a:t>
                      </a:r>
                      <a:endParaRPr lang="es-MX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CCF70752-AA0E-4EF7-9B5B-3E0D47658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20" t="17686" r="87371" b="80071"/>
          <a:stretch/>
        </p:blipFill>
        <p:spPr>
          <a:xfrm>
            <a:off x="1576188" y="120547"/>
            <a:ext cx="1322788" cy="35712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rgbClr val="CF91C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 EXPLANATION</a:t>
            </a:r>
            <a:endParaRPr lang="es-E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32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611</Words>
  <Application>Microsoft Office PowerPoint</Application>
  <PresentationFormat>Panorámica</PresentationFormat>
  <Paragraphs>184</Paragraphs>
  <Slides>15</Slides>
  <Notes>0</Notes>
  <HiddenSlides>0</HiddenSlides>
  <MMClips>17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Open Sans</vt:lpstr>
      <vt:lpstr>Wingdings</vt:lpstr>
      <vt:lpstr>Tema de Office</vt:lpstr>
      <vt:lpstr>Unit 1 Where are you from?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Maria Elena</dc:creator>
  <cp:lastModifiedBy>Maria Elena</cp:lastModifiedBy>
  <cp:revision>56</cp:revision>
  <dcterms:created xsi:type="dcterms:W3CDTF">2020-10-04T16:57:34Z</dcterms:created>
  <dcterms:modified xsi:type="dcterms:W3CDTF">2020-10-05T05:13:04Z</dcterms:modified>
</cp:coreProperties>
</file>