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5" r:id="rId5"/>
    <p:sldId id="260" r:id="rId6"/>
    <p:sldId id="261" r:id="rId7"/>
    <p:sldId id="281" r:id="rId8"/>
    <p:sldId id="262" r:id="rId9"/>
    <p:sldId id="283" r:id="rId10"/>
    <p:sldId id="266" r:id="rId11"/>
    <p:sldId id="269" r:id="rId12"/>
    <p:sldId id="270" r:id="rId13"/>
    <p:sldId id="267" r:id="rId14"/>
    <p:sldId id="263" r:id="rId15"/>
    <p:sldId id="271" r:id="rId16"/>
    <p:sldId id="268" r:id="rId17"/>
    <p:sldId id="272" r:id="rId18"/>
    <p:sldId id="282"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B35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2" autoAdjust="0"/>
    <p:restoredTop sz="94660"/>
  </p:normalViewPr>
  <p:slideViewPr>
    <p:cSldViewPr snapToGrid="0">
      <p:cViewPr>
        <p:scale>
          <a:sx n="80" d="100"/>
          <a:sy n="80" d="100"/>
        </p:scale>
        <p:origin x="28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62C1898-0F73-4D7D-A3E3-3F0BC244ED04}" type="datetimeFigureOut">
              <a:rPr lang="es-ES" smtClean="0"/>
              <a:t>12/03/2021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5804E1C-7C53-4983-AFEC-1567831D140A}" type="slidenum">
              <a:rPr lang="es-ES" smtClean="0"/>
              <a:t>‹Nº›</a:t>
            </a:fld>
            <a:endParaRPr lang="es-ES"/>
          </a:p>
        </p:txBody>
      </p:sp>
    </p:spTree>
    <p:extLst>
      <p:ext uri="{BB962C8B-B14F-4D97-AF65-F5344CB8AC3E}">
        <p14:creationId xmlns:p14="http://schemas.microsoft.com/office/powerpoint/2010/main" val="994656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62C1898-0F73-4D7D-A3E3-3F0BC244ED04}" type="datetimeFigureOut">
              <a:rPr lang="es-ES" smtClean="0"/>
              <a:t>12/03/2021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5804E1C-7C53-4983-AFEC-1567831D140A}" type="slidenum">
              <a:rPr lang="es-ES" smtClean="0"/>
              <a:t>‹Nº›</a:t>
            </a:fld>
            <a:endParaRPr lang="es-ES"/>
          </a:p>
        </p:txBody>
      </p:sp>
    </p:spTree>
    <p:extLst>
      <p:ext uri="{BB962C8B-B14F-4D97-AF65-F5344CB8AC3E}">
        <p14:creationId xmlns:p14="http://schemas.microsoft.com/office/powerpoint/2010/main" val="771274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62C1898-0F73-4D7D-A3E3-3F0BC244ED04}" type="datetimeFigureOut">
              <a:rPr lang="es-ES" smtClean="0"/>
              <a:t>12/03/2021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5804E1C-7C53-4983-AFEC-1567831D140A}" type="slidenum">
              <a:rPr lang="es-ES" smtClean="0"/>
              <a:t>‹Nº›</a:t>
            </a:fld>
            <a:endParaRPr lang="es-ES"/>
          </a:p>
        </p:txBody>
      </p:sp>
    </p:spTree>
    <p:extLst>
      <p:ext uri="{BB962C8B-B14F-4D97-AF65-F5344CB8AC3E}">
        <p14:creationId xmlns:p14="http://schemas.microsoft.com/office/powerpoint/2010/main" val="425222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62C1898-0F73-4D7D-A3E3-3F0BC244ED04}" type="datetimeFigureOut">
              <a:rPr lang="es-ES" smtClean="0"/>
              <a:t>12/03/2021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5804E1C-7C53-4983-AFEC-1567831D140A}" type="slidenum">
              <a:rPr lang="es-ES" smtClean="0"/>
              <a:t>‹Nº›</a:t>
            </a:fld>
            <a:endParaRPr lang="es-ES"/>
          </a:p>
        </p:txBody>
      </p:sp>
    </p:spTree>
    <p:extLst>
      <p:ext uri="{BB962C8B-B14F-4D97-AF65-F5344CB8AC3E}">
        <p14:creationId xmlns:p14="http://schemas.microsoft.com/office/powerpoint/2010/main" val="403311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62C1898-0F73-4D7D-A3E3-3F0BC244ED04}" type="datetimeFigureOut">
              <a:rPr lang="es-ES" smtClean="0"/>
              <a:t>12/03/2021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5804E1C-7C53-4983-AFEC-1567831D140A}" type="slidenum">
              <a:rPr lang="es-ES" smtClean="0"/>
              <a:t>‹Nº›</a:t>
            </a:fld>
            <a:endParaRPr lang="es-ES"/>
          </a:p>
        </p:txBody>
      </p:sp>
    </p:spTree>
    <p:extLst>
      <p:ext uri="{BB962C8B-B14F-4D97-AF65-F5344CB8AC3E}">
        <p14:creationId xmlns:p14="http://schemas.microsoft.com/office/powerpoint/2010/main" val="168366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C62C1898-0F73-4D7D-A3E3-3F0BC244ED04}" type="datetimeFigureOut">
              <a:rPr lang="es-ES" smtClean="0"/>
              <a:t>12/03/2021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5804E1C-7C53-4983-AFEC-1567831D140A}" type="slidenum">
              <a:rPr lang="es-ES" smtClean="0"/>
              <a:t>‹Nº›</a:t>
            </a:fld>
            <a:endParaRPr lang="es-ES"/>
          </a:p>
        </p:txBody>
      </p:sp>
    </p:spTree>
    <p:extLst>
      <p:ext uri="{BB962C8B-B14F-4D97-AF65-F5344CB8AC3E}">
        <p14:creationId xmlns:p14="http://schemas.microsoft.com/office/powerpoint/2010/main" val="1355937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C62C1898-0F73-4D7D-A3E3-3F0BC244ED04}" type="datetimeFigureOut">
              <a:rPr lang="es-ES" smtClean="0"/>
              <a:t>12/03/2021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5804E1C-7C53-4983-AFEC-1567831D140A}" type="slidenum">
              <a:rPr lang="es-ES" smtClean="0"/>
              <a:t>‹Nº›</a:t>
            </a:fld>
            <a:endParaRPr lang="es-ES"/>
          </a:p>
        </p:txBody>
      </p:sp>
    </p:spTree>
    <p:extLst>
      <p:ext uri="{BB962C8B-B14F-4D97-AF65-F5344CB8AC3E}">
        <p14:creationId xmlns:p14="http://schemas.microsoft.com/office/powerpoint/2010/main" val="107313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C62C1898-0F73-4D7D-A3E3-3F0BC244ED04}" type="datetimeFigureOut">
              <a:rPr lang="es-ES" smtClean="0"/>
              <a:t>12/03/2021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5804E1C-7C53-4983-AFEC-1567831D140A}" type="slidenum">
              <a:rPr lang="es-ES" smtClean="0"/>
              <a:t>‹Nº›</a:t>
            </a:fld>
            <a:endParaRPr lang="es-ES"/>
          </a:p>
        </p:txBody>
      </p:sp>
    </p:spTree>
    <p:extLst>
      <p:ext uri="{BB962C8B-B14F-4D97-AF65-F5344CB8AC3E}">
        <p14:creationId xmlns:p14="http://schemas.microsoft.com/office/powerpoint/2010/main" val="1607728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62C1898-0F73-4D7D-A3E3-3F0BC244ED04}" type="datetimeFigureOut">
              <a:rPr lang="es-ES" smtClean="0"/>
              <a:t>12/03/2021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5804E1C-7C53-4983-AFEC-1567831D140A}" type="slidenum">
              <a:rPr lang="es-ES" smtClean="0"/>
              <a:t>‹Nº›</a:t>
            </a:fld>
            <a:endParaRPr lang="es-ES"/>
          </a:p>
        </p:txBody>
      </p:sp>
    </p:spTree>
    <p:extLst>
      <p:ext uri="{BB962C8B-B14F-4D97-AF65-F5344CB8AC3E}">
        <p14:creationId xmlns:p14="http://schemas.microsoft.com/office/powerpoint/2010/main" val="27878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62C1898-0F73-4D7D-A3E3-3F0BC244ED04}" type="datetimeFigureOut">
              <a:rPr lang="es-ES" smtClean="0"/>
              <a:t>12/03/2021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5804E1C-7C53-4983-AFEC-1567831D140A}" type="slidenum">
              <a:rPr lang="es-ES" smtClean="0"/>
              <a:t>‹Nº›</a:t>
            </a:fld>
            <a:endParaRPr lang="es-ES"/>
          </a:p>
        </p:txBody>
      </p:sp>
    </p:spTree>
    <p:extLst>
      <p:ext uri="{BB962C8B-B14F-4D97-AF65-F5344CB8AC3E}">
        <p14:creationId xmlns:p14="http://schemas.microsoft.com/office/powerpoint/2010/main" val="2510808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62C1898-0F73-4D7D-A3E3-3F0BC244ED04}" type="datetimeFigureOut">
              <a:rPr lang="es-ES" smtClean="0"/>
              <a:t>12/03/2021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5804E1C-7C53-4983-AFEC-1567831D140A}" type="slidenum">
              <a:rPr lang="es-ES" smtClean="0"/>
              <a:t>‹Nº›</a:t>
            </a:fld>
            <a:endParaRPr lang="es-ES"/>
          </a:p>
        </p:txBody>
      </p:sp>
    </p:spTree>
    <p:extLst>
      <p:ext uri="{BB962C8B-B14F-4D97-AF65-F5344CB8AC3E}">
        <p14:creationId xmlns:p14="http://schemas.microsoft.com/office/powerpoint/2010/main" val="219657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C1898-0F73-4D7D-A3E3-3F0BC244ED04}" type="datetimeFigureOut">
              <a:rPr lang="es-ES" smtClean="0"/>
              <a:t>12/03/2021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04E1C-7C53-4983-AFEC-1567831D140A}" type="slidenum">
              <a:rPr lang="es-ES" smtClean="0"/>
              <a:t>‹Nº›</a:t>
            </a:fld>
            <a:endParaRPr lang="es-ES"/>
          </a:p>
        </p:txBody>
      </p:sp>
    </p:spTree>
    <p:extLst>
      <p:ext uri="{BB962C8B-B14F-4D97-AF65-F5344CB8AC3E}">
        <p14:creationId xmlns:p14="http://schemas.microsoft.com/office/powerpoint/2010/main" val="427592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ocs.google.com/document/d/1xHWXAuLaHULBaMoBtY2K_zQ7O-J_MSCi1dECOH9oAcg/edit?usp=sharin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4.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universia.net/mx/actualidad/orientacion-academica/docentes-que-consiste-clase-invertida-1127850.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I6P4FNE2n4s" TargetMode="External"/><Relationship Id="rId2" Type="http://schemas.openxmlformats.org/officeDocument/2006/relationships/hyperlink" Target="https://www.youtube.com/watch?v=CduA0TULnow" TargetMode="External"/><Relationship Id="rId1" Type="http://schemas.openxmlformats.org/officeDocument/2006/relationships/slideLayout" Target="../slideLayouts/slideLayout7.xml"/><Relationship Id="rId6" Type="http://schemas.openxmlformats.org/officeDocument/2006/relationships/hyperlink" Target="https://www.youtube.com/watch?v=9qNBpBkHbnk" TargetMode="External"/><Relationship Id="rId5" Type="http://schemas.openxmlformats.org/officeDocument/2006/relationships/hyperlink" Target="https://www.youtube.com/watch?v=hjIEcwwod_Q" TargetMode="External"/><Relationship Id="rId4" Type="http://schemas.openxmlformats.org/officeDocument/2006/relationships/hyperlink" Target="https://www.youtube.com/watch?v=NJWIbIe0N9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slideLayout" Target="../slideLayouts/slideLayout7.xml"/><Relationship Id="rId4" Type="http://schemas.openxmlformats.org/officeDocument/2006/relationships/audio" Target="../media/media2.mp3"/></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hyperlink" Target="https://www.youtube.com/watch?v=mwh_IWwwN8Y" TargetMode="External"/><Relationship Id="rId5" Type="http://schemas.openxmlformats.org/officeDocument/2006/relationships/image" Target="../media/image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dancing"/>
          <p:cNvPicPr>
            <a:picLocks noChangeAspect="1" noChangeArrowheads="1"/>
          </p:cNvPicPr>
          <p:nvPr/>
        </p:nvPicPr>
        <p:blipFill>
          <a:blip r:embed="rId2">
            <a:extLst>
              <a:ext uri="{BEBA8EAE-BF5A-486C-A8C5-ECC9F3942E4B}">
                <a14:imgProps xmlns:a14="http://schemas.microsoft.com/office/drawing/2010/main">
                  <a14:imgLayer r:embed="rId3">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809744"/>
            <a:ext cx="12191999" cy="504825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88999" y="1798186"/>
            <a:ext cx="1330036" cy="584775"/>
          </a:xfrm>
          <a:prstGeom prst="rect">
            <a:avLst/>
          </a:prstGeom>
          <a:noFill/>
        </p:spPr>
        <p:txBody>
          <a:bodyPr wrap="square" rtlCol="0">
            <a:spAutoFit/>
          </a:bodyPr>
          <a:lstStyle/>
          <a:p>
            <a:r>
              <a:rPr lang="en-US" sz="3200" b="1" dirty="0" smtClean="0">
                <a:solidFill>
                  <a:schemeClr val="bg1"/>
                </a:solidFill>
                <a:latin typeface="Arial" panose="020B0604020202020204" pitchFamily="34" charset="0"/>
                <a:cs typeface="Arial" panose="020B0604020202020204" pitchFamily="34" charset="0"/>
              </a:rPr>
              <a:t>Aims:</a:t>
            </a:r>
          </a:p>
        </p:txBody>
      </p:sp>
      <p:sp>
        <p:nvSpPr>
          <p:cNvPr id="4" name="CuadroTexto 3"/>
          <p:cNvSpPr txBox="1"/>
          <p:nvPr/>
        </p:nvSpPr>
        <p:spPr>
          <a:xfrm>
            <a:off x="3788154" y="444281"/>
            <a:ext cx="7131628" cy="1015663"/>
          </a:xfrm>
          <a:prstGeom prst="rect">
            <a:avLst/>
          </a:prstGeom>
          <a:noFill/>
        </p:spPr>
        <p:txBody>
          <a:bodyPr wrap="square" rtlCol="0">
            <a:spAutoFit/>
          </a:bodyPr>
          <a:lstStyle/>
          <a:p>
            <a:pPr algn="ctr"/>
            <a:r>
              <a:rPr lang="en-US" sz="6000" b="1" dirty="0" smtClean="0">
                <a:solidFill>
                  <a:srgbClr val="FF0066"/>
                </a:solidFill>
                <a:latin typeface="Kristen ITC" panose="03050502040202030202" pitchFamily="66" charset="0"/>
              </a:rPr>
              <a:t>We went dancing!</a:t>
            </a:r>
            <a:endParaRPr lang="es-ES" sz="6000" b="1" dirty="0">
              <a:solidFill>
                <a:srgbClr val="FF0066"/>
              </a:solidFill>
              <a:latin typeface="Kristen ITC" panose="03050502040202030202" pitchFamily="66" charset="0"/>
            </a:endParaRPr>
          </a:p>
        </p:txBody>
      </p:sp>
      <p:sp>
        <p:nvSpPr>
          <p:cNvPr id="6" name="CuadroTexto 5"/>
          <p:cNvSpPr txBox="1"/>
          <p:nvPr/>
        </p:nvSpPr>
        <p:spPr>
          <a:xfrm>
            <a:off x="983672" y="240084"/>
            <a:ext cx="2466109" cy="1323439"/>
          </a:xfrm>
          <a:prstGeom prst="rect">
            <a:avLst/>
          </a:prstGeom>
          <a:noFill/>
        </p:spPr>
        <p:txBody>
          <a:bodyPr wrap="square" rtlCol="0">
            <a:spAutoFit/>
          </a:bodyPr>
          <a:lstStyle/>
          <a:p>
            <a:pPr algn="ctr"/>
            <a:r>
              <a:rPr lang="en-US" sz="4800" b="1" dirty="0" smtClean="0">
                <a:latin typeface="Comic Sans MS" panose="030F0702030302020204" pitchFamily="66" charset="0"/>
              </a:rPr>
              <a:t>Unit 7</a:t>
            </a:r>
          </a:p>
          <a:p>
            <a:pPr algn="ctr"/>
            <a:r>
              <a:rPr lang="en-US" sz="3200" b="1" dirty="0" smtClean="0">
                <a:latin typeface="Comic Sans MS" panose="030F0702030302020204" pitchFamily="66" charset="0"/>
              </a:rPr>
              <a:t>Cycle 1</a:t>
            </a:r>
            <a:endParaRPr lang="es-ES" sz="3200" b="1" dirty="0">
              <a:latin typeface="Kristen ITC" panose="03050502040202030202" pitchFamily="66" charset="0"/>
            </a:endParaRPr>
          </a:p>
        </p:txBody>
      </p:sp>
      <p:sp>
        <p:nvSpPr>
          <p:cNvPr id="3" name="Rectángulo 2"/>
          <p:cNvSpPr/>
          <p:nvPr/>
        </p:nvSpPr>
        <p:spPr>
          <a:xfrm>
            <a:off x="7178973" y="3460752"/>
            <a:ext cx="4860626" cy="584775"/>
          </a:xfrm>
          <a:prstGeom prst="rect">
            <a:avLst/>
          </a:prstGeom>
          <a:ln>
            <a:solidFill>
              <a:schemeClr val="bg1"/>
            </a:solidFill>
          </a:ln>
        </p:spPr>
        <p:txBody>
          <a:bodyPr wrap="none">
            <a:spAutoFit/>
          </a:bodyPr>
          <a:lstStyle/>
          <a:p>
            <a:pPr marL="285750" indent="-285750">
              <a:buFont typeface="Wingdings" panose="05000000000000000000" pitchFamily="2" charset="2"/>
              <a:buChar char="Ø"/>
            </a:pPr>
            <a:r>
              <a:rPr lang="en-US" sz="3200" dirty="0">
                <a:solidFill>
                  <a:schemeClr val="bg1"/>
                </a:solidFill>
                <a:latin typeface="Arial" panose="020B0604020202020204" pitchFamily="34" charset="0"/>
                <a:cs typeface="Arial" panose="020B0604020202020204" pitchFamily="34" charset="0"/>
              </a:rPr>
              <a:t>Describe past vacations</a:t>
            </a:r>
            <a:endParaRPr lang="es-ES" sz="3200" dirty="0">
              <a:solidFill>
                <a:schemeClr val="bg1"/>
              </a:solidFill>
              <a:latin typeface="Arial" panose="020B0604020202020204" pitchFamily="34" charset="0"/>
              <a:cs typeface="Arial" panose="020B0604020202020204" pitchFamily="34" charset="0"/>
            </a:endParaRPr>
          </a:p>
        </p:txBody>
      </p:sp>
      <p:sp>
        <p:nvSpPr>
          <p:cNvPr id="7" name="Rectángulo 6"/>
          <p:cNvSpPr/>
          <p:nvPr/>
        </p:nvSpPr>
        <p:spPr>
          <a:xfrm>
            <a:off x="188999" y="3446768"/>
            <a:ext cx="3898094" cy="1569660"/>
          </a:xfrm>
          <a:prstGeom prst="rect">
            <a:avLst/>
          </a:prstGeom>
          <a:ln>
            <a:solidFill>
              <a:schemeClr val="bg1"/>
            </a:solidFill>
          </a:ln>
        </p:spPr>
        <p:txBody>
          <a:bodyPr wrap="square">
            <a:spAutoFit/>
          </a:bodyPr>
          <a:lstStyle/>
          <a:p>
            <a:pPr marL="285750" indent="-285750">
              <a:buFont typeface="Wingdings" panose="05000000000000000000" pitchFamily="2" charset="2"/>
              <a:buChar char="Ø"/>
            </a:pPr>
            <a:r>
              <a:rPr lang="en-US" sz="3200" dirty="0">
                <a:solidFill>
                  <a:schemeClr val="bg1"/>
                </a:solidFill>
                <a:latin typeface="Arial" panose="020B0604020202020204" pitchFamily="34" charset="0"/>
                <a:cs typeface="Arial" panose="020B0604020202020204" pitchFamily="34" charset="0"/>
              </a:rPr>
              <a:t>Describe past daily and free-time activities </a:t>
            </a:r>
          </a:p>
        </p:txBody>
      </p:sp>
    </p:spTree>
    <p:extLst>
      <p:ext uri="{BB962C8B-B14F-4D97-AF65-F5344CB8AC3E}">
        <p14:creationId xmlns:p14="http://schemas.microsoft.com/office/powerpoint/2010/main" val="949020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66481" y="1707776"/>
            <a:ext cx="5311589" cy="369332"/>
          </a:xfrm>
          <a:prstGeom prst="rect">
            <a:avLst/>
          </a:prstGeom>
          <a:solidFill>
            <a:schemeClr val="accent4">
              <a:lumMod val="20000"/>
              <a:lumOff val="80000"/>
            </a:schemeClr>
          </a:solidFill>
        </p:spPr>
        <p:txBody>
          <a:bodyPr wrap="square" rtlCol="0">
            <a:spAutoFit/>
          </a:bodyPr>
          <a:lstStyle/>
          <a:p>
            <a:r>
              <a:rPr lang="en-US" b="1" dirty="0" smtClean="0">
                <a:latin typeface="Arial" panose="020B0604020202020204" pitchFamily="34" charset="0"/>
                <a:cs typeface="Arial" panose="020B0604020202020204" pitchFamily="34" charset="0"/>
              </a:rPr>
              <a:t>Did + subject + verb (base form)?</a:t>
            </a:r>
            <a:endParaRPr lang="es-ES" b="1" dirty="0">
              <a:latin typeface="Arial" panose="020B0604020202020204" pitchFamily="34" charset="0"/>
              <a:cs typeface="Arial" panose="020B0604020202020204" pitchFamily="34" charset="0"/>
            </a:endParaRPr>
          </a:p>
        </p:txBody>
      </p:sp>
      <p:sp>
        <p:nvSpPr>
          <p:cNvPr id="3" name="Rectángulo 2"/>
          <p:cNvSpPr/>
          <p:nvPr/>
        </p:nvSpPr>
        <p:spPr>
          <a:xfrm>
            <a:off x="6078069" y="1707776"/>
            <a:ext cx="5545361" cy="369332"/>
          </a:xfrm>
          <a:prstGeom prst="rect">
            <a:avLst/>
          </a:prstGeom>
          <a:solidFill>
            <a:schemeClr val="accent6">
              <a:lumMod val="20000"/>
              <a:lumOff val="80000"/>
            </a:schemeClr>
          </a:solidFill>
        </p:spPr>
        <p:txBody>
          <a:bodyPr wrap="square">
            <a:spAutoFit/>
          </a:bodyPr>
          <a:lstStyle/>
          <a:p>
            <a:r>
              <a:rPr lang="en-US" b="1" dirty="0" err="1">
                <a:latin typeface="Arial" panose="020B0604020202020204" pitchFamily="34" charset="0"/>
                <a:cs typeface="Arial" panose="020B0604020202020204" pitchFamily="34" charset="0"/>
              </a:rPr>
              <a:t>Wh</a:t>
            </a:r>
            <a:r>
              <a:rPr lang="en-US" b="1" dirty="0">
                <a:latin typeface="Arial" panose="020B0604020202020204" pitchFamily="34" charset="0"/>
                <a:cs typeface="Arial" panose="020B0604020202020204" pitchFamily="34" charset="0"/>
              </a:rPr>
              <a:t>-question + </a:t>
            </a:r>
            <a:r>
              <a:rPr lang="en-US" b="1" i="1" dirty="0">
                <a:latin typeface="Arial" panose="020B0604020202020204" pitchFamily="34" charset="0"/>
                <a:cs typeface="Arial" panose="020B0604020202020204" pitchFamily="34" charset="0"/>
              </a:rPr>
              <a:t>did</a:t>
            </a:r>
            <a:r>
              <a:rPr lang="en-US" b="1" dirty="0">
                <a:latin typeface="Arial" panose="020B0604020202020204" pitchFamily="34" charset="0"/>
                <a:cs typeface="Arial" panose="020B0604020202020204" pitchFamily="34" charset="0"/>
              </a:rPr>
              <a:t> + subject + verb (base form</a:t>
            </a:r>
            <a:r>
              <a:rPr lang="en-US" b="1" dirty="0" smtClean="0">
                <a:latin typeface="Arial" panose="020B0604020202020204" pitchFamily="34" charset="0"/>
                <a:cs typeface="Arial" panose="020B0604020202020204" pitchFamily="34" charset="0"/>
              </a:rPr>
              <a:t>)?</a:t>
            </a:r>
            <a:endParaRPr lang="es-ES" b="1" dirty="0">
              <a:latin typeface="Arial" panose="020B0604020202020204" pitchFamily="34" charset="0"/>
              <a:cs typeface="Arial" panose="020B0604020202020204" pitchFamily="34" charset="0"/>
            </a:endParaRPr>
          </a:p>
        </p:txBody>
      </p:sp>
      <p:sp>
        <p:nvSpPr>
          <p:cNvPr id="4" name="CuadroTexto 3"/>
          <p:cNvSpPr txBox="1"/>
          <p:nvPr/>
        </p:nvSpPr>
        <p:spPr>
          <a:xfrm>
            <a:off x="3792070" y="1048871"/>
            <a:ext cx="45720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Give some simple past question examples</a:t>
            </a:r>
            <a:endParaRPr lang="es-ES" dirty="0">
              <a:latin typeface="Arial" panose="020B0604020202020204" pitchFamily="34" charset="0"/>
              <a:cs typeface="Arial" panose="020B0604020202020204" pitchFamily="34" charset="0"/>
            </a:endParaRPr>
          </a:p>
        </p:txBody>
      </p:sp>
      <p:sp>
        <p:nvSpPr>
          <p:cNvPr id="5" name="Rectángulo 4"/>
          <p:cNvSpPr/>
          <p:nvPr/>
        </p:nvSpPr>
        <p:spPr>
          <a:xfrm>
            <a:off x="551329" y="3105835"/>
            <a:ext cx="10945906" cy="646331"/>
          </a:xfrm>
          <a:prstGeom prst="rect">
            <a:avLst/>
          </a:prstGeom>
        </p:spPr>
        <p:txBody>
          <a:bodyPr wrap="square">
            <a:spAutoFit/>
          </a:bodyPr>
          <a:lstStyle/>
          <a:p>
            <a:r>
              <a:rPr lang="en-US" dirty="0" smtClean="0"/>
              <a:t>Write your examples in the following google drive file:</a:t>
            </a:r>
            <a:endParaRPr lang="es-ES" dirty="0" smtClean="0"/>
          </a:p>
          <a:p>
            <a:r>
              <a:rPr lang="es-ES" dirty="0" smtClean="0">
                <a:hlinkClick r:id="rId2"/>
              </a:rPr>
              <a:t>https</a:t>
            </a:r>
            <a:r>
              <a:rPr lang="es-ES" dirty="0">
                <a:hlinkClick r:id="rId2"/>
              </a:rPr>
              <a:t>://</a:t>
            </a:r>
            <a:r>
              <a:rPr lang="es-ES" dirty="0" smtClean="0">
                <a:hlinkClick r:id="rId2"/>
              </a:rPr>
              <a:t>docs.google.com/document/d/1xHWXAuLaHULBaMoBtY2K_zQ7O-J_MSCi1dECOH9oAcg/edit?usp=sharing</a:t>
            </a:r>
            <a:endParaRPr lang="es-ES" dirty="0" smtClean="0"/>
          </a:p>
        </p:txBody>
      </p:sp>
      <p:sp>
        <p:nvSpPr>
          <p:cNvPr id="6" name="CuadroTexto 5"/>
          <p:cNvSpPr txBox="1"/>
          <p:nvPr/>
        </p:nvSpPr>
        <p:spPr>
          <a:xfrm>
            <a:off x="4417358" y="211587"/>
            <a:ext cx="3321424" cy="461665"/>
          </a:xfrm>
          <a:prstGeom prst="rect">
            <a:avLst/>
          </a:prstGeom>
          <a:solidFill>
            <a:srgbClr val="92D050"/>
          </a:solidFill>
        </p:spPr>
        <p:txBody>
          <a:bodyPr wrap="square" rtlCol="0">
            <a:spAutoFit/>
          </a:bodyPr>
          <a:lstStyle/>
          <a:p>
            <a:r>
              <a:rPr lang="en-US" sz="2400" b="1" dirty="0" smtClean="0">
                <a:latin typeface="Arial" panose="020B0604020202020204" pitchFamily="34" charset="0"/>
                <a:cs typeface="Arial" panose="020B0604020202020204" pitchFamily="34" charset="0"/>
              </a:rPr>
              <a:t>Live session activity</a:t>
            </a:r>
            <a:endParaRPr lang="es-E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0214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872753" y="618565"/>
            <a:ext cx="4235823"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REGULAR AND IRREGULAR VERBS</a:t>
            </a:r>
            <a:endParaRPr lang="es-ES" b="1" dirty="0">
              <a:latin typeface="Arial" panose="020B0604020202020204" pitchFamily="34" charset="0"/>
              <a:cs typeface="Arial" panose="020B0604020202020204" pitchFamily="34" charset="0"/>
            </a:endParaRPr>
          </a:p>
        </p:txBody>
      </p:sp>
      <p:sp>
        <p:nvSpPr>
          <p:cNvPr id="3" name="CuadroTexto 2"/>
          <p:cNvSpPr txBox="1"/>
          <p:nvPr/>
        </p:nvSpPr>
        <p:spPr>
          <a:xfrm>
            <a:off x="2196354" y="1281954"/>
            <a:ext cx="2133599" cy="1754326"/>
          </a:xfrm>
          <a:prstGeom prst="rect">
            <a:avLst/>
          </a:prstGeom>
          <a:noFill/>
          <a:ln w="38100">
            <a:solidFill>
              <a:schemeClr val="accent5">
                <a:lumMod val="75000"/>
              </a:schemeClr>
            </a:solidFill>
          </a:ln>
        </p:spPr>
        <p:txBody>
          <a:bodyPr wrap="square" rtlCol="0">
            <a:spAutoFit/>
          </a:bodyPr>
          <a:lstStyle/>
          <a:p>
            <a:r>
              <a:rPr lang="en-US" dirty="0" smtClean="0">
                <a:latin typeface="Arial" panose="020B0604020202020204" pitchFamily="34" charset="0"/>
                <a:cs typeface="Arial" panose="020B0604020202020204" pitchFamily="34" charset="0"/>
              </a:rPr>
              <a:t>REGULAR VERBS</a:t>
            </a:r>
          </a:p>
          <a:p>
            <a:pPr algn="ctr"/>
            <a:r>
              <a:rPr lang="en-US" i="1" dirty="0" smtClean="0">
                <a:latin typeface="Arial" panose="020B0604020202020204" pitchFamily="34" charset="0"/>
                <a:cs typeface="Arial" panose="020B0604020202020204" pitchFamily="34" charset="0"/>
              </a:rPr>
              <a:t>work – worked</a:t>
            </a:r>
          </a:p>
          <a:p>
            <a:pPr algn="ctr"/>
            <a:r>
              <a:rPr lang="en-US" i="1" dirty="0">
                <a:latin typeface="Arial" panose="020B0604020202020204" pitchFamily="34" charset="0"/>
                <a:cs typeface="Arial" panose="020B0604020202020204" pitchFamily="34" charset="0"/>
              </a:rPr>
              <a:t>i</a:t>
            </a:r>
            <a:r>
              <a:rPr lang="en-US" i="1" dirty="0" smtClean="0">
                <a:latin typeface="Arial" panose="020B0604020202020204" pitchFamily="34" charset="0"/>
                <a:cs typeface="Arial" panose="020B0604020202020204" pitchFamily="34" charset="0"/>
              </a:rPr>
              <a:t>nvite – invited</a:t>
            </a:r>
          </a:p>
          <a:p>
            <a:pPr algn="ctr"/>
            <a:r>
              <a:rPr lang="en-US" b="1" dirty="0">
                <a:solidFill>
                  <a:srgbClr val="0070C0"/>
                </a:solidFill>
                <a:latin typeface="Arial" panose="020B0604020202020204" pitchFamily="34" charset="0"/>
                <a:cs typeface="Arial" panose="020B0604020202020204" pitchFamily="34" charset="0"/>
              </a:rPr>
              <a:t>A</a:t>
            </a:r>
            <a:r>
              <a:rPr lang="en-US" b="1" dirty="0" smtClean="0">
                <a:solidFill>
                  <a:srgbClr val="0070C0"/>
                </a:solidFill>
                <a:latin typeface="Arial" panose="020B0604020202020204" pitchFamily="34" charset="0"/>
                <a:cs typeface="Arial" panose="020B0604020202020204" pitchFamily="34" charset="0"/>
              </a:rPr>
              <a:t>= </a:t>
            </a:r>
            <a:r>
              <a:rPr lang="en-US" b="1" i="1" dirty="0" smtClean="0">
                <a:latin typeface="Arial" panose="020B0604020202020204" pitchFamily="34" charset="0"/>
                <a:cs typeface="Arial" panose="020B0604020202020204" pitchFamily="34" charset="0"/>
              </a:rPr>
              <a:t>stayed</a:t>
            </a:r>
            <a:endParaRPr lang="en-US" b="1" dirty="0">
              <a:solidFill>
                <a:srgbClr val="0070C0"/>
              </a:solidFill>
              <a:latin typeface="Arial" panose="020B0604020202020204" pitchFamily="34" charset="0"/>
              <a:cs typeface="Arial" panose="020B0604020202020204" pitchFamily="34" charset="0"/>
            </a:endParaRPr>
          </a:p>
          <a:p>
            <a:pPr algn="ctr"/>
            <a:r>
              <a:rPr lang="en-US" b="1" dirty="0">
                <a:solidFill>
                  <a:srgbClr val="0070C0"/>
                </a:solidFill>
                <a:latin typeface="Arial" panose="020B0604020202020204" pitchFamily="34" charset="0"/>
                <a:cs typeface="Arial" panose="020B0604020202020204" pitchFamily="34" charset="0"/>
              </a:rPr>
              <a:t>A</a:t>
            </a:r>
            <a:r>
              <a:rPr lang="en-US" b="1" dirty="0" smtClean="0">
                <a:solidFill>
                  <a:srgbClr val="0070C0"/>
                </a:solidFill>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 </a:t>
            </a:r>
            <a:r>
              <a:rPr lang="en-US" b="1" i="1" dirty="0" smtClean="0">
                <a:latin typeface="Arial" panose="020B0604020202020204" pitchFamily="34" charset="0"/>
                <a:cs typeface="Arial" panose="020B0604020202020204" pitchFamily="34" charset="0"/>
              </a:rPr>
              <a:t>studied</a:t>
            </a:r>
            <a:endParaRPr lang="en-US" b="1" dirty="0">
              <a:solidFill>
                <a:srgbClr val="0070C0"/>
              </a:solidFill>
              <a:latin typeface="Arial" panose="020B0604020202020204" pitchFamily="34" charset="0"/>
              <a:cs typeface="Arial" panose="020B0604020202020204" pitchFamily="34" charset="0"/>
            </a:endParaRPr>
          </a:p>
          <a:p>
            <a:pPr algn="ctr"/>
            <a:endParaRPr lang="es-ES" i="1" dirty="0">
              <a:latin typeface="Arial" panose="020B0604020202020204" pitchFamily="34" charset="0"/>
              <a:cs typeface="Arial" panose="020B0604020202020204" pitchFamily="34" charset="0"/>
            </a:endParaRPr>
          </a:p>
        </p:txBody>
      </p:sp>
      <p:sp>
        <p:nvSpPr>
          <p:cNvPr id="4" name="CuadroTexto 3"/>
          <p:cNvSpPr txBox="1"/>
          <p:nvPr/>
        </p:nvSpPr>
        <p:spPr>
          <a:xfrm>
            <a:off x="7299511" y="1281954"/>
            <a:ext cx="2382372" cy="2031325"/>
          </a:xfrm>
          <a:prstGeom prst="rect">
            <a:avLst/>
          </a:prstGeom>
          <a:noFill/>
          <a:ln w="38100">
            <a:solidFill>
              <a:schemeClr val="accent5">
                <a:lumMod val="75000"/>
              </a:schemeClr>
            </a:solidFill>
          </a:ln>
        </p:spPr>
        <p:txBody>
          <a:bodyPr wrap="square" rtlCol="0">
            <a:spAutoFit/>
          </a:bodyPr>
          <a:lstStyle/>
          <a:p>
            <a:r>
              <a:rPr lang="en-US" dirty="0" smtClean="0">
                <a:latin typeface="Arial" panose="020B0604020202020204" pitchFamily="34" charset="0"/>
                <a:cs typeface="Arial" panose="020B0604020202020204" pitchFamily="34" charset="0"/>
              </a:rPr>
              <a:t>IRREGULAR VERBS</a:t>
            </a:r>
          </a:p>
          <a:p>
            <a:pPr algn="ctr"/>
            <a:r>
              <a:rPr lang="en-US" i="1" dirty="0">
                <a:latin typeface="Arial" panose="020B0604020202020204" pitchFamily="34" charset="0"/>
                <a:cs typeface="Arial" panose="020B0604020202020204" pitchFamily="34" charset="0"/>
              </a:rPr>
              <a:t>d</a:t>
            </a:r>
            <a:r>
              <a:rPr lang="en-US" i="1" dirty="0" smtClean="0">
                <a:latin typeface="Arial" panose="020B0604020202020204" pitchFamily="34" charset="0"/>
                <a:cs typeface="Arial" panose="020B0604020202020204" pitchFamily="34" charset="0"/>
              </a:rPr>
              <a:t>o – did</a:t>
            </a:r>
          </a:p>
          <a:p>
            <a:pPr algn="ctr"/>
            <a:r>
              <a:rPr lang="en-US" i="1" dirty="0" smtClean="0">
                <a:latin typeface="Arial" panose="020B0604020202020204" pitchFamily="34" charset="0"/>
                <a:cs typeface="Arial" panose="020B0604020202020204" pitchFamily="34" charset="0"/>
              </a:rPr>
              <a:t>drive – drove</a:t>
            </a:r>
          </a:p>
          <a:p>
            <a:pPr algn="ctr"/>
            <a:r>
              <a:rPr lang="en-US" b="1" dirty="0" smtClean="0">
                <a:solidFill>
                  <a:srgbClr val="0070C0"/>
                </a:solidFill>
                <a:latin typeface="Arial" panose="020B0604020202020204" pitchFamily="34" charset="0"/>
                <a:cs typeface="Arial" panose="020B0604020202020204" pitchFamily="34" charset="0"/>
              </a:rPr>
              <a:t>A= go - went</a:t>
            </a:r>
            <a:endParaRPr lang="en-US" b="1" dirty="0">
              <a:solidFill>
                <a:srgbClr val="0070C0"/>
              </a:solidFill>
              <a:latin typeface="Arial" panose="020B0604020202020204" pitchFamily="34" charset="0"/>
              <a:cs typeface="Arial" panose="020B0604020202020204" pitchFamily="34" charset="0"/>
            </a:endParaRPr>
          </a:p>
          <a:p>
            <a:pPr algn="ctr"/>
            <a:r>
              <a:rPr lang="en-US" b="1" dirty="0">
                <a:solidFill>
                  <a:srgbClr val="0070C0"/>
                </a:solidFill>
                <a:latin typeface="Arial" panose="020B0604020202020204" pitchFamily="34" charset="0"/>
                <a:cs typeface="Arial" panose="020B0604020202020204" pitchFamily="34" charset="0"/>
              </a:rPr>
              <a:t>A</a:t>
            </a:r>
            <a:r>
              <a:rPr lang="en-US" b="1" dirty="0" smtClean="0">
                <a:solidFill>
                  <a:srgbClr val="0070C0"/>
                </a:solidFill>
                <a:latin typeface="Arial" panose="020B0604020202020204" pitchFamily="34" charset="0"/>
                <a:cs typeface="Arial" panose="020B0604020202020204" pitchFamily="34" charset="0"/>
              </a:rPr>
              <a:t>= swim- swam</a:t>
            </a:r>
          </a:p>
          <a:p>
            <a:pPr algn="ctr"/>
            <a:r>
              <a:rPr lang="en-US" b="1" dirty="0">
                <a:solidFill>
                  <a:srgbClr val="0070C0"/>
                </a:solidFill>
                <a:latin typeface="Arial" panose="020B0604020202020204" pitchFamily="34" charset="0"/>
                <a:cs typeface="Arial" panose="020B0604020202020204" pitchFamily="34" charset="0"/>
              </a:rPr>
              <a:t>f</a:t>
            </a:r>
            <a:r>
              <a:rPr lang="en-US" b="1" dirty="0" smtClean="0">
                <a:solidFill>
                  <a:srgbClr val="0070C0"/>
                </a:solidFill>
                <a:latin typeface="Arial" panose="020B0604020202020204" pitchFamily="34" charset="0"/>
                <a:cs typeface="Arial" panose="020B0604020202020204" pitchFamily="34" charset="0"/>
              </a:rPr>
              <a:t>orget - forgot</a:t>
            </a:r>
            <a:endParaRPr lang="en-US" b="1" dirty="0">
              <a:solidFill>
                <a:srgbClr val="0070C0"/>
              </a:solidFill>
              <a:latin typeface="Arial" panose="020B0604020202020204" pitchFamily="34" charset="0"/>
              <a:cs typeface="Arial" panose="020B0604020202020204" pitchFamily="34" charset="0"/>
            </a:endParaRPr>
          </a:p>
          <a:p>
            <a:pPr algn="ctr"/>
            <a:endParaRPr lang="es-ES" i="1" dirty="0">
              <a:latin typeface="Arial" panose="020B0604020202020204" pitchFamily="34" charset="0"/>
              <a:cs typeface="Arial" panose="020B0604020202020204" pitchFamily="34" charset="0"/>
            </a:endParaRPr>
          </a:p>
        </p:txBody>
      </p:sp>
      <p:sp>
        <p:nvSpPr>
          <p:cNvPr id="5" name="CuadroTexto 4"/>
          <p:cNvSpPr txBox="1"/>
          <p:nvPr/>
        </p:nvSpPr>
        <p:spPr>
          <a:xfrm>
            <a:off x="905436" y="3424519"/>
            <a:ext cx="9018494" cy="120032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Look at the </a:t>
            </a:r>
            <a:r>
              <a:rPr lang="en-US" b="1" dirty="0" smtClean="0">
                <a:latin typeface="Arial" panose="020B0604020202020204" pitchFamily="34" charset="0"/>
                <a:cs typeface="Arial" panose="020B0604020202020204" pitchFamily="34" charset="0"/>
              </a:rPr>
              <a:t>conversation again.</a:t>
            </a:r>
            <a:endParaRPr lang="es-E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1. What are the simple past forms of the verbs </a:t>
            </a:r>
            <a:r>
              <a:rPr lang="en-US" b="1" i="1" dirty="0" smtClean="0">
                <a:latin typeface="Arial" panose="020B0604020202020204" pitchFamily="34" charset="0"/>
                <a:cs typeface="Arial" panose="020B0604020202020204" pitchFamily="34" charset="0"/>
              </a:rPr>
              <a:t>stay</a:t>
            </a:r>
            <a:r>
              <a:rPr lang="en-US" b="1" dirty="0" smtClean="0">
                <a:latin typeface="Arial" panose="020B0604020202020204" pitchFamily="34" charset="0"/>
                <a:cs typeface="Arial" panose="020B0604020202020204" pitchFamily="34" charset="0"/>
              </a:rPr>
              <a:t> and </a:t>
            </a:r>
            <a:r>
              <a:rPr lang="en-US" b="1" i="1" dirty="0" smtClean="0">
                <a:latin typeface="Arial" panose="020B0604020202020204" pitchFamily="34" charset="0"/>
                <a:cs typeface="Arial" panose="020B0604020202020204" pitchFamily="34" charset="0"/>
              </a:rPr>
              <a:t>study</a:t>
            </a:r>
            <a:r>
              <a:rPr lang="en-US" b="1" dirty="0" smtClean="0">
                <a:latin typeface="Arial" panose="020B0604020202020204" pitchFamily="34" charset="0"/>
                <a:cs typeface="Arial" panose="020B0604020202020204" pitchFamily="34" charset="0"/>
              </a:rPr>
              <a:t>?</a:t>
            </a:r>
          </a:p>
          <a:p>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2. What </a:t>
            </a:r>
            <a:r>
              <a:rPr lang="en-US" b="1" dirty="0">
                <a:latin typeface="Arial" panose="020B0604020202020204" pitchFamily="34" charset="0"/>
                <a:cs typeface="Arial" panose="020B0604020202020204" pitchFamily="34" charset="0"/>
              </a:rPr>
              <a:t>are the simple past forms of the verbs </a:t>
            </a:r>
            <a:r>
              <a:rPr lang="en-US" b="1" i="1" dirty="0" smtClean="0">
                <a:latin typeface="Arial" panose="020B0604020202020204" pitchFamily="34" charset="0"/>
                <a:cs typeface="Arial" panose="020B0604020202020204" pitchFamily="34" charset="0"/>
              </a:rPr>
              <a:t>go</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and </a:t>
            </a:r>
            <a:r>
              <a:rPr lang="en-US" b="1" i="1" dirty="0" smtClean="0">
                <a:latin typeface="Arial" panose="020B0604020202020204" pitchFamily="34" charset="0"/>
                <a:cs typeface="Arial" panose="020B0604020202020204" pitchFamily="34" charset="0"/>
              </a:rPr>
              <a:t>forget</a:t>
            </a:r>
            <a:r>
              <a:rPr lang="en-US" b="1" dirty="0" smtClean="0">
                <a:latin typeface="Arial" panose="020B0604020202020204" pitchFamily="34" charset="0"/>
                <a:cs typeface="Arial" panose="020B0604020202020204" pitchFamily="34" charset="0"/>
              </a:rPr>
              <a:t>?</a:t>
            </a:r>
          </a:p>
        </p:txBody>
      </p:sp>
      <p:sp>
        <p:nvSpPr>
          <p:cNvPr id="6" name="CuadroTexto 5"/>
          <p:cNvSpPr txBox="1"/>
          <p:nvPr/>
        </p:nvSpPr>
        <p:spPr>
          <a:xfrm>
            <a:off x="4417358" y="211587"/>
            <a:ext cx="3321424" cy="461665"/>
          </a:xfrm>
          <a:prstGeom prst="rect">
            <a:avLst/>
          </a:prstGeom>
          <a:solidFill>
            <a:srgbClr val="92D050"/>
          </a:solidFill>
        </p:spPr>
        <p:txBody>
          <a:bodyPr wrap="square" rtlCol="0">
            <a:spAutoFit/>
          </a:bodyPr>
          <a:lstStyle/>
          <a:p>
            <a:r>
              <a:rPr lang="en-US" sz="2400" b="1" dirty="0" smtClean="0">
                <a:latin typeface="Arial" panose="020B0604020202020204" pitchFamily="34" charset="0"/>
                <a:cs typeface="Arial" panose="020B0604020202020204" pitchFamily="34" charset="0"/>
              </a:rPr>
              <a:t>Live session activity</a:t>
            </a:r>
            <a:endParaRPr lang="es-E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7151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663388" y="1237423"/>
            <a:ext cx="10390093" cy="1200329"/>
            <a:chOff x="663388" y="1237423"/>
            <a:chExt cx="10390093" cy="1200329"/>
          </a:xfrm>
        </p:grpSpPr>
        <p:sp>
          <p:nvSpPr>
            <p:cNvPr id="2" name="CuadroTexto 1"/>
            <p:cNvSpPr txBox="1"/>
            <p:nvPr/>
          </p:nvSpPr>
          <p:spPr>
            <a:xfrm>
              <a:off x="663388" y="1237423"/>
              <a:ext cx="10390093" cy="1200329"/>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PRACTICE. Memorizing</a:t>
              </a:r>
            </a:p>
            <a:p>
              <a:r>
                <a:rPr lang="en-US" b="1" dirty="0" smtClean="0">
                  <a:latin typeface="Arial" panose="020B0604020202020204" pitchFamily="34" charset="0"/>
                  <a:cs typeface="Arial" panose="020B0604020202020204" pitchFamily="34" charset="0"/>
                </a:rPr>
                <a:t>Look for patterns. (e.g., </a:t>
              </a:r>
              <a:r>
                <a:rPr lang="en-US" b="1" dirty="0" err="1" smtClean="0">
                  <a:latin typeface="Arial" panose="020B0604020202020204" pitchFamily="34" charset="0"/>
                  <a:cs typeface="Arial" panose="020B0604020202020204" pitchFamily="34" charset="0"/>
                </a:rPr>
                <a:t>i</a:t>
              </a:r>
              <a:r>
                <a:rPr lang="en-US" b="1" dirty="0" smtClean="0">
                  <a:latin typeface="Arial" panose="020B0604020202020204" pitchFamily="34" charset="0"/>
                  <a:cs typeface="Arial" panose="020B0604020202020204" pitchFamily="34" charset="0"/>
                </a:rPr>
                <a:t>    a: sit    sat, swim    swam, drink    drank).</a:t>
              </a:r>
            </a:p>
            <a:p>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Open the appendix on the language summary.</a:t>
              </a:r>
            </a:p>
          </p:txBody>
        </p:sp>
        <p:cxnSp>
          <p:nvCxnSpPr>
            <p:cNvPr id="4" name="Conector recto de flecha 3"/>
            <p:cNvCxnSpPr/>
            <p:nvPr/>
          </p:nvCxnSpPr>
          <p:spPr>
            <a:xfrm>
              <a:off x="3455893" y="1708161"/>
              <a:ext cx="228600"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4"/>
            <p:cNvCxnSpPr/>
            <p:nvPr/>
          </p:nvCxnSpPr>
          <p:spPr>
            <a:xfrm>
              <a:off x="4188758" y="1708161"/>
              <a:ext cx="228600"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a:off x="5481916" y="1708161"/>
              <a:ext cx="228600"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7059705" y="1708161"/>
              <a:ext cx="228600"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CuadroTexto 7"/>
          <p:cNvSpPr txBox="1"/>
          <p:nvPr/>
        </p:nvSpPr>
        <p:spPr>
          <a:xfrm>
            <a:off x="1168479" y="2646176"/>
            <a:ext cx="2007858" cy="1200329"/>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bring </a:t>
            </a:r>
            <a:r>
              <a:rPr lang="en-US" dirty="0" smtClean="0">
                <a:latin typeface="Arial" panose="020B0604020202020204" pitchFamily="34" charset="0"/>
                <a:cs typeface="Arial" panose="020B0604020202020204" pitchFamily="34" charset="0"/>
              </a:rPr>
              <a:t>– br</a:t>
            </a:r>
            <a:r>
              <a:rPr lang="en-US" b="1" dirty="0" smtClean="0">
                <a:solidFill>
                  <a:srgbClr val="92D050"/>
                </a:solidFill>
                <a:latin typeface="Arial" panose="020B0604020202020204" pitchFamily="34" charset="0"/>
                <a:cs typeface="Arial" panose="020B0604020202020204" pitchFamily="34" charset="0"/>
              </a:rPr>
              <a:t>ought</a:t>
            </a:r>
          </a:p>
          <a:p>
            <a:pPr algn="ctr"/>
            <a:r>
              <a:rPr lang="en-US" b="1" dirty="0" smtClean="0">
                <a:solidFill>
                  <a:srgbClr val="92D050"/>
                </a:solidFill>
                <a:latin typeface="Arial" panose="020B0604020202020204" pitchFamily="34" charset="0"/>
                <a:cs typeface="Arial" panose="020B0604020202020204" pitchFamily="34" charset="0"/>
              </a:rPr>
              <a:t>Buy – bought</a:t>
            </a:r>
          </a:p>
          <a:p>
            <a:pPr algn="ctr"/>
            <a:r>
              <a:rPr lang="en-US" b="1" dirty="0" smtClean="0">
                <a:solidFill>
                  <a:srgbClr val="92D050"/>
                </a:solidFill>
                <a:latin typeface="Arial" panose="020B0604020202020204" pitchFamily="34" charset="0"/>
                <a:cs typeface="Arial" panose="020B0604020202020204" pitchFamily="34" charset="0"/>
              </a:rPr>
              <a:t>Teach – taught</a:t>
            </a:r>
          </a:p>
          <a:p>
            <a:pPr algn="ctr"/>
            <a:r>
              <a:rPr lang="en-US" b="1" dirty="0" smtClean="0">
                <a:solidFill>
                  <a:srgbClr val="92D050"/>
                </a:solidFill>
                <a:latin typeface="Arial" panose="020B0604020202020204" pitchFamily="34" charset="0"/>
                <a:cs typeface="Arial" panose="020B0604020202020204" pitchFamily="34" charset="0"/>
              </a:rPr>
              <a:t>Think -  thought</a:t>
            </a:r>
            <a:endParaRPr lang="es-ES" b="1" dirty="0">
              <a:solidFill>
                <a:srgbClr val="92D050"/>
              </a:solidFill>
              <a:latin typeface="Arial" panose="020B0604020202020204" pitchFamily="34" charset="0"/>
              <a:cs typeface="Arial" panose="020B0604020202020204" pitchFamily="34" charset="0"/>
            </a:endParaRPr>
          </a:p>
        </p:txBody>
      </p:sp>
      <p:sp>
        <p:nvSpPr>
          <p:cNvPr id="9" name="CuadroTexto 8"/>
          <p:cNvSpPr txBox="1"/>
          <p:nvPr/>
        </p:nvSpPr>
        <p:spPr>
          <a:xfrm>
            <a:off x="4262715" y="2634884"/>
            <a:ext cx="1775012" cy="923330"/>
          </a:xfrm>
          <a:prstGeom prst="rect">
            <a:avLst/>
          </a:prstGeom>
          <a:noFill/>
        </p:spPr>
        <p:txBody>
          <a:bodyPr wrap="square" rtlCol="0">
            <a:spAutoFit/>
          </a:bodyPr>
          <a:lstStyle/>
          <a:p>
            <a:pPr algn="ctr"/>
            <a:r>
              <a:rPr lang="en-US" b="1" dirty="0" smtClean="0">
                <a:solidFill>
                  <a:srgbClr val="92D050"/>
                </a:solidFill>
                <a:latin typeface="Arial" panose="020B0604020202020204" pitchFamily="34" charset="0"/>
                <a:cs typeface="Arial" panose="020B0604020202020204" pitchFamily="34" charset="0"/>
              </a:rPr>
              <a:t>cut </a:t>
            </a:r>
            <a:r>
              <a:rPr lang="en-US" b="1" dirty="0" smtClean="0">
                <a:solidFill>
                  <a:srgbClr val="92D050"/>
                </a:solidFill>
                <a:latin typeface="Arial" panose="020B0604020202020204" pitchFamily="34" charset="0"/>
                <a:cs typeface="Arial" panose="020B0604020202020204" pitchFamily="34" charset="0"/>
              </a:rPr>
              <a:t>– cut</a:t>
            </a:r>
          </a:p>
          <a:p>
            <a:pPr algn="ctr"/>
            <a:r>
              <a:rPr lang="en-US" b="1" dirty="0" smtClean="0">
                <a:solidFill>
                  <a:srgbClr val="92D050"/>
                </a:solidFill>
                <a:latin typeface="Arial" panose="020B0604020202020204" pitchFamily="34" charset="0"/>
                <a:cs typeface="Arial" panose="020B0604020202020204" pitchFamily="34" charset="0"/>
              </a:rPr>
              <a:t>Put – put</a:t>
            </a:r>
          </a:p>
          <a:p>
            <a:pPr algn="ctr"/>
            <a:r>
              <a:rPr lang="en-US" b="1" dirty="0" smtClean="0">
                <a:solidFill>
                  <a:srgbClr val="92D050"/>
                </a:solidFill>
                <a:latin typeface="Arial" panose="020B0604020202020204" pitchFamily="34" charset="0"/>
                <a:cs typeface="Arial" panose="020B0604020202020204" pitchFamily="34" charset="0"/>
              </a:rPr>
              <a:t>Set-set-set</a:t>
            </a:r>
            <a:endParaRPr lang="es-ES" b="1" dirty="0">
              <a:solidFill>
                <a:srgbClr val="92D050"/>
              </a:solidFill>
              <a:latin typeface="Arial" panose="020B0604020202020204" pitchFamily="34" charset="0"/>
              <a:cs typeface="Arial" panose="020B0604020202020204" pitchFamily="34" charset="0"/>
            </a:endParaRPr>
          </a:p>
        </p:txBody>
      </p:sp>
      <p:sp>
        <p:nvSpPr>
          <p:cNvPr id="10" name="CuadroTexto 9"/>
          <p:cNvSpPr txBox="1"/>
          <p:nvPr/>
        </p:nvSpPr>
        <p:spPr>
          <a:xfrm>
            <a:off x="6572306" y="2617881"/>
            <a:ext cx="1775012"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drive - dr</a:t>
            </a:r>
            <a:r>
              <a:rPr lang="en-US" b="1" dirty="0" smtClean="0">
                <a:solidFill>
                  <a:srgbClr val="92D050"/>
                </a:solidFill>
                <a:latin typeface="Arial" panose="020B0604020202020204" pitchFamily="34" charset="0"/>
                <a:cs typeface="Arial" panose="020B0604020202020204" pitchFamily="34" charset="0"/>
              </a:rPr>
              <a:t>o</a:t>
            </a:r>
            <a:r>
              <a:rPr lang="en-US" dirty="0" smtClean="0">
                <a:latin typeface="Arial" panose="020B0604020202020204" pitchFamily="34" charset="0"/>
                <a:cs typeface="Arial" panose="020B0604020202020204" pitchFamily="34" charset="0"/>
              </a:rPr>
              <a:t>ve</a:t>
            </a:r>
            <a:endParaRPr lang="es-ES" b="1" dirty="0">
              <a:solidFill>
                <a:srgbClr val="92D050"/>
              </a:solidFill>
              <a:latin typeface="Arial" panose="020B0604020202020204" pitchFamily="34" charset="0"/>
              <a:cs typeface="Arial" panose="020B0604020202020204" pitchFamily="34" charset="0"/>
            </a:endParaRPr>
          </a:p>
        </p:txBody>
      </p:sp>
      <p:sp>
        <p:nvSpPr>
          <p:cNvPr id="12" name="CuadroTexto 11"/>
          <p:cNvSpPr txBox="1"/>
          <p:nvPr/>
        </p:nvSpPr>
        <p:spPr>
          <a:xfrm>
            <a:off x="4417358" y="211587"/>
            <a:ext cx="3321424" cy="461665"/>
          </a:xfrm>
          <a:prstGeom prst="rect">
            <a:avLst/>
          </a:prstGeom>
          <a:solidFill>
            <a:srgbClr val="92D050"/>
          </a:solidFill>
        </p:spPr>
        <p:txBody>
          <a:bodyPr wrap="square" rtlCol="0">
            <a:spAutoFit/>
          </a:bodyPr>
          <a:lstStyle/>
          <a:p>
            <a:r>
              <a:rPr lang="en-US" sz="2400" b="1" dirty="0" smtClean="0">
                <a:latin typeface="Arial" panose="020B0604020202020204" pitchFamily="34" charset="0"/>
                <a:cs typeface="Arial" panose="020B0604020202020204" pitchFamily="34" charset="0"/>
              </a:rPr>
              <a:t>Live session activity</a:t>
            </a:r>
            <a:endParaRPr lang="es-ES" sz="2400" b="1" dirty="0">
              <a:latin typeface="Arial" panose="020B0604020202020204" pitchFamily="34" charset="0"/>
              <a:cs typeface="Arial" panose="020B0604020202020204" pitchFamily="34" charset="0"/>
            </a:endParaRPr>
          </a:p>
        </p:txBody>
      </p:sp>
      <p:sp>
        <p:nvSpPr>
          <p:cNvPr id="13" name="CuadroTexto 12"/>
          <p:cNvSpPr txBox="1"/>
          <p:nvPr/>
        </p:nvSpPr>
        <p:spPr>
          <a:xfrm>
            <a:off x="8527791" y="2632591"/>
            <a:ext cx="2252503"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Have –had -had</a:t>
            </a:r>
            <a:endParaRPr lang="es-ES"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8171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2140" t="16177" r="10244" b="11213"/>
          <a:stretch/>
        </p:blipFill>
        <p:spPr>
          <a:xfrm>
            <a:off x="1210235" y="781845"/>
            <a:ext cx="10171795" cy="5350013"/>
          </a:xfrm>
          <a:prstGeom prst="rect">
            <a:avLst/>
          </a:prstGeom>
        </p:spPr>
      </p:pic>
      <p:sp>
        <p:nvSpPr>
          <p:cNvPr id="4" name="CuadroTexto 3"/>
          <p:cNvSpPr txBox="1"/>
          <p:nvPr/>
        </p:nvSpPr>
        <p:spPr>
          <a:xfrm>
            <a:off x="2950803" y="4449192"/>
            <a:ext cx="1021977" cy="369332"/>
          </a:xfrm>
          <a:prstGeom prst="rect">
            <a:avLst/>
          </a:prstGeom>
          <a:noFill/>
        </p:spPr>
        <p:txBody>
          <a:bodyPr wrap="square" rtlCol="0">
            <a:spAutoFit/>
          </a:bodyPr>
          <a:lstStyle/>
          <a:p>
            <a:r>
              <a:rPr lang="en-US" b="1" dirty="0" smtClean="0">
                <a:solidFill>
                  <a:srgbClr val="0070C0"/>
                </a:solidFill>
                <a:latin typeface="Arial" panose="020B0604020202020204" pitchFamily="34" charset="0"/>
                <a:cs typeface="Arial" panose="020B0604020202020204" pitchFamily="34" charset="0"/>
              </a:rPr>
              <a:t>did</a:t>
            </a:r>
            <a:endParaRPr lang="es-ES" b="1" dirty="0">
              <a:solidFill>
                <a:srgbClr val="0070C0"/>
              </a:solidFill>
              <a:latin typeface="Arial" panose="020B0604020202020204" pitchFamily="34" charset="0"/>
              <a:cs typeface="Arial" panose="020B0604020202020204" pitchFamily="34" charset="0"/>
            </a:endParaRPr>
          </a:p>
        </p:txBody>
      </p:sp>
      <p:sp>
        <p:nvSpPr>
          <p:cNvPr id="5" name="CuadroTexto 4"/>
          <p:cNvSpPr txBox="1"/>
          <p:nvPr/>
        </p:nvSpPr>
        <p:spPr>
          <a:xfrm>
            <a:off x="2633381" y="3858833"/>
            <a:ext cx="1021977" cy="369332"/>
          </a:xfrm>
          <a:prstGeom prst="rect">
            <a:avLst/>
          </a:prstGeom>
          <a:noFill/>
        </p:spPr>
        <p:txBody>
          <a:bodyPr wrap="square" rtlCol="0">
            <a:spAutoFit/>
          </a:bodyPr>
          <a:lstStyle/>
          <a:p>
            <a:r>
              <a:rPr lang="en-US" b="1" dirty="0">
                <a:solidFill>
                  <a:srgbClr val="0070C0"/>
                </a:solidFill>
                <a:latin typeface="Arial" panose="020B0604020202020204" pitchFamily="34" charset="0"/>
                <a:cs typeface="Arial" panose="020B0604020202020204" pitchFamily="34" charset="0"/>
              </a:rPr>
              <a:t>D</a:t>
            </a:r>
            <a:r>
              <a:rPr lang="en-US" b="1" dirty="0" smtClean="0">
                <a:solidFill>
                  <a:srgbClr val="0070C0"/>
                </a:solidFill>
                <a:latin typeface="Arial" panose="020B0604020202020204" pitchFamily="34" charset="0"/>
                <a:cs typeface="Arial" panose="020B0604020202020204" pitchFamily="34" charset="0"/>
              </a:rPr>
              <a:t>id</a:t>
            </a:r>
            <a:endParaRPr lang="es-ES" b="1" dirty="0">
              <a:solidFill>
                <a:srgbClr val="0070C0"/>
              </a:solidFill>
              <a:latin typeface="Arial" panose="020B0604020202020204" pitchFamily="34" charset="0"/>
              <a:cs typeface="Arial" panose="020B0604020202020204" pitchFamily="34" charset="0"/>
            </a:endParaRPr>
          </a:p>
        </p:txBody>
      </p:sp>
      <p:sp>
        <p:nvSpPr>
          <p:cNvPr id="6" name="CuadroTexto 5"/>
          <p:cNvSpPr txBox="1"/>
          <p:nvPr/>
        </p:nvSpPr>
        <p:spPr>
          <a:xfrm>
            <a:off x="3066692" y="2939669"/>
            <a:ext cx="1021977" cy="369332"/>
          </a:xfrm>
          <a:prstGeom prst="rect">
            <a:avLst/>
          </a:prstGeom>
          <a:noFill/>
        </p:spPr>
        <p:txBody>
          <a:bodyPr wrap="square" rtlCol="0">
            <a:spAutoFit/>
          </a:bodyPr>
          <a:lstStyle/>
          <a:p>
            <a:r>
              <a:rPr lang="en-US" b="1" dirty="0" smtClean="0">
                <a:solidFill>
                  <a:srgbClr val="0070C0"/>
                </a:solidFill>
                <a:latin typeface="Arial" panose="020B0604020202020204" pitchFamily="34" charset="0"/>
                <a:cs typeface="Arial" panose="020B0604020202020204" pitchFamily="34" charset="0"/>
              </a:rPr>
              <a:t>did</a:t>
            </a:r>
            <a:endParaRPr lang="es-ES" b="1" dirty="0">
              <a:solidFill>
                <a:srgbClr val="0070C0"/>
              </a:solidFill>
              <a:latin typeface="Arial" panose="020B0604020202020204" pitchFamily="34" charset="0"/>
              <a:cs typeface="Arial" panose="020B0604020202020204" pitchFamily="34" charset="0"/>
            </a:endParaRPr>
          </a:p>
        </p:txBody>
      </p:sp>
      <p:sp>
        <p:nvSpPr>
          <p:cNvPr id="7" name="CuadroTexto 6"/>
          <p:cNvSpPr txBox="1"/>
          <p:nvPr/>
        </p:nvSpPr>
        <p:spPr>
          <a:xfrm>
            <a:off x="2714062" y="1449962"/>
            <a:ext cx="1400736" cy="369332"/>
          </a:xfrm>
          <a:prstGeom prst="rect">
            <a:avLst/>
          </a:prstGeom>
          <a:noFill/>
        </p:spPr>
        <p:txBody>
          <a:bodyPr wrap="square" rtlCol="0">
            <a:spAutoFit/>
          </a:bodyPr>
          <a:lstStyle/>
          <a:p>
            <a:r>
              <a:rPr lang="en-US" b="1" dirty="0" smtClean="0">
                <a:solidFill>
                  <a:srgbClr val="0070C0"/>
                </a:solidFill>
                <a:latin typeface="Arial" panose="020B0604020202020204" pitchFamily="34" charset="0"/>
                <a:cs typeface="Arial" panose="020B0604020202020204" pitchFamily="34" charset="0"/>
              </a:rPr>
              <a:t>Didn’t call</a:t>
            </a:r>
            <a:endParaRPr lang="es-ES" b="1" dirty="0">
              <a:solidFill>
                <a:srgbClr val="0070C0"/>
              </a:solidFill>
              <a:latin typeface="Arial" panose="020B0604020202020204" pitchFamily="34" charset="0"/>
              <a:cs typeface="Arial" panose="020B0604020202020204" pitchFamily="34" charset="0"/>
            </a:endParaRPr>
          </a:p>
        </p:txBody>
      </p:sp>
      <p:sp>
        <p:nvSpPr>
          <p:cNvPr id="8" name="CuadroTexto 7"/>
          <p:cNvSpPr txBox="1"/>
          <p:nvPr/>
        </p:nvSpPr>
        <p:spPr>
          <a:xfrm>
            <a:off x="5127805" y="2982355"/>
            <a:ext cx="1021977" cy="369332"/>
          </a:xfrm>
          <a:prstGeom prst="rect">
            <a:avLst/>
          </a:prstGeom>
          <a:noFill/>
        </p:spPr>
        <p:txBody>
          <a:bodyPr wrap="square" rtlCol="0">
            <a:spAutoFit/>
          </a:bodyPr>
          <a:lstStyle/>
          <a:p>
            <a:r>
              <a:rPr lang="en-US" b="1" dirty="0" smtClean="0">
                <a:solidFill>
                  <a:srgbClr val="0070C0"/>
                </a:solidFill>
                <a:latin typeface="Arial" panose="020B0604020202020204" pitchFamily="34" charset="0"/>
                <a:cs typeface="Arial" panose="020B0604020202020204" pitchFamily="34" charset="0"/>
              </a:rPr>
              <a:t>do</a:t>
            </a:r>
            <a:endParaRPr lang="es-ES" b="1" dirty="0">
              <a:solidFill>
                <a:srgbClr val="0070C0"/>
              </a:solidFill>
              <a:latin typeface="Arial" panose="020B0604020202020204" pitchFamily="34" charset="0"/>
              <a:cs typeface="Arial" panose="020B0604020202020204" pitchFamily="34" charset="0"/>
            </a:endParaRPr>
          </a:p>
        </p:txBody>
      </p:sp>
      <p:sp>
        <p:nvSpPr>
          <p:cNvPr id="9" name="CuadroTexto 8"/>
          <p:cNvSpPr txBox="1"/>
          <p:nvPr/>
        </p:nvSpPr>
        <p:spPr>
          <a:xfrm>
            <a:off x="2714062" y="1096762"/>
            <a:ext cx="757517" cy="369332"/>
          </a:xfrm>
          <a:prstGeom prst="rect">
            <a:avLst/>
          </a:prstGeom>
          <a:noFill/>
        </p:spPr>
        <p:txBody>
          <a:bodyPr wrap="square" rtlCol="0">
            <a:spAutoFit/>
          </a:bodyPr>
          <a:lstStyle/>
          <a:p>
            <a:r>
              <a:rPr lang="en-US" b="1" dirty="0" smtClean="0">
                <a:solidFill>
                  <a:srgbClr val="0070C0"/>
                </a:solidFill>
                <a:latin typeface="Arial" panose="020B0604020202020204" pitchFamily="34" charset="0"/>
                <a:cs typeface="Arial" panose="020B0604020202020204" pitchFamily="34" charset="0"/>
              </a:rPr>
              <a:t>Did</a:t>
            </a:r>
            <a:endParaRPr lang="es-ES" b="1" dirty="0">
              <a:solidFill>
                <a:srgbClr val="0070C0"/>
              </a:solidFill>
              <a:latin typeface="Arial" panose="020B0604020202020204" pitchFamily="34" charset="0"/>
              <a:cs typeface="Arial" panose="020B0604020202020204" pitchFamily="34" charset="0"/>
            </a:endParaRPr>
          </a:p>
        </p:txBody>
      </p:sp>
      <p:sp>
        <p:nvSpPr>
          <p:cNvPr id="10" name="CuadroTexto 9"/>
          <p:cNvSpPr txBox="1"/>
          <p:nvPr/>
        </p:nvSpPr>
        <p:spPr>
          <a:xfrm>
            <a:off x="2960590" y="1987828"/>
            <a:ext cx="1021977" cy="369332"/>
          </a:xfrm>
          <a:prstGeom prst="rect">
            <a:avLst/>
          </a:prstGeom>
          <a:noFill/>
        </p:spPr>
        <p:txBody>
          <a:bodyPr wrap="square" rtlCol="0">
            <a:spAutoFit/>
          </a:bodyPr>
          <a:lstStyle/>
          <a:p>
            <a:r>
              <a:rPr lang="en-US" b="1" dirty="0" smtClean="0">
                <a:solidFill>
                  <a:srgbClr val="0070C0"/>
                </a:solidFill>
                <a:latin typeface="Arial" panose="020B0604020202020204" pitchFamily="34" charset="0"/>
                <a:cs typeface="Arial" panose="020B0604020202020204" pitchFamily="34" charset="0"/>
              </a:rPr>
              <a:t>did</a:t>
            </a:r>
            <a:endParaRPr lang="es-ES" b="1" dirty="0">
              <a:solidFill>
                <a:srgbClr val="0070C0"/>
              </a:solidFill>
              <a:latin typeface="Arial" panose="020B0604020202020204" pitchFamily="34" charset="0"/>
              <a:cs typeface="Arial" panose="020B0604020202020204" pitchFamily="34" charset="0"/>
            </a:endParaRPr>
          </a:p>
        </p:txBody>
      </p:sp>
      <p:sp>
        <p:nvSpPr>
          <p:cNvPr id="11" name="CuadroTexto 10"/>
          <p:cNvSpPr txBox="1"/>
          <p:nvPr/>
        </p:nvSpPr>
        <p:spPr>
          <a:xfrm>
            <a:off x="4871920" y="2620551"/>
            <a:ext cx="2848424" cy="369332"/>
          </a:xfrm>
          <a:prstGeom prst="rect">
            <a:avLst/>
          </a:prstGeom>
          <a:noFill/>
        </p:spPr>
        <p:txBody>
          <a:bodyPr wrap="square" rtlCol="0">
            <a:spAutoFit/>
          </a:bodyPr>
          <a:lstStyle/>
          <a:p>
            <a:r>
              <a:rPr lang="en-US" b="1" dirty="0">
                <a:solidFill>
                  <a:srgbClr val="0070C0"/>
                </a:solidFill>
                <a:latin typeface="Arial" panose="020B0604020202020204" pitchFamily="34" charset="0"/>
                <a:cs typeface="Arial" panose="020B0604020202020204" pitchFamily="34" charset="0"/>
              </a:rPr>
              <a:t>d</a:t>
            </a:r>
            <a:r>
              <a:rPr lang="en-US" b="1" dirty="0" smtClean="0">
                <a:solidFill>
                  <a:srgbClr val="0070C0"/>
                </a:solidFill>
                <a:latin typeface="Arial" panose="020B0604020202020204" pitchFamily="34" charset="0"/>
                <a:cs typeface="Arial" panose="020B0604020202020204" pitchFamily="34" charset="0"/>
              </a:rPr>
              <a:t>id not like/ didn’t like</a:t>
            </a:r>
            <a:endParaRPr lang="es-ES" b="1" dirty="0">
              <a:solidFill>
                <a:srgbClr val="0070C0"/>
              </a:solidFill>
              <a:latin typeface="Arial" panose="020B0604020202020204" pitchFamily="34" charset="0"/>
              <a:cs typeface="Arial" panose="020B0604020202020204" pitchFamily="34" charset="0"/>
            </a:endParaRPr>
          </a:p>
        </p:txBody>
      </p:sp>
      <p:sp>
        <p:nvSpPr>
          <p:cNvPr id="12" name="CuadroTexto 11"/>
          <p:cNvSpPr txBox="1"/>
          <p:nvPr/>
        </p:nvSpPr>
        <p:spPr>
          <a:xfrm>
            <a:off x="4417358" y="211587"/>
            <a:ext cx="3321424" cy="461665"/>
          </a:xfrm>
          <a:prstGeom prst="rect">
            <a:avLst/>
          </a:prstGeom>
          <a:solidFill>
            <a:srgbClr val="92D050"/>
          </a:solidFill>
        </p:spPr>
        <p:txBody>
          <a:bodyPr wrap="square" rtlCol="0">
            <a:spAutoFit/>
          </a:bodyPr>
          <a:lstStyle/>
          <a:p>
            <a:r>
              <a:rPr lang="en-US" sz="2400" b="1" dirty="0" smtClean="0">
                <a:latin typeface="Arial" panose="020B0604020202020204" pitchFamily="34" charset="0"/>
                <a:cs typeface="Arial" panose="020B0604020202020204" pitchFamily="34" charset="0"/>
              </a:rPr>
              <a:t>Live session activity</a:t>
            </a:r>
            <a:endParaRPr lang="es-ES" sz="2400" b="1" dirty="0">
              <a:latin typeface="Arial" panose="020B0604020202020204" pitchFamily="34" charset="0"/>
              <a:cs typeface="Arial" panose="020B0604020202020204" pitchFamily="34" charset="0"/>
            </a:endParaRPr>
          </a:p>
        </p:txBody>
      </p:sp>
      <p:sp>
        <p:nvSpPr>
          <p:cNvPr id="2" name="CuadroTexto 1"/>
          <p:cNvSpPr txBox="1"/>
          <p:nvPr/>
        </p:nvSpPr>
        <p:spPr>
          <a:xfrm>
            <a:off x="5127805" y="2085811"/>
            <a:ext cx="890337" cy="369332"/>
          </a:xfrm>
          <a:prstGeom prst="rect">
            <a:avLst/>
          </a:prstGeom>
          <a:noFill/>
        </p:spPr>
        <p:txBody>
          <a:bodyPr wrap="square" rtlCol="0">
            <a:spAutoFit/>
          </a:bodyPr>
          <a:lstStyle/>
          <a:p>
            <a:r>
              <a:rPr lang="en-US" dirty="0" smtClean="0"/>
              <a:t>spend</a:t>
            </a:r>
            <a:endParaRPr lang="es-ES" dirty="0"/>
          </a:p>
        </p:txBody>
      </p:sp>
      <p:sp>
        <p:nvSpPr>
          <p:cNvPr id="13" name="CuadroTexto 12"/>
          <p:cNvSpPr txBox="1"/>
          <p:nvPr/>
        </p:nvSpPr>
        <p:spPr>
          <a:xfrm>
            <a:off x="7065796" y="1449962"/>
            <a:ext cx="890337" cy="369332"/>
          </a:xfrm>
          <a:prstGeom prst="rect">
            <a:avLst/>
          </a:prstGeom>
          <a:noFill/>
        </p:spPr>
        <p:txBody>
          <a:bodyPr wrap="square" rtlCol="0">
            <a:spAutoFit/>
          </a:bodyPr>
          <a:lstStyle/>
          <a:p>
            <a:r>
              <a:rPr lang="en-US" dirty="0" smtClean="0"/>
              <a:t>drove</a:t>
            </a:r>
            <a:endParaRPr lang="es-ES" dirty="0"/>
          </a:p>
        </p:txBody>
      </p:sp>
      <p:sp>
        <p:nvSpPr>
          <p:cNvPr id="14" name="CuadroTexto 13"/>
          <p:cNvSpPr txBox="1"/>
          <p:nvPr/>
        </p:nvSpPr>
        <p:spPr>
          <a:xfrm>
            <a:off x="4682637" y="1249162"/>
            <a:ext cx="890337" cy="369332"/>
          </a:xfrm>
          <a:prstGeom prst="rect">
            <a:avLst/>
          </a:prstGeom>
          <a:noFill/>
        </p:spPr>
        <p:txBody>
          <a:bodyPr wrap="square" rtlCol="0">
            <a:spAutoFit/>
          </a:bodyPr>
          <a:lstStyle/>
          <a:p>
            <a:r>
              <a:rPr lang="en-US" dirty="0" smtClean="0"/>
              <a:t>stay</a:t>
            </a:r>
            <a:endParaRPr lang="es-ES" dirty="0"/>
          </a:p>
        </p:txBody>
      </p:sp>
      <p:sp>
        <p:nvSpPr>
          <p:cNvPr id="15" name="CuadroTexto 14"/>
          <p:cNvSpPr txBox="1"/>
          <p:nvPr/>
        </p:nvSpPr>
        <p:spPr>
          <a:xfrm>
            <a:off x="2505636" y="2357160"/>
            <a:ext cx="890337" cy="369332"/>
          </a:xfrm>
          <a:prstGeom prst="rect">
            <a:avLst/>
          </a:prstGeom>
          <a:noFill/>
        </p:spPr>
        <p:txBody>
          <a:bodyPr wrap="square" rtlCol="0">
            <a:spAutoFit/>
          </a:bodyPr>
          <a:lstStyle/>
          <a:p>
            <a:r>
              <a:rPr lang="en-US" dirty="0" smtClean="0"/>
              <a:t>had</a:t>
            </a:r>
            <a:endParaRPr lang="es-ES" dirty="0"/>
          </a:p>
        </p:txBody>
      </p:sp>
      <p:sp>
        <p:nvSpPr>
          <p:cNvPr id="16" name="CuadroTexto 15"/>
          <p:cNvSpPr txBox="1"/>
          <p:nvPr/>
        </p:nvSpPr>
        <p:spPr>
          <a:xfrm>
            <a:off x="6498664" y="2354034"/>
            <a:ext cx="1045136" cy="369332"/>
          </a:xfrm>
          <a:prstGeom prst="rect">
            <a:avLst/>
          </a:prstGeom>
          <a:noFill/>
        </p:spPr>
        <p:txBody>
          <a:bodyPr wrap="square" rtlCol="0">
            <a:spAutoFit/>
          </a:bodyPr>
          <a:lstStyle/>
          <a:p>
            <a:r>
              <a:rPr lang="en-US" dirty="0" smtClean="0"/>
              <a:t>enjoyed</a:t>
            </a:r>
            <a:endParaRPr lang="es-ES" dirty="0"/>
          </a:p>
        </p:txBody>
      </p:sp>
      <p:sp>
        <p:nvSpPr>
          <p:cNvPr id="17" name="CuadroTexto 16"/>
          <p:cNvSpPr txBox="1"/>
          <p:nvPr/>
        </p:nvSpPr>
        <p:spPr>
          <a:xfrm>
            <a:off x="2449601" y="3253044"/>
            <a:ext cx="1021977" cy="369332"/>
          </a:xfrm>
          <a:prstGeom prst="rect">
            <a:avLst/>
          </a:prstGeom>
          <a:noFill/>
        </p:spPr>
        <p:txBody>
          <a:bodyPr wrap="square" rtlCol="0">
            <a:spAutoFit/>
          </a:bodyPr>
          <a:lstStyle/>
          <a:p>
            <a:r>
              <a:rPr lang="en-US" b="1" dirty="0" smtClean="0">
                <a:solidFill>
                  <a:srgbClr val="0070C0"/>
                </a:solidFill>
                <a:latin typeface="Arial" panose="020B0604020202020204" pitchFamily="34" charset="0"/>
                <a:cs typeface="Arial" panose="020B0604020202020204" pitchFamily="34" charset="0"/>
              </a:rPr>
              <a:t>saw</a:t>
            </a:r>
            <a:endParaRPr lang="es-ES" b="1" dirty="0">
              <a:solidFill>
                <a:srgbClr val="0070C0"/>
              </a:solidFill>
              <a:latin typeface="Arial" panose="020B0604020202020204" pitchFamily="34" charset="0"/>
              <a:cs typeface="Arial" panose="020B0604020202020204" pitchFamily="34" charset="0"/>
            </a:endParaRPr>
          </a:p>
        </p:txBody>
      </p:sp>
      <p:sp>
        <p:nvSpPr>
          <p:cNvPr id="18" name="CuadroTexto 17"/>
          <p:cNvSpPr txBox="1"/>
          <p:nvPr/>
        </p:nvSpPr>
        <p:spPr>
          <a:xfrm>
            <a:off x="2439815" y="3517931"/>
            <a:ext cx="1021977" cy="369332"/>
          </a:xfrm>
          <a:prstGeom prst="rect">
            <a:avLst/>
          </a:prstGeom>
          <a:noFill/>
        </p:spPr>
        <p:txBody>
          <a:bodyPr wrap="square" rtlCol="0">
            <a:spAutoFit/>
          </a:bodyPr>
          <a:lstStyle/>
          <a:p>
            <a:r>
              <a:rPr lang="en-US" b="1" dirty="0" smtClean="0">
                <a:solidFill>
                  <a:srgbClr val="0070C0"/>
                </a:solidFill>
                <a:latin typeface="Arial" panose="020B0604020202020204" pitchFamily="34" charset="0"/>
                <a:cs typeface="Arial" panose="020B0604020202020204" pitchFamily="34" charset="0"/>
              </a:rPr>
              <a:t>loved</a:t>
            </a:r>
            <a:endParaRPr lang="es-ES" b="1" dirty="0">
              <a:solidFill>
                <a:srgbClr val="0070C0"/>
              </a:solidFill>
              <a:latin typeface="Arial" panose="020B0604020202020204" pitchFamily="34" charset="0"/>
              <a:cs typeface="Arial" panose="020B0604020202020204" pitchFamily="34" charset="0"/>
            </a:endParaRPr>
          </a:p>
        </p:txBody>
      </p:sp>
      <p:sp>
        <p:nvSpPr>
          <p:cNvPr id="19" name="CuadroTexto 18"/>
          <p:cNvSpPr txBox="1"/>
          <p:nvPr/>
        </p:nvSpPr>
        <p:spPr>
          <a:xfrm>
            <a:off x="4485176" y="3858833"/>
            <a:ext cx="1021977" cy="369332"/>
          </a:xfrm>
          <a:prstGeom prst="rect">
            <a:avLst/>
          </a:prstGeom>
          <a:noFill/>
        </p:spPr>
        <p:txBody>
          <a:bodyPr wrap="square" rtlCol="0">
            <a:spAutoFit/>
          </a:bodyPr>
          <a:lstStyle/>
          <a:p>
            <a:r>
              <a:rPr lang="en-US" b="1" dirty="0" smtClean="0">
                <a:solidFill>
                  <a:srgbClr val="0070C0"/>
                </a:solidFill>
                <a:latin typeface="Arial" panose="020B0604020202020204" pitchFamily="34" charset="0"/>
                <a:cs typeface="Arial" panose="020B0604020202020204" pitchFamily="34" charset="0"/>
              </a:rPr>
              <a:t>do</a:t>
            </a:r>
            <a:endParaRPr lang="es-ES" b="1" dirty="0">
              <a:solidFill>
                <a:srgbClr val="0070C0"/>
              </a:solidFill>
              <a:latin typeface="Arial" panose="020B0604020202020204" pitchFamily="34" charset="0"/>
              <a:cs typeface="Arial" panose="020B0604020202020204" pitchFamily="34" charset="0"/>
            </a:endParaRPr>
          </a:p>
        </p:txBody>
      </p:sp>
      <p:sp>
        <p:nvSpPr>
          <p:cNvPr id="20" name="CuadroTexto 19"/>
          <p:cNvSpPr txBox="1"/>
          <p:nvPr/>
        </p:nvSpPr>
        <p:spPr>
          <a:xfrm>
            <a:off x="4871920" y="4442761"/>
            <a:ext cx="1021977" cy="369332"/>
          </a:xfrm>
          <a:prstGeom prst="rect">
            <a:avLst/>
          </a:prstGeom>
          <a:noFill/>
        </p:spPr>
        <p:txBody>
          <a:bodyPr wrap="square" rtlCol="0">
            <a:spAutoFit/>
          </a:bodyPr>
          <a:lstStyle/>
          <a:p>
            <a:r>
              <a:rPr lang="en-US" b="1" dirty="0" smtClean="0">
                <a:solidFill>
                  <a:srgbClr val="0070C0"/>
                </a:solidFill>
                <a:latin typeface="Arial" panose="020B0604020202020204" pitchFamily="34" charset="0"/>
                <a:cs typeface="Arial" panose="020B0604020202020204" pitchFamily="34" charset="0"/>
              </a:rPr>
              <a:t>went</a:t>
            </a:r>
            <a:endParaRPr lang="es-ES" b="1" dirty="0">
              <a:solidFill>
                <a:srgbClr val="0070C0"/>
              </a:solidFill>
              <a:latin typeface="Arial" panose="020B0604020202020204" pitchFamily="34" charset="0"/>
              <a:cs typeface="Arial" panose="020B0604020202020204" pitchFamily="34" charset="0"/>
            </a:endParaRPr>
          </a:p>
        </p:txBody>
      </p:sp>
      <p:sp>
        <p:nvSpPr>
          <p:cNvPr id="21" name="CuadroTexto 20"/>
          <p:cNvSpPr txBox="1"/>
          <p:nvPr/>
        </p:nvSpPr>
        <p:spPr>
          <a:xfrm>
            <a:off x="2581831" y="4762567"/>
            <a:ext cx="1021977" cy="369332"/>
          </a:xfrm>
          <a:prstGeom prst="rect">
            <a:avLst/>
          </a:prstGeom>
          <a:noFill/>
        </p:spPr>
        <p:txBody>
          <a:bodyPr wrap="square" rtlCol="0">
            <a:spAutoFit/>
          </a:bodyPr>
          <a:lstStyle/>
          <a:p>
            <a:r>
              <a:rPr lang="en-US" b="1" dirty="0" smtClean="0">
                <a:solidFill>
                  <a:srgbClr val="0070C0"/>
                </a:solidFill>
                <a:latin typeface="Arial" panose="020B0604020202020204" pitchFamily="34" charset="0"/>
                <a:cs typeface="Arial" panose="020B0604020202020204" pitchFamily="34" charset="0"/>
              </a:rPr>
              <a:t>spent</a:t>
            </a:r>
            <a:endParaRPr lang="es-ES" b="1" dirty="0">
              <a:solidFill>
                <a:srgbClr val="0070C0"/>
              </a:solidFill>
              <a:latin typeface="Arial" panose="020B0604020202020204" pitchFamily="34" charset="0"/>
              <a:cs typeface="Arial" panose="020B0604020202020204" pitchFamily="34" charset="0"/>
            </a:endParaRPr>
          </a:p>
        </p:txBody>
      </p:sp>
      <p:sp>
        <p:nvSpPr>
          <p:cNvPr id="22" name="CuadroTexto 21"/>
          <p:cNvSpPr txBox="1"/>
          <p:nvPr/>
        </p:nvSpPr>
        <p:spPr>
          <a:xfrm>
            <a:off x="2392453" y="5027454"/>
            <a:ext cx="1021977" cy="369332"/>
          </a:xfrm>
          <a:prstGeom prst="rect">
            <a:avLst/>
          </a:prstGeom>
          <a:noFill/>
        </p:spPr>
        <p:txBody>
          <a:bodyPr wrap="square" rtlCol="0">
            <a:spAutoFit/>
          </a:bodyPr>
          <a:lstStyle/>
          <a:p>
            <a:r>
              <a:rPr lang="en-US" b="1" dirty="0">
                <a:solidFill>
                  <a:srgbClr val="0070C0"/>
                </a:solidFill>
                <a:latin typeface="Arial" panose="020B0604020202020204" pitchFamily="34" charset="0"/>
                <a:cs typeface="Arial" panose="020B0604020202020204" pitchFamily="34" charset="0"/>
              </a:rPr>
              <a:t>D</a:t>
            </a:r>
            <a:r>
              <a:rPr lang="en-US" b="1" dirty="0" smtClean="0">
                <a:solidFill>
                  <a:srgbClr val="0070C0"/>
                </a:solidFill>
                <a:latin typeface="Arial" panose="020B0604020202020204" pitchFamily="34" charset="0"/>
                <a:cs typeface="Arial" panose="020B0604020202020204" pitchFamily="34" charset="0"/>
              </a:rPr>
              <a:t>id</a:t>
            </a:r>
            <a:endParaRPr lang="es-ES" b="1" dirty="0">
              <a:solidFill>
                <a:srgbClr val="0070C0"/>
              </a:solidFill>
              <a:latin typeface="Arial" panose="020B0604020202020204" pitchFamily="34" charset="0"/>
              <a:cs typeface="Arial" panose="020B0604020202020204" pitchFamily="34" charset="0"/>
            </a:endParaRPr>
          </a:p>
        </p:txBody>
      </p:sp>
      <p:sp>
        <p:nvSpPr>
          <p:cNvPr id="23" name="CuadroTexto 22"/>
          <p:cNvSpPr txBox="1"/>
          <p:nvPr/>
        </p:nvSpPr>
        <p:spPr>
          <a:xfrm>
            <a:off x="4360931" y="4995345"/>
            <a:ext cx="1021977" cy="369332"/>
          </a:xfrm>
          <a:prstGeom prst="rect">
            <a:avLst/>
          </a:prstGeom>
          <a:noFill/>
        </p:spPr>
        <p:txBody>
          <a:bodyPr wrap="square" rtlCol="0">
            <a:spAutoFit/>
          </a:bodyPr>
          <a:lstStyle/>
          <a:p>
            <a:r>
              <a:rPr lang="en-US" b="1" dirty="0" smtClean="0">
                <a:solidFill>
                  <a:srgbClr val="0070C0"/>
                </a:solidFill>
                <a:latin typeface="Arial" panose="020B0604020202020204" pitchFamily="34" charset="0"/>
                <a:cs typeface="Arial" panose="020B0604020202020204" pitchFamily="34" charset="0"/>
              </a:rPr>
              <a:t>go</a:t>
            </a:r>
            <a:endParaRPr lang="es-ES" b="1" dirty="0">
              <a:solidFill>
                <a:srgbClr val="0070C0"/>
              </a:solidFill>
              <a:latin typeface="Arial" panose="020B0604020202020204" pitchFamily="34" charset="0"/>
              <a:cs typeface="Arial" panose="020B0604020202020204" pitchFamily="34" charset="0"/>
            </a:endParaRPr>
          </a:p>
        </p:txBody>
      </p:sp>
      <p:sp>
        <p:nvSpPr>
          <p:cNvPr id="24" name="CuadroTexto 23"/>
          <p:cNvSpPr txBox="1"/>
          <p:nvPr/>
        </p:nvSpPr>
        <p:spPr>
          <a:xfrm>
            <a:off x="2791799" y="5324496"/>
            <a:ext cx="1021977" cy="369332"/>
          </a:xfrm>
          <a:prstGeom prst="rect">
            <a:avLst/>
          </a:prstGeom>
          <a:noFill/>
        </p:spPr>
        <p:txBody>
          <a:bodyPr wrap="square" rtlCol="0">
            <a:spAutoFit/>
          </a:bodyPr>
          <a:lstStyle/>
          <a:p>
            <a:r>
              <a:rPr lang="en-US" b="1" dirty="0">
                <a:solidFill>
                  <a:srgbClr val="0070C0"/>
                </a:solidFill>
                <a:latin typeface="Arial" panose="020B0604020202020204" pitchFamily="34" charset="0"/>
                <a:cs typeface="Arial" panose="020B0604020202020204" pitchFamily="34" charset="0"/>
              </a:rPr>
              <a:t>d</a:t>
            </a:r>
            <a:r>
              <a:rPr lang="en-US" b="1" dirty="0" smtClean="0">
                <a:solidFill>
                  <a:srgbClr val="0070C0"/>
                </a:solidFill>
                <a:latin typeface="Arial" panose="020B0604020202020204" pitchFamily="34" charset="0"/>
                <a:cs typeface="Arial" panose="020B0604020202020204" pitchFamily="34" charset="0"/>
              </a:rPr>
              <a:t>idn’t</a:t>
            </a:r>
            <a:endParaRPr lang="es-ES" b="1" dirty="0">
              <a:solidFill>
                <a:srgbClr val="0070C0"/>
              </a:solidFill>
              <a:latin typeface="Arial" panose="020B0604020202020204" pitchFamily="34" charset="0"/>
              <a:cs typeface="Arial" panose="020B0604020202020204" pitchFamily="34" charset="0"/>
            </a:endParaRPr>
          </a:p>
        </p:txBody>
      </p:sp>
      <p:sp>
        <p:nvSpPr>
          <p:cNvPr id="25" name="CuadroTexto 24"/>
          <p:cNvSpPr txBox="1"/>
          <p:nvPr/>
        </p:nvSpPr>
        <p:spPr>
          <a:xfrm>
            <a:off x="4760277" y="5347465"/>
            <a:ext cx="1021977" cy="369332"/>
          </a:xfrm>
          <a:prstGeom prst="rect">
            <a:avLst/>
          </a:prstGeom>
          <a:noFill/>
        </p:spPr>
        <p:txBody>
          <a:bodyPr wrap="square" rtlCol="0">
            <a:spAutoFit/>
          </a:bodyPr>
          <a:lstStyle/>
          <a:p>
            <a:r>
              <a:rPr lang="en-US" b="1" dirty="0" smtClean="0">
                <a:solidFill>
                  <a:srgbClr val="0070C0"/>
                </a:solidFill>
                <a:latin typeface="Arial" panose="020B0604020202020204" pitchFamily="34" charset="0"/>
                <a:cs typeface="Arial" panose="020B0604020202020204" pitchFamily="34" charset="0"/>
              </a:rPr>
              <a:t>invited</a:t>
            </a:r>
            <a:endParaRPr lang="es-ES" b="1" dirty="0">
              <a:solidFill>
                <a:srgbClr val="0070C0"/>
              </a:solidFill>
              <a:latin typeface="Arial" panose="020B0604020202020204" pitchFamily="34" charset="0"/>
              <a:cs typeface="Arial" panose="020B0604020202020204" pitchFamily="34" charset="0"/>
            </a:endParaRPr>
          </a:p>
        </p:txBody>
      </p:sp>
      <p:sp>
        <p:nvSpPr>
          <p:cNvPr id="26" name="CuadroTexto 25"/>
          <p:cNvSpPr txBox="1"/>
          <p:nvPr/>
        </p:nvSpPr>
        <p:spPr>
          <a:xfrm>
            <a:off x="2460405" y="5658241"/>
            <a:ext cx="1021977" cy="369332"/>
          </a:xfrm>
          <a:prstGeom prst="rect">
            <a:avLst/>
          </a:prstGeom>
          <a:noFill/>
        </p:spPr>
        <p:txBody>
          <a:bodyPr wrap="square" rtlCol="0">
            <a:spAutoFit/>
          </a:bodyPr>
          <a:lstStyle/>
          <a:p>
            <a:r>
              <a:rPr lang="en-US" b="1" dirty="0" smtClean="0">
                <a:solidFill>
                  <a:srgbClr val="0070C0"/>
                </a:solidFill>
                <a:latin typeface="Arial" panose="020B0604020202020204" pitchFamily="34" charset="0"/>
                <a:cs typeface="Arial" panose="020B0604020202020204" pitchFamily="34" charset="0"/>
              </a:rPr>
              <a:t>cooked</a:t>
            </a:r>
            <a:endParaRPr lang="es-ES"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920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12192000" cy="646331"/>
          </a:xfrm>
          <a:prstGeom prst="rect">
            <a:avLst/>
          </a:prstGeom>
          <a:noFill/>
          <a:ln w="28575">
            <a:solidFill>
              <a:schemeClr val="accent6">
                <a:lumMod val="75000"/>
              </a:schemeClr>
            </a:solidFill>
          </a:ln>
        </p:spPr>
        <p:txBody>
          <a:bodyPr wrap="square" rtlCol="0">
            <a:spAutoFit/>
          </a:bodyPr>
          <a:lstStyle/>
          <a:p>
            <a:pPr algn="ctr"/>
            <a:r>
              <a:rPr lang="en-US" b="1" dirty="0" smtClean="0">
                <a:solidFill>
                  <a:srgbClr val="92D050"/>
                </a:solidFill>
                <a:latin typeface="Arial" panose="020B0604020202020204" pitchFamily="34" charset="0"/>
                <a:cs typeface="Arial" panose="020B0604020202020204" pitchFamily="34" charset="0"/>
              </a:rPr>
              <a:t>4 PRONUNCIATION Reduction of </a:t>
            </a:r>
            <a:r>
              <a:rPr lang="en-US" b="1" i="1" dirty="0" smtClean="0">
                <a:solidFill>
                  <a:srgbClr val="92D050"/>
                </a:solidFill>
                <a:latin typeface="Arial" panose="020B0604020202020204" pitchFamily="34" charset="0"/>
                <a:cs typeface="Arial" panose="020B0604020202020204" pitchFamily="34" charset="0"/>
              </a:rPr>
              <a:t>did you</a:t>
            </a:r>
          </a:p>
          <a:p>
            <a:pPr algn="ctr"/>
            <a:r>
              <a:rPr lang="en-US" b="1" dirty="0" smtClean="0">
                <a:solidFill>
                  <a:srgbClr val="92D050"/>
                </a:solidFill>
                <a:latin typeface="Arial" panose="020B0604020202020204" pitchFamily="34" charset="0"/>
                <a:cs typeface="Arial" panose="020B0604020202020204" pitchFamily="34" charset="0"/>
              </a:rPr>
              <a:t>Learning objective: </a:t>
            </a:r>
            <a:r>
              <a:rPr lang="en-US" dirty="0">
                <a:solidFill>
                  <a:srgbClr val="92D050"/>
                </a:solidFill>
              </a:rPr>
              <a:t>use the reduction of did you to sound more natural when asking past-tense questions</a:t>
            </a:r>
            <a:endParaRPr lang="es-ES" dirty="0">
              <a:solidFill>
                <a:srgbClr val="92D050"/>
              </a:solidFill>
            </a:endParaRPr>
          </a:p>
        </p:txBody>
      </p:sp>
      <p:pic>
        <p:nvPicPr>
          <p:cNvPr id="3" name="Imagen 2"/>
          <p:cNvPicPr>
            <a:picLocks noChangeAspect="1"/>
          </p:cNvPicPr>
          <p:nvPr/>
        </p:nvPicPr>
        <p:blipFill rotWithShape="1">
          <a:blip r:embed="rId4"/>
          <a:srcRect l="10486" t="26837" r="8590" b="34621"/>
          <a:stretch/>
        </p:blipFill>
        <p:spPr>
          <a:xfrm>
            <a:off x="1662953" y="1489510"/>
            <a:ext cx="10529047" cy="2819400"/>
          </a:xfrm>
          <a:prstGeom prst="rect">
            <a:avLst/>
          </a:prstGeom>
        </p:spPr>
      </p:pic>
      <p:pic>
        <p:nvPicPr>
          <p:cNvPr id="4" name="IC5_L1_Unit 07 Pg 045 Ex 04 Pronunciation Pt 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476" y="763120"/>
            <a:ext cx="609600" cy="609600"/>
          </a:xfrm>
          <a:prstGeom prst="rect">
            <a:avLst/>
          </a:prstGeom>
        </p:spPr>
      </p:pic>
    </p:spTree>
    <p:extLst>
      <p:ext uri="{BB962C8B-B14F-4D97-AF65-F5344CB8AC3E}">
        <p14:creationId xmlns:p14="http://schemas.microsoft.com/office/powerpoint/2010/main" val="34463162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86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71146" y="2996896"/>
            <a:ext cx="10849707" cy="2862322"/>
          </a:xfrm>
          <a:prstGeom prst="rect">
            <a:avLst/>
          </a:prstGeom>
          <a:noFill/>
        </p:spPr>
        <p:txBody>
          <a:bodyPr wrap="square" rtlCol="0">
            <a:spAutoFit/>
          </a:bodyPr>
          <a:lstStyle/>
          <a:p>
            <a:pPr marL="342900" indent="-342900">
              <a:lnSpc>
                <a:spcPct val="200000"/>
              </a:lnSpc>
              <a:buFont typeface="+mj-lt"/>
              <a:buAutoNum type="arabicPeriod"/>
            </a:pPr>
            <a:r>
              <a:rPr lang="en-US" dirty="0" smtClean="0">
                <a:solidFill>
                  <a:srgbClr val="00B050"/>
                </a:solidFill>
                <a:latin typeface="Arial" panose="020B0604020202020204" pitchFamily="34" charset="0"/>
                <a:cs typeface="Arial" panose="020B0604020202020204" pitchFamily="34" charset="0"/>
              </a:rPr>
              <a:t>Did</a:t>
            </a:r>
            <a:r>
              <a:rPr lang="en-US" dirty="0" smtClean="0">
                <a:latin typeface="Arial" panose="020B0604020202020204" pitchFamily="34" charset="0"/>
                <a:cs typeface="Arial" panose="020B0604020202020204" pitchFamily="34" charset="0"/>
              </a:rPr>
              <a:t> </a:t>
            </a:r>
            <a:r>
              <a:rPr lang="en-US" dirty="0" smtClean="0">
                <a:solidFill>
                  <a:srgbClr val="0070C0"/>
                </a:solidFill>
                <a:latin typeface="Arial" panose="020B0604020202020204" pitchFamily="34" charset="0"/>
                <a:cs typeface="Arial" panose="020B0604020202020204" pitchFamily="34" charset="0"/>
              </a:rPr>
              <a:t>you</a:t>
            </a:r>
            <a:r>
              <a:rPr lang="en-US" dirty="0" smtClean="0">
                <a:latin typeface="Arial" panose="020B0604020202020204" pitchFamily="34" charset="0"/>
                <a:cs typeface="Arial" panose="020B0604020202020204" pitchFamily="34" charset="0"/>
              </a:rPr>
              <a:t> </a:t>
            </a:r>
            <a:r>
              <a:rPr lang="en-US" dirty="0" smtClean="0">
                <a:solidFill>
                  <a:srgbClr val="C00000"/>
                </a:solidFill>
                <a:latin typeface="Arial" panose="020B0604020202020204" pitchFamily="34" charset="0"/>
                <a:cs typeface="Arial" panose="020B0604020202020204" pitchFamily="34" charset="0"/>
              </a:rPr>
              <a:t>stay</a:t>
            </a:r>
            <a:r>
              <a:rPr lang="en-US" dirty="0" smtClean="0">
                <a:latin typeface="Arial" panose="020B0604020202020204" pitchFamily="34" charset="0"/>
                <a:cs typeface="Arial" panose="020B0604020202020204" pitchFamily="34" charset="0"/>
              </a:rPr>
              <a:t> home on Sunday?</a:t>
            </a:r>
          </a:p>
          <a:p>
            <a:pPr marL="342900" indent="-342900">
              <a:lnSpc>
                <a:spcPct val="200000"/>
              </a:lnSpc>
              <a:buFont typeface="+mj-lt"/>
              <a:buAutoNum type="arabicPeriod"/>
            </a:pPr>
            <a:r>
              <a:rPr lang="en-US" dirty="0" smtClean="0">
                <a:latin typeface="Arial" panose="020B0604020202020204" pitchFamily="34" charset="0"/>
                <a:cs typeface="Arial" panose="020B0604020202020204" pitchFamily="34" charset="0"/>
              </a:rPr>
              <a:t>How </a:t>
            </a:r>
            <a:r>
              <a:rPr lang="en-US" dirty="0" smtClean="0">
                <a:solidFill>
                  <a:srgbClr val="00B050"/>
                </a:solidFill>
                <a:latin typeface="Arial" panose="020B0604020202020204" pitchFamily="34" charset="0"/>
                <a:cs typeface="Arial" panose="020B0604020202020204" pitchFamily="34" charset="0"/>
              </a:rPr>
              <a:t>did </a:t>
            </a:r>
            <a:r>
              <a:rPr lang="en-US" dirty="0" smtClean="0">
                <a:solidFill>
                  <a:srgbClr val="0070C0"/>
                </a:solidFill>
                <a:latin typeface="Arial" panose="020B0604020202020204" pitchFamily="34" charset="0"/>
                <a:cs typeface="Arial" panose="020B0604020202020204" pitchFamily="34" charset="0"/>
              </a:rPr>
              <a:t>you</a:t>
            </a:r>
            <a:r>
              <a:rPr lang="en-US" dirty="0" smtClean="0">
                <a:latin typeface="Arial" panose="020B0604020202020204" pitchFamily="34" charset="0"/>
                <a:cs typeface="Arial" panose="020B0604020202020204" pitchFamily="34" charset="0"/>
              </a:rPr>
              <a:t> </a:t>
            </a:r>
            <a:r>
              <a:rPr lang="en-US" dirty="0" smtClean="0">
                <a:solidFill>
                  <a:srgbClr val="C00000"/>
                </a:solidFill>
                <a:latin typeface="Arial" panose="020B0604020202020204" pitchFamily="34" charset="0"/>
                <a:cs typeface="Arial" panose="020B0604020202020204" pitchFamily="34" charset="0"/>
              </a:rPr>
              <a:t>spend</a:t>
            </a:r>
            <a:r>
              <a:rPr lang="en-US" dirty="0" smtClean="0">
                <a:latin typeface="Arial" panose="020B0604020202020204" pitchFamily="34" charset="0"/>
                <a:cs typeface="Arial" panose="020B0604020202020204" pitchFamily="34" charset="0"/>
              </a:rPr>
              <a:t> your last birthday?</a:t>
            </a:r>
          </a:p>
          <a:p>
            <a:pPr marL="342900" indent="-342900">
              <a:lnSpc>
                <a:spcPct val="200000"/>
              </a:lnSpc>
              <a:buFont typeface="+mj-lt"/>
              <a:buAutoNum type="arabicPeriod"/>
            </a:pPr>
            <a:r>
              <a:rPr lang="en-US" dirty="0" smtClean="0">
                <a:latin typeface="Arial" panose="020B0604020202020204" pitchFamily="34" charset="0"/>
                <a:cs typeface="Arial" panose="020B0604020202020204" pitchFamily="34" charset="0"/>
              </a:rPr>
              <a:t>What </a:t>
            </a:r>
            <a:r>
              <a:rPr lang="en-US" dirty="0" smtClean="0">
                <a:solidFill>
                  <a:srgbClr val="00B050"/>
                </a:solidFill>
                <a:latin typeface="Arial" panose="020B0604020202020204" pitchFamily="34" charset="0"/>
                <a:cs typeface="Arial" panose="020B0604020202020204" pitchFamily="34" charset="0"/>
              </a:rPr>
              <a:t>did</a:t>
            </a:r>
            <a:r>
              <a:rPr lang="en-US" dirty="0" smtClean="0">
                <a:latin typeface="Arial" panose="020B0604020202020204" pitchFamily="34" charset="0"/>
                <a:cs typeface="Arial" panose="020B0604020202020204" pitchFamily="34" charset="0"/>
              </a:rPr>
              <a:t> </a:t>
            </a:r>
            <a:r>
              <a:rPr lang="en-US" dirty="0" smtClean="0">
                <a:solidFill>
                  <a:srgbClr val="0070C0"/>
                </a:solidFill>
                <a:latin typeface="Arial" panose="020B0604020202020204" pitchFamily="34" charset="0"/>
                <a:cs typeface="Arial" panose="020B0604020202020204" pitchFamily="34" charset="0"/>
              </a:rPr>
              <a:t>you</a:t>
            </a:r>
            <a:r>
              <a:rPr lang="en-US" dirty="0" smtClean="0">
                <a:latin typeface="Arial" panose="020B0604020202020204" pitchFamily="34" charset="0"/>
                <a:cs typeface="Arial" panose="020B0604020202020204" pitchFamily="34" charset="0"/>
              </a:rPr>
              <a:t> </a:t>
            </a:r>
            <a:r>
              <a:rPr lang="en-US" dirty="0" smtClean="0">
                <a:solidFill>
                  <a:srgbClr val="C00000"/>
                </a:solidFill>
                <a:latin typeface="Arial" panose="020B0604020202020204" pitchFamily="34" charset="0"/>
                <a:cs typeface="Arial" panose="020B0604020202020204" pitchFamily="34" charset="0"/>
              </a:rPr>
              <a:t>do</a:t>
            </a:r>
            <a:r>
              <a:rPr lang="en-US" dirty="0" smtClean="0">
                <a:latin typeface="Arial" panose="020B0604020202020204" pitchFamily="34" charset="0"/>
                <a:cs typeface="Arial" panose="020B0604020202020204" pitchFamily="34" charset="0"/>
              </a:rPr>
              <a:t> last night?</a:t>
            </a:r>
          </a:p>
          <a:p>
            <a:pPr marL="342900" indent="-342900">
              <a:lnSpc>
                <a:spcPct val="200000"/>
              </a:lnSpc>
              <a:buFont typeface="+mj-lt"/>
              <a:buAutoNum type="arabicPeriod"/>
            </a:pPr>
            <a:r>
              <a:rPr lang="en-US" dirty="0" smtClean="0">
                <a:solidFill>
                  <a:srgbClr val="00B050"/>
                </a:solidFill>
                <a:latin typeface="Arial" panose="020B0604020202020204" pitchFamily="34" charset="0"/>
                <a:cs typeface="Arial" panose="020B0604020202020204" pitchFamily="34" charset="0"/>
              </a:rPr>
              <a:t>Did</a:t>
            </a:r>
            <a:r>
              <a:rPr lang="en-US" dirty="0" smtClean="0">
                <a:latin typeface="Arial" panose="020B0604020202020204" pitchFamily="34" charset="0"/>
                <a:cs typeface="Arial" panose="020B0604020202020204" pitchFamily="34" charset="0"/>
              </a:rPr>
              <a:t> </a:t>
            </a:r>
            <a:r>
              <a:rPr lang="en-US" dirty="0" smtClean="0">
                <a:solidFill>
                  <a:srgbClr val="0070C0"/>
                </a:solidFill>
                <a:latin typeface="Arial" panose="020B0604020202020204" pitchFamily="34" charset="0"/>
                <a:cs typeface="Arial" panose="020B0604020202020204" pitchFamily="34" charset="0"/>
              </a:rPr>
              <a:t>you</a:t>
            </a:r>
            <a:r>
              <a:rPr lang="en-US" dirty="0" smtClean="0">
                <a:latin typeface="Arial" panose="020B0604020202020204" pitchFamily="34" charset="0"/>
                <a:cs typeface="Arial" panose="020B0604020202020204" pitchFamily="34" charset="0"/>
              </a:rPr>
              <a:t> </a:t>
            </a:r>
            <a:r>
              <a:rPr lang="en-US" dirty="0" smtClean="0">
                <a:solidFill>
                  <a:srgbClr val="C00000"/>
                </a:solidFill>
                <a:latin typeface="Arial" panose="020B0604020202020204" pitchFamily="34" charset="0"/>
                <a:cs typeface="Arial" panose="020B0604020202020204" pitchFamily="34" charset="0"/>
              </a:rPr>
              <a:t>do</a:t>
            </a:r>
            <a:r>
              <a:rPr lang="en-US" dirty="0" smtClean="0">
                <a:latin typeface="Arial" panose="020B0604020202020204" pitchFamily="34" charset="0"/>
                <a:cs typeface="Arial" panose="020B0604020202020204" pitchFamily="34" charset="0"/>
              </a:rPr>
              <a:t> anything special over the weekend?</a:t>
            </a:r>
          </a:p>
          <a:p>
            <a:pPr marL="342900" indent="-342900">
              <a:lnSpc>
                <a:spcPct val="200000"/>
              </a:lnSpc>
              <a:buFont typeface="+mj-lt"/>
              <a:buAutoNum type="arabicPeriod"/>
            </a:pPr>
            <a:r>
              <a:rPr lang="en-US" dirty="0" smtClean="0">
                <a:solidFill>
                  <a:srgbClr val="00B050"/>
                </a:solidFill>
                <a:latin typeface="Arial" panose="020B0604020202020204" pitchFamily="34" charset="0"/>
                <a:cs typeface="Arial" panose="020B0604020202020204" pitchFamily="34" charset="0"/>
              </a:rPr>
              <a:t>Did</a:t>
            </a:r>
            <a:r>
              <a:rPr lang="en-US" dirty="0" smtClean="0">
                <a:latin typeface="Arial" panose="020B0604020202020204" pitchFamily="34" charset="0"/>
                <a:cs typeface="Arial" panose="020B0604020202020204" pitchFamily="34" charset="0"/>
              </a:rPr>
              <a:t> </a:t>
            </a:r>
            <a:r>
              <a:rPr lang="en-US" dirty="0" smtClean="0">
                <a:solidFill>
                  <a:srgbClr val="0070C0"/>
                </a:solidFill>
                <a:latin typeface="Arial" panose="020B0604020202020204" pitchFamily="34" charset="0"/>
                <a:cs typeface="Arial" panose="020B0604020202020204" pitchFamily="34" charset="0"/>
              </a:rPr>
              <a:t>you</a:t>
            </a:r>
            <a:r>
              <a:rPr lang="en-US" dirty="0" smtClean="0">
                <a:latin typeface="Arial" panose="020B0604020202020204" pitchFamily="34" charset="0"/>
                <a:cs typeface="Arial" panose="020B0604020202020204" pitchFamily="34" charset="0"/>
              </a:rPr>
              <a:t> </a:t>
            </a:r>
            <a:r>
              <a:rPr lang="en-US" dirty="0" smtClean="0">
                <a:solidFill>
                  <a:srgbClr val="C00000"/>
                </a:solidFill>
                <a:latin typeface="Arial" panose="020B0604020202020204" pitchFamily="34" charset="0"/>
                <a:cs typeface="Arial" panose="020B0604020202020204" pitchFamily="34" charset="0"/>
              </a:rPr>
              <a:t>go out </a:t>
            </a:r>
            <a:r>
              <a:rPr lang="en-US" dirty="0" smtClean="0">
                <a:latin typeface="Arial" panose="020B0604020202020204" pitchFamily="34" charset="0"/>
                <a:cs typeface="Arial" panose="020B0604020202020204" pitchFamily="34" charset="0"/>
              </a:rPr>
              <a:t>on Friday night? Where </a:t>
            </a:r>
            <a:r>
              <a:rPr lang="en-US" dirty="0" smtClean="0">
                <a:solidFill>
                  <a:srgbClr val="00B050"/>
                </a:solidFill>
                <a:latin typeface="Arial" panose="020B0604020202020204" pitchFamily="34" charset="0"/>
                <a:cs typeface="Arial" panose="020B0604020202020204" pitchFamily="34" charset="0"/>
              </a:rPr>
              <a:t>did</a:t>
            </a:r>
            <a:r>
              <a:rPr lang="en-US" dirty="0" smtClean="0">
                <a:latin typeface="Arial" panose="020B0604020202020204" pitchFamily="34" charset="0"/>
                <a:cs typeface="Arial" panose="020B0604020202020204" pitchFamily="34" charset="0"/>
              </a:rPr>
              <a:t> </a:t>
            </a:r>
            <a:r>
              <a:rPr lang="en-US" dirty="0" smtClean="0">
                <a:solidFill>
                  <a:srgbClr val="0070C0"/>
                </a:solidFill>
                <a:latin typeface="Arial" panose="020B0604020202020204" pitchFamily="34" charset="0"/>
                <a:cs typeface="Arial" panose="020B0604020202020204" pitchFamily="34" charset="0"/>
              </a:rPr>
              <a:t>you</a:t>
            </a:r>
            <a:r>
              <a:rPr lang="en-US" dirty="0" smtClean="0">
                <a:latin typeface="Arial" panose="020B0604020202020204" pitchFamily="34" charset="0"/>
                <a:cs typeface="Arial" panose="020B0604020202020204" pitchFamily="34" charset="0"/>
              </a:rPr>
              <a:t> </a:t>
            </a:r>
            <a:r>
              <a:rPr lang="en-US" dirty="0" smtClean="0">
                <a:solidFill>
                  <a:srgbClr val="C00000"/>
                </a:solidFill>
                <a:latin typeface="Arial" panose="020B0604020202020204" pitchFamily="34" charset="0"/>
                <a:cs typeface="Arial" panose="020B0604020202020204" pitchFamily="34" charset="0"/>
              </a:rPr>
              <a:t>go</a:t>
            </a:r>
            <a:r>
              <a:rPr lang="en-US" dirty="0" smtClean="0">
                <a:latin typeface="Arial" panose="020B0604020202020204" pitchFamily="34" charset="0"/>
                <a:cs typeface="Arial" panose="020B0604020202020204" pitchFamily="34" charset="0"/>
              </a:rPr>
              <a:t>? Who </a:t>
            </a:r>
            <a:r>
              <a:rPr lang="en-US" dirty="0" smtClean="0">
                <a:solidFill>
                  <a:srgbClr val="00B050"/>
                </a:solidFill>
                <a:latin typeface="Arial" panose="020B0604020202020204" pitchFamily="34" charset="0"/>
                <a:cs typeface="Arial" panose="020B0604020202020204" pitchFamily="34" charset="0"/>
              </a:rPr>
              <a:t>did</a:t>
            </a:r>
            <a:r>
              <a:rPr lang="en-US" dirty="0" smtClean="0">
                <a:latin typeface="Arial" panose="020B0604020202020204" pitchFamily="34" charset="0"/>
                <a:cs typeface="Arial" panose="020B0604020202020204" pitchFamily="34" charset="0"/>
              </a:rPr>
              <a:t> </a:t>
            </a:r>
            <a:r>
              <a:rPr lang="en-US" dirty="0" smtClean="0">
                <a:solidFill>
                  <a:srgbClr val="0070C0"/>
                </a:solidFill>
                <a:latin typeface="Arial" panose="020B0604020202020204" pitchFamily="34" charset="0"/>
                <a:cs typeface="Arial" panose="020B0604020202020204" pitchFamily="34" charset="0"/>
              </a:rPr>
              <a:t>you</a:t>
            </a:r>
            <a:r>
              <a:rPr lang="en-US" dirty="0" smtClean="0">
                <a:latin typeface="Arial" panose="020B0604020202020204" pitchFamily="34" charset="0"/>
                <a:cs typeface="Arial" panose="020B0604020202020204" pitchFamily="34" charset="0"/>
              </a:rPr>
              <a:t> </a:t>
            </a:r>
            <a:r>
              <a:rPr lang="en-US" dirty="0" smtClean="0">
                <a:solidFill>
                  <a:srgbClr val="C00000"/>
                </a:solidFill>
                <a:latin typeface="Arial" panose="020B0604020202020204" pitchFamily="34" charset="0"/>
                <a:cs typeface="Arial" panose="020B0604020202020204" pitchFamily="34" charset="0"/>
              </a:rPr>
              <a:t>go with</a:t>
            </a:r>
            <a:r>
              <a:rPr lang="en-US" dirty="0" smtClean="0">
                <a:latin typeface="Arial" panose="020B0604020202020204" pitchFamily="34" charset="0"/>
                <a:cs typeface="Arial" panose="020B0604020202020204" pitchFamily="34" charset="0"/>
              </a:rPr>
              <a:t>? What time </a:t>
            </a:r>
            <a:r>
              <a:rPr lang="en-US" dirty="0" smtClean="0">
                <a:solidFill>
                  <a:srgbClr val="00B050"/>
                </a:solidFill>
                <a:latin typeface="Arial" panose="020B0604020202020204" pitchFamily="34" charset="0"/>
                <a:cs typeface="Arial" panose="020B0604020202020204" pitchFamily="34" charset="0"/>
              </a:rPr>
              <a:t>did</a:t>
            </a:r>
            <a:r>
              <a:rPr lang="en-US" dirty="0" smtClean="0">
                <a:latin typeface="Arial" panose="020B0604020202020204" pitchFamily="34" charset="0"/>
                <a:cs typeface="Arial" panose="020B0604020202020204" pitchFamily="34" charset="0"/>
              </a:rPr>
              <a:t> </a:t>
            </a:r>
            <a:r>
              <a:rPr lang="en-US" dirty="0" smtClean="0">
                <a:solidFill>
                  <a:srgbClr val="0070C0"/>
                </a:solidFill>
                <a:latin typeface="Arial" panose="020B0604020202020204" pitchFamily="34" charset="0"/>
                <a:cs typeface="Arial" panose="020B0604020202020204" pitchFamily="34" charset="0"/>
              </a:rPr>
              <a:t>you</a:t>
            </a:r>
            <a:r>
              <a:rPr lang="en-US" dirty="0" smtClean="0">
                <a:latin typeface="Arial" panose="020B0604020202020204" pitchFamily="34" charset="0"/>
                <a:cs typeface="Arial" panose="020B0604020202020204" pitchFamily="34" charset="0"/>
              </a:rPr>
              <a:t> </a:t>
            </a:r>
            <a:r>
              <a:rPr lang="en-US" dirty="0" smtClean="0">
                <a:solidFill>
                  <a:srgbClr val="C00000"/>
                </a:solidFill>
                <a:latin typeface="Arial" panose="020B0604020202020204" pitchFamily="34" charset="0"/>
                <a:cs typeface="Arial" panose="020B0604020202020204" pitchFamily="34" charset="0"/>
              </a:rPr>
              <a:t>go</a:t>
            </a:r>
            <a:r>
              <a:rPr lang="en-US" dirty="0" smtClean="0">
                <a:latin typeface="Arial" panose="020B0604020202020204" pitchFamily="34" charset="0"/>
                <a:cs typeface="Arial" panose="020B0604020202020204" pitchFamily="34" charset="0"/>
              </a:rPr>
              <a:t>?</a:t>
            </a:r>
          </a:p>
        </p:txBody>
      </p:sp>
      <p:sp>
        <p:nvSpPr>
          <p:cNvPr id="4" name="CuadroTexto 3"/>
          <p:cNvSpPr txBox="1"/>
          <p:nvPr/>
        </p:nvSpPr>
        <p:spPr>
          <a:xfrm>
            <a:off x="562708" y="1474710"/>
            <a:ext cx="11342077" cy="1754326"/>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B  PRACTICE. Take turns asking the questions in part A. Pay attention to the pronunciation of </a:t>
            </a:r>
            <a:r>
              <a:rPr lang="en-US" b="1" i="1" dirty="0" smtClean="0">
                <a:latin typeface="Arial" panose="020B0604020202020204" pitchFamily="34" charset="0"/>
                <a:cs typeface="Arial" panose="020B0604020202020204" pitchFamily="34" charset="0"/>
              </a:rPr>
              <a:t>did you.</a:t>
            </a:r>
          </a:p>
          <a:p>
            <a:r>
              <a:rPr lang="en-US" b="1" dirty="0" smtClean="0">
                <a:latin typeface="Arial" panose="020B0604020202020204" pitchFamily="34" charset="0"/>
                <a:cs typeface="Arial" panose="020B0604020202020204" pitchFamily="34" charset="0"/>
              </a:rPr>
              <a:t>Give your own information when answering.</a:t>
            </a:r>
          </a:p>
          <a:p>
            <a:r>
              <a:rPr lang="en-US" b="1" dirty="0" smtClean="0">
                <a:latin typeface="Arial" panose="020B0604020202020204" pitchFamily="34" charset="0"/>
                <a:cs typeface="Arial" panose="020B0604020202020204" pitchFamily="34" charset="0"/>
              </a:rPr>
              <a:t>Join your sharing group and socialize. Take 20 min. </a:t>
            </a:r>
            <a:r>
              <a:rPr lang="en-US" b="1" dirty="0">
                <a:latin typeface="Arial" panose="020B0604020202020204" pitchFamily="34" charset="0"/>
                <a:cs typeface="Arial" panose="020B0604020202020204" pitchFamily="34" charset="0"/>
              </a:rPr>
              <a:t>Take notes.</a:t>
            </a:r>
            <a:r>
              <a:rPr lang="en-US" b="1" dirty="0" smtClean="0">
                <a:latin typeface="Arial" panose="020B0604020202020204" pitchFamily="34" charset="0"/>
                <a:cs typeface="Arial" panose="020B0604020202020204" pitchFamily="34" charset="0"/>
              </a:rPr>
              <a:t> Then comeback to the general group and share. Tell the class about your partner’s past activities.</a:t>
            </a:r>
          </a:p>
          <a:p>
            <a:r>
              <a:rPr lang="en-US" b="1" i="1" dirty="0" smtClean="0">
                <a:solidFill>
                  <a:srgbClr val="0070C0"/>
                </a:solidFill>
                <a:latin typeface="Arial" panose="020B0604020202020204" pitchFamily="34" charset="0"/>
                <a:cs typeface="Arial" panose="020B0604020202020204" pitchFamily="34" charset="0"/>
              </a:rPr>
              <a:t>Reporting: Some classmates …</a:t>
            </a:r>
          </a:p>
          <a:p>
            <a:endParaRPr lang="es-ES" b="1" dirty="0">
              <a:latin typeface="Arial" panose="020B0604020202020204" pitchFamily="34" charset="0"/>
              <a:cs typeface="Arial" panose="020B0604020202020204" pitchFamily="34" charset="0"/>
            </a:endParaRPr>
          </a:p>
        </p:txBody>
      </p:sp>
      <p:sp>
        <p:nvSpPr>
          <p:cNvPr id="6" name="CuadroTexto 5"/>
          <p:cNvSpPr txBox="1"/>
          <p:nvPr/>
        </p:nvSpPr>
        <p:spPr>
          <a:xfrm>
            <a:off x="0" y="0"/>
            <a:ext cx="12192000" cy="369332"/>
          </a:xfrm>
          <a:prstGeom prst="rect">
            <a:avLst/>
          </a:prstGeom>
          <a:noFill/>
          <a:ln w="28575">
            <a:solidFill>
              <a:schemeClr val="accent6">
                <a:lumMod val="75000"/>
              </a:schemeClr>
            </a:solidFill>
          </a:ln>
        </p:spPr>
        <p:txBody>
          <a:bodyPr wrap="square" rtlCol="0">
            <a:spAutoFit/>
          </a:bodyPr>
          <a:lstStyle/>
          <a:p>
            <a:pPr algn="ctr"/>
            <a:r>
              <a:rPr lang="en-US" b="1" dirty="0" smtClean="0">
                <a:solidFill>
                  <a:srgbClr val="92D050"/>
                </a:solidFill>
                <a:latin typeface="Arial" panose="020B0604020202020204" pitchFamily="34" charset="0"/>
                <a:cs typeface="Arial" panose="020B0604020202020204" pitchFamily="34" charset="0"/>
              </a:rPr>
              <a:t>6 Learning objective: </a:t>
            </a:r>
            <a:r>
              <a:rPr lang="en-US" b="1" dirty="0">
                <a:solidFill>
                  <a:srgbClr val="92D050"/>
                </a:solidFill>
                <a:latin typeface="Arial" panose="020B0604020202020204" pitchFamily="34" charset="0"/>
                <a:ea typeface="Times New Roman" panose="02020603050405020304" pitchFamily="18" charset="0"/>
                <a:cs typeface="Arial" panose="020B0604020202020204" pitchFamily="34" charset="0"/>
              </a:rPr>
              <a:t>Discuss past activities and ask follow-up </a:t>
            </a:r>
            <a:r>
              <a:rPr lang="en-US" b="1" dirty="0" smtClean="0">
                <a:solidFill>
                  <a:srgbClr val="92D050"/>
                </a:solidFill>
                <a:latin typeface="Arial" panose="020B0604020202020204" pitchFamily="34" charset="0"/>
                <a:ea typeface="Times New Roman" panose="02020603050405020304" pitchFamily="18" charset="0"/>
                <a:cs typeface="Arial" panose="020B0604020202020204" pitchFamily="34" charset="0"/>
              </a:rPr>
              <a:t>questions</a:t>
            </a:r>
            <a:endParaRPr lang="es-ES" b="1" dirty="0">
              <a:solidFill>
                <a:srgbClr val="92D050"/>
              </a:solidFill>
              <a:latin typeface="Arial" panose="020B0604020202020204" pitchFamily="34" charset="0"/>
              <a:cs typeface="Arial" panose="020B0604020202020204" pitchFamily="34" charset="0"/>
            </a:endParaRPr>
          </a:p>
        </p:txBody>
      </p:sp>
      <p:sp>
        <p:nvSpPr>
          <p:cNvPr id="5" name="CuadroTexto 4"/>
          <p:cNvSpPr txBox="1"/>
          <p:nvPr/>
        </p:nvSpPr>
        <p:spPr>
          <a:xfrm>
            <a:off x="4435288" y="691188"/>
            <a:ext cx="3321424" cy="461665"/>
          </a:xfrm>
          <a:prstGeom prst="rect">
            <a:avLst/>
          </a:prstGeom>
          <a:solidFill>
            <a:srgbClr val="92D050"/>
          </a:solidFill>
        </p:spPr>
        <p:txBody>
          <a:bodyPr wrap="square" rtlCol="0">
            <a:spAutoFit/>
          </a:bodyPr>
          <a:lstStyle/>
          <a:p>
            <a:r>
              <a:rPr lang="en-US" sz="2400" b="1" dirty="0" smtClean="0">
                <a:latin typeface="Arial" panose="020B0604020202020204" pitchFamily="34" charset="0"/>
                <a:cs typeface="Arial" panose="020B0604020202020204" pitchFamily="34" charset="0"/>
              </a:rPr>
              <a:t>Live session activity</a:t>
            </a:r>
            <a:endParaRPr lang="es-E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0911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12192000" cy="646331"/>
          </a:xfrm>
          <a:prstGeom prst="rect">
            <a:avLst/>
          </a:prstGeom>
          <a:noFill/>
          <a:ln w="28575">
            <a:solidFill>
              <a:schemeClr val="accent6">
                <a:lumMod val="75000"/>
              </a:schemeClr>
            </a:solidFill>
          </a:ln>
        </p:spPr>
        <p:txBody>
          <a:bodyPr wrap="square" rtlCol="0">
            <a:spAutoFit/>
          </a:bodyPr>
          <a:lstStyle/>
          <a:p>
            <a:pPr algn="ctr"/>
            <a:r>
              <a:rPr lang="en-US" b="1" dirty="0" smtClean="0">
                <a:solidFill>
                  <a:srgbClr val="92D050"/>
                </a:solidFill>
                <a:latin typeface="Arial" panose="020B0604020202020204" pitchFamily="34" charset="0"/>
                <a:cs typeface="Arial" panose="020B0604020202020204" pitchFamily="34" charset="0"/>
              </a:rPr>
              <a:t>5 WORD POWER Chores and activities</a:t>
            </a:r>
          </a:p>
          <a:p>
            <a:pPr algn="ctr"/>
            <a:r>
              <a:rPr lang="en-US" b="1" dirty="0" smtClean="0">
                <a:solidFill>
                  <a:srgbClr val="92D050"/>
                </a:solidFill>
                <a:latin typeface="Arial" panose="020B0604020202020204" pitchFamily="34" charset="0"/>
                <a:cs typeface="Arial" panose="020B0604020202020204" pitchFamily="34" charset="0"/>
              </a:rPr>
              <a:t>Learning objective: </a:t>
            </a:r>
            <a:r>
              <a:rPr lang="en-US" dirty="0">
                <a:solidFill>
                  <a:srgbClr val="92D050"/>
                </a:solidFill>
                <a:latin typeface="Arial" panose="020B0604020202020204" pitchFamily="34" charset="0"/>
                <a:cs typeface="Arial" panose="020B0604020202020204" pitchFamily="34" charset="0"/>
              </a:rPr>
              <a:t>discuss daily chores and activities using do, go, have, make, and take;</a:t>
            </a:r>
            <a:endParaRPr lang="es-ES" dirty="0">
              <a:solidFill>
                <a:srgbClr val="92D050"/>
              </a:solidFill>
              <a:latin typeface="Arial" panose="020B0604020202020204" pitchFamily="34" charset="0"/>
              <a:cs typeface="Arial" panose="020B0604020202020204" pitchFamily="34" charset="0"/>
            </a:endParaRPr>
          </a:p>
        </p:txBody>
      </p:sp>
      <p:sp>
        <p:nvSpPr>
          <p:cNvPr id="5" name="CuadroTexto 4"/>
          <p:cNvSpPr txBox="1"/>
          <p:nvPr/>
        </p:nvSpPr>
        <p:spPr>
          <a:xfrm>
            <a:off x="482310" y="1048310"/>
            <a:ext cx="11227380" cy="92333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A  Find two other words or phrases from the list that usually go with each verb. Change the verb to the past form like the example phrases. Then add one more word or phrase to each verb. Search </a:t>
            </a:r>
            <a:r>
              <a:rPr lang="en-US" b="1" dirty="0">
                <a:latin typeface="Arial" panose="020B0604020202020204" pitchFamily="34" charset="0"/>
                <a:cs typeface="Arial" panose="020B0604020202020204" pitchFamily="34" charset="0"/>
              </a:rPr>
              <a:t>for</a:t>
            </a:r>
            <a:r>
              <a:rPr lang="en-US" b="1" dirty="0" smtClean="0">
                <a:latin typeface="Arial" panose="020B0604020202020204" pitchFamily="34" charset="0"/>
                <a:cs typeface="Arial" panose="020B0604020202020204" pitchFamily="34" charset="0"/>
              </a:rPr>
              <a:t> the verb COLLOCATIONS to find the phrases. Type for example: “Collocations with do”</a:t>
            </a:r>
            <a:endParaRPr lang="es-ES" b="1" dirty="0">
              <a:latin typeface="Arial" panose="020B0604020202020204" pitchFamily="34" charset="0"/>
              <a:cs typeface="Arial" panose="020B0604020202020204" pitchFamily="34" charset="0"/>
            </a:endParaRPr>
          </a:p>
        </p:txBody>
      </p:sp>
      <p:grpSp>
        <p:nvGrpSpPr>
          <p:cNvPr id="10" name="Grupo 9"/>
          <p:cNvGrpSpPr/>
          <p:nvPr/>
        </p:nvGrpSpPr>
        <p:grpSpPr>
          <a:xfrm>
            <a:off x="482310" y="2373619"/>
            <a:ext cx="11227380" cy="3406245"/>
            <a:chOff x="269337" y="2097740"/>
            <a:chExt cx="11227380" cy="3406245"/>
          </a:xfrm>
        </p:grpSpPr>
        <p:pic>
          <p:nvPicPr>
            <p:cNvPr id="4" name="Imagen 3"/>
            <p:cNvPicPr>
              <a:picLocks noChangeAspect="1"/>
            </p:cNvPicPr>
            <p:nvPr/>
          </p:nvPicPr>
          <p:blipFill rotWithShape="1">
            <a:blip r:embed="rId2"/>
            <a:srcRect l="17927" t="31802" r="11899" b="30331"/>
            <a:stretch/>
          </p:blipFill>
          <p:spPr>
            <a:xfrm>
              <a:off x="269337" y="2097740"/>
              <a:ext cx="11227380" cy="3406245"/>
            </a:xfrm>
            <a:prstGeom prst="rect">
              <a:avLst/>
            </a:prstGeom>
          </p:spPr>
        </p:pic>
        <p:sp>
          <p:nvSpPr>
            <p:cNvPr id="3" name="CuadroTexto 2"/>
            <p:cNvSpPr txBox="1"/>
            <p:nvPr/>
          </p:nvSpPr>
          <p:spPr>
            <a:xfrm>
              <a:off x="1547446" y="3322974"/>
              <a:ext cx="2180493" cy="369277"/>
            </a:xfrm>
            <a:prstGeom prst="rect">
              <a:avLst/>
            </a:prstGeom>
            <a:solidFill>
              <a:schemeClr val="accent2">
                <a:lumMod val="60000"/>
                <a:lumOff val="40000"/>
              </a:schemeClr>
            </a:solidFill>
          </p:spPr>
          <p:txBody>
            <a:bodyPr wrap="square" rtlCol="0">
              <a:spAutoFit/>
            </a:bodyPr>
            <a:lstStyle/>
            <a:p>
              <a:r>
                <a:rPr lang="en-US" dirty="0" smtClean="0">
                  <a:solidFill>
                    <a:srgbClr val="0070C0"/>
                  </a:solidFill>
                  <a:latin typeface="Arial" panose="020B0604020202020204" pitchFamily="34" charset="0"/>
                  <a:cs typeface="Arial" panose="020B0604020202020204" pitchFamily="34" charset="0"/>
                </a:rPr>
                <a:t>did my homework</a:t>
              </a:r>
              <a:endParaRPr lang="es-ES" dirty="0">
                <a:solidFill>
                  <a:srgbClr val="0070C0"/>
                </a:solidFill>
                <a:latin typeface="Arial" panose="020B0604020202020204" pitchFamily="34" charset="0"/>
                <a:cs typeface="Arial" panose="020B0604020202020204" pitchFamily="34" charset="0"/>
              </a:endParaRPr>
            </a:p>
          </p:txBody>
        </p:sp>
        <p:sp>
          <p:nvSpPr>
            <p:cNvPr id="6" name="CuadroTexto 5"/>
            <p:cNvSpPr txBox="1"/>
            <p:nvPr/>
          </p:nvSpPr>
          <p:spPr>
            <a:xfrm>
              <a:off x="1547446" y="3725513"/>
              <a:ext cx="2180493" cy="369277"/>
            </a:xfrm>
            <a:prstGeom prst="rect">
              <a:avLst/>
            </a:prstGeom>
            <a:solidFill>
              <a:schemeClr val="accent2">
                <a:lumMod val="60000"/>
                <a:lumOff val="40000"/>
              </a:schemeClr>
            </a:solidFill>
          </p:spPr>
          <p:txBody>
            <a:bodyPr wrap="square" rtlCol="0">
              <a:spAutoFit/>
            </a:bodyPr>
            <a:lstStyle/>
            <a:p>
              <a:r>
                <a:rPr lang="en-US" dirty="0">
                  <a:solidFill>
                    <a:srgbClr val="0070C0"/>
                  </a:solidFill>
                  <a:latin typeface="Arial" panose="020B0604020202020204" pitchFamily="34" charset="0"/>
                  <a:cs typeface="Arial" panose="020B0604020202020204" pitchFamily="34" charset="0"/>
                </a:rPr>
                <a:t>w</a:t>
              </a:r>
              <a:r>
                <a:rPr lang="en-US" dirty="0" smtClean="0">
                  <a:solidFill>
                    <a:srgbClr val="0070C0"/>
                  </a:solidFill>
                  <a:latin typeface="Arial" panose="020B0604020202020204" pitchFamily="34" charset="0"/>
                  <a:cs typeface="Arial" panose="020B0604020202020204" pitchFamily="34" charset="0"/>
                </a:rPr>
                <a:t>ent online</a:t>
              </a:r>
              <a:endParaRPr lang="es-ES" dirty="0">
                <a:solidFill>
                  <a:srgbClr val="0070C0"/>
                </a:solidFill>
                <a:latin typeface="Arial" panose="020B0604020202020204" pitchFamily="34" charset="0"/>
                <a:cs typeface="Arial" panose="020B0604020202020204" pitchFamily="34" charset="0"/>
              </a:endParaRPr>
            </a:p>
          </p:txBody>
        </p:sp>
        <p:sp>
          <p:nvSpPr>
            <p:cNvPr id="7" name="CuadroTexto 6"/>
            <p:cNvSpPr txBox="1"/>
            <p:nvPr/>
          </p:nvSpPr>
          <p:spPr>
            <a:xfrm>
              <a:off x="1547446" y="4169588"/>
              <a:ext cx="2180493" cy="369277"/>
            </a:xfrm>
            <a:prstGeom prst="rect">
              <a:avLst/>
            </a:prstGeom>
            <a:solidFill>
              <a:schemeClr val="accent2">
                <a:lumMod val="60000"/>
                <a:lumOff val="40000"/>
              </a:schemeClr>
            </a:solidFill>
          </p:spPr>
          <p:txBody>
            <a:bodyPr wrap="square" rtlCol="0">
              <a:spAutoFit/>
            </a:bodyPr>
            <a:lstStyle/>
            <a:p>
              <a:r>
                <a:rPr lang="en-US" dirty="0" smtClean="0">
                  <a:solidFill>
                    <a:srgbClr val="0070C0"/>
                  </a:solidFill>
                  <a:latin typeface="Arial" panose="020B0604020202020204" pitchFamily="34" charset="0"/>
                  <a:cs typeface="Arial" panose="020B0604020202020204" pitchFamily="34" charset="0"/>
                </a:rPr>
                <a:t>had a party</a:t>
              </a:r>
              <a:endParaRPr lang="es-ES" dirty="0">
                <a:solidFill>
                  <a:srgbClr val="0070C0"/>
                </a:solidFill>
                <a:latin typeface="Arial" panose="020B0604020202020204" pitchFamily="34" charset="0"/>
                <a:cs typeface="Arial" panose="020B0604020202020204" pitchFamily="34" charset="0"/>
              </a:endParaRPr>
            </a:p>
          </p:txBody>
        </p:sp>
        <p:sp>
          <p:nvSpPr>
            <p:cNvPr id="8" name="CuadroTexto 7"/>
            <p:cNvSpPr txBox="1"/>
            <p:nvPr/>
          </p:nvSpPr>
          <p:spPr>
            <a:xfrm>
              <a:off x="1547445" y="4578621"/>
              <a:ext cx="2180493" cy="369277"/>
            </a:xfrm>
            <a:prstGeom prst="rect">
              <a:avLst/>
            </a:prstGeom>
            <a:solidFill>
              <a:schemeClr val="accent2">
                <a:lumMod val="60000"/>
                <a:lumOff val="40000"/>
              </a:schemeClr>
            </a:solidFill>
          </p:spPr>
          <p:txBody>
            <a:bodyPr wrap="square" rtlCol="0">
              <a:spAutoFit/>
            </a:bodyPr>
            <a:lstStyle/>
            <a:p>
              <a:r>
                <a:rPr lang="en-US" dirty="0">
                  <a:solidFill>
                    <a:srgbClr val="0070C0"/>
                  </a:solidFill>
                  <a:latin typeface="Arial" panose="020B0604020202020204" pitchFamily="34" charset="0"/>
                  <a:cs typeface="Arial" panose="020B0604020202020204" pitchFamily="34" charset="0"/>
                </a:rPr>
                <a:t>m</a:t>
              </a:r>
              <a:r>
                <a:rPr lang="en-US" dirty="0" smtClean="0">
                  <a:solidFill>
                    <a:srgbClr val="0070C0"/>
                  </a:solidFill>
                  <a:latin typeface="Arial" panose="020B0604020202020204" pitchFamily="34" charset="0"/>
                  <a:cs typeface="Arial" panose="020B0604020202020204" pitchFamily="34" charset="0"/>
                </a:rPr>
                <a:t>ade a phone call</a:t>
              </a:r>
              <a:endParaRPr lang="es-ES" dirty="0">
                <a:solidFill>
                  <a:srgbClr val="0070C0"/>
                </a:solidFill>
                <a:latin typeface="Arial" panose="020B0604020202020204" pitchFamily="34" charset="0"/>
                <a:cs typeface="Arial" panose="020B0604020202020204" pitchFamily="34" charset="0"/>
              </a:endParaRPr>
            </a:p>
          </p:txBody>
        </p:sp>
        <p:sp>
          <p:nvSpPr>
            <p:cNvPr id="9" name="CuadroTexto 8"/>
            <p:cNvSpPr txBox="1"/>
            <p:nvPr/>
          </p:nvSpPr>
          <p:spPr>
            <a:xfrm>
              <a:off x="1547444" y="5008237"/>
              <a:ext cx="2180493" cy="369277"/>
            </a:xfrm>
            <a:prstGeom prst="rect">
              <a:avLst/>
            </a:prstGeom>
            <a:solidFill>
              <a:schemeClr val="accent2">
                <a:lumMod val="60000"/>
                <a:lumOff val="40000"/>
              </a:schemeClr>
            </a:solidFill>
          </p:spPr>
          <p:txBody>
            <a:bodyPr wrap="square" rtlCol="0">
              <a:spAutoFit/>
            </a:bodyPr>
            <a:lstStyle/>
            <a:p>
              <a:r>
                <a:rPr lang="en-US" dirty="0">
                  <a:solidFill>
                    <a:srgbClr val="0070C0"/>
                  </a:solidFill>
                  <a:latin typeface="Arial" panose="020B0604020202020204" pitchFamily="34" charset="0"/>
                  <a:cs typeface="Arial" panose="020B0604020202020204" pitchFamily="34" charset="0"/>
                </a:rPr>
                <a:t>t</a:t>
              </a:r>
              <a:r>
                <a:rPr lang="en-US" dirty="0" smtClean="0">
                  <a:solidFill>
                    <a:srgbClr val="0070C0"/>
                  </a:solidFill>
                  <a:latin typeface="Arial" panose="020B0604020202020204" pitchFamily="34" charset="0"/>
                  <a:cs typeface="Arial" panose="020B0604020202020204" pitchFamily="34" charset="0"/>
                </a:rPr>
                <a:t>ook a day off</a:t>
              </a:r>
              <a:endParaRPr lang="es-ES" dirty="0">
                <a:solidFill>
                  <a:srgbClr val="0070C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78003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12192000" cy="646331"/>
          </a:xfrm>
          <a:prstGeom prst="rect">
            <a:avLst/>
          </a:prstGeom>
          <a:noFill/>
          <a:ln w="28575">
            <a:solidFill>
              <a:schemeClr val="accent6">
                <a:lumMod val="75000"/>
              </a:schemeClr>
            </a:solidFill>
          </a:ln>
        </p:spPr>
        <p:txBody>
          <a:bodyPr wrap="square" rtlCol="0">
            <a:spAutoFit/>
          </a:bodyPr>
          <a:lstStyle/>
          <a:p>
            <a:pPr algn="ctr"/>
            <a:r>
              <a:rPr lang="en-US" b="1" dirty="0" smtClean="0">
                <a:solidFill>
                  <a:srgbClr val="92D050"/>
                </a:solidFill>
                <a:latin typeface="Arial" panose="020B0604020202020204" pitchFamily="34" charset="0"/>
                <a:cs typeface="Arial" panose="020B0604020202020204" pitchFamily="34" charset="0"/>
              </a:rPr>
              <a:t>7 LISTENING Did you have a good holiday?</a:t>
            </a:r>
          </a:p>
          <a:p>
            <a:pPr algn="ctr"/>
            <a:r>
              <a:rPr lang="en-US" b="1" dirty="0" smtClean="0">
                <a:solidFill>
                  <a:srgbClr val="92D050"/>
                </a:solidFill>
                <a:latin typeface="Arial" panose="020B0604020202020204" pitchFamily="34" charset="0"/>
                <a:cs typeface="Arial" panose="020B0604020202020204" pitchFamily="34" charset="0"/>
              </a:rPr>
              <a:t>Learning objective: </a:t>
            </a:r>
            <a:r>
              <a:rPr lang="en-US" dirty="0">
                <a:solidFill>
                  <a:srgbClr val="92D050"/>
                </a:solidFill>
              </a:rPr>
              <a:t>listen for details about past </a:t>
            </a:r>
            <a:r>
              <a:rPr lang="en-US" dirty="0" smtClean="0">
                <a:solidFill>
                  <a:srgbClr val="92D050"/>
                </a:solidFill>
              </a:rPr>
              <a:t>activities</a:t>
            </a:r>
            <a:endParaRPr lang="es-ES" dirty="0">
              <a:solidFill>
                <a:srgbClr val="92D050"/>
              </a:solidFill>
            </a:endParaRPr>
          </a:p>
        </p:txBody>
      </p:sp>
      <p:pic>
        <p:nvPicPr>
          <p:cNvPr id="3" name="Imagen 2"/>
          <p:cNvPicPr>
            <a:picLocks noChangeAspect="1"/>
          </p:cNvPicPr>
          <p:nvPr/>
        </p:nvPicPr>
        <p:blipFill rotWithShape="1">
          <a:blip r:embed="rId4"/>
          <a:srcRect l="6559" t="23162" r="10244" b="14890"/>
          <a:stretch/>
        </p:blipFill>
        <p:spPr>
          <a:xfrm>
            <a:off x="683559" y="1044390"/>
            <a:ext cx="10824882" cy="4531659"/>
          </a:xfrm>
          <a:prstGeom prst="rect">
            <a:avLst/>
          </a:prstGeom>
        </p:spPr>
      </p:pic>
      <p:sp>
        <p:nvSpPr>
          <p:cNvPr id="4" name="Rectángulo 3"/>
          <p:cNvSpPr/>
          <p:nvPr/>
        </p:nvSpPr>
        <p:spPr>
          <a:xfrm>
            <a:off x="4247030" y="2128228"/>
            <a:ext cx="486030" cy="369332"/>
          </a:xfrm>
          <a:prstGeom prst="rect">
            <a:avLst/>
          </a:prstGeom>
        </p:spPr>
        <p:txBody>
          <a:bodyPr wrap="none">
            <a:spAutoFit/>
          </a:bodyPr>
          <a:lstStyle/>
          <a:p>
            <a:pPr algn="ctr"/>
            <a:r>
              <a:rPr lang="en-US" b="1" dirty="0">
                <a:solidFill>
                  <a:srgbClr val="0070C0"/>
                </a:solidFill>
                <a:latin typeface="Arial" panose="020B0604020202020204" pitchFamily="34" charset="0"/>
                <a:cs typeface="Arial" panose="020B0604020202020204" pitchFamily="34" charset="0"/>
              </a:rPr>
              <a:t>A=</a:t>
            </a:r>
          </a:p>
        </p:txBody>
      </p:sp>
      <p:pic>
        <p:nvPicPr>
          <p:cNvPr id="5" name="IC5_L1_Unit 07 Pg 046 Ex 07 Listening Pt 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22858" y="1648616"/>
            <a:ext cx="959224" cy="959224"/>
          </a:xfrm>
          <a:prstGeom prst="rect">
            <a:avLst/>
          </a:prstGeom>
        </p:spPr>
      </p:pic>
    </p:spTree>
    <p:extLst>
      <p:ext uri="{BB962C8B-B14F-4D97-AF65-F5344CB8AC3E}">
        <p14:creationId xmlns:p14="http://schemas.microsoft.com/office/powerpoint/2010/main" val="38380251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205" fill="hold"/>
                                        <p:tgtEl>
                                          <p:spTgt spid="5"/>
                                        </p:tgtEl>
                                      </p:cBhvr>
                                    </p:cmd>
                                  </p:childTnLst>
                                </p:cTn>
                              </p:par>
                            </p:childTnLst>
                          </p:cTn>
                        </p:par>
                      </p:childTnLst>
                    </p:cTn>
                  </p:par>
                </p:childTnLst>
              </p:cTn>
              <p:nextCondLst>
                <p:cond evt="onClick" delay="0">
                  <p:tgtEl>
                    <p:spTgt spid="5"/>
                  </p:tgtEl>
                </p:cond>
              </p:nextCondLst>
            </p:seq>
            <p:audio>
              <p:cMediaNode vol="30303">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1648" t="21211" r="18297" b="11948"/>
          <a:stretch/>
        </p:blipFill>
        <p:spPr>
          <a:xfrm>
            <a:off x="1194876" y="442758"/>
            <a:ext cx="9455194" cy="5916705"/>
          </a:xfrm>
          <a:prstGeom prst="rect">
            <a:avLst/>
          </a:prstGeom>
        </p:spPr>
      </p:pic>
      <p:sp>
        <p:nvSpPr>
          <p:cNvPr id="2" name="CuadroTexto 1"/>
          <p:cNvSpPr txBox="1"/>
          <p:nvPr/>
        </p:nvSpPr>
        <p:spPr>
          <a:xfrm>
            <a:off x="4435288" y="433892"/>
            <a:ext cx="3321424" cy="461665"/>
          </a:xfrm>
          <a:prstGeom prst="rect">
            <a:avLst/>
          </a:prstGeom>
          <a:solidFill>
            <a:srgbClr val="92D050"/>
          </a:solidFill>
        </p:spPr>
        <p:txBody>
          <a:bodyPr wrap="square" rtlCol="0">
            <a:spAutoFit/>
          </a:bodyPr>
          <a:lstStyle/>
          <a:p>
            <a:r>
              <a:rPr lang="en-US" sz="2400" b="1" dirty="0" smtClean="0">
                <a:latin typeface="Arial" panose="020B0604020202020204" pitchFamily="34" charset="0"/>
                <a:cs typeface="Arial" panose="020B0604020202020204" pitchFamily="34" charset="0"/>
              </a:rPr>
              <a:t>Live session activity</a:t>
            </a:r>
            <a:endParaRPr lang="es-ES" sz="2400" b="1" dirty="0">
              <a:latin typeface="Arial" panose="020B0604020202020204" pitchFamily="34" charset="0"/>
              <a:cs typeface="Arial" panose="020B0604020202020204" pitchFamily="34" charset="0"/>
            </a:endParaRPr>
          </a:p>
        </p:txBody>
      </p:sp>
      <p:sp>
        <p:nvSpPr>
          <p:cNvPr id="4" name="CuadroTexto 3"/>
          <p:cNvSpPr txBox="1"/>
          <p:nvPr/>
        </p:nvSpPr>
        <p:spPr>
          <a:xfrm>
            <a:off x="0" y="0"/>
            <a:ext cx="12192000" cy="369332"/>
          </a:xfrm>
          <a:prstGeom prst="rect">
            <a:avLst/>
          </a:prstGeom>
          <a:noFill/>
          <a:ln w="28575">
            <a:solidFill>
              <a:schemeClr val="accent6">
                <a:lumMod val="75000"/>
              </a:schemeClr>
            </a:solidFill>
          </a:ln>
        </p:spPr>
        <p:txBody>
          <a:bodyPr wrap="square" rtlCol="0">
            <a:spAutoFit/>
          </a:bodyPr>
          <a:lstStyle/>
          <a:p>
            <a:pPr algn="ctr"/>
            <a:r>
              <a:rPr lang="en-US" b="1" dirty="0" smtClean="0">
                <a:solidFill>
                  <a:srgbClr val="92D050"/>
                </a:solidFill>
                <a:latin typeface="Arial" panose="020B0604020202020204" pitchFamily="34" charset="0"/>
                <a:cs typeface="Arial" panose="020B0604020202020204" pitchFamily="34" charset="0"/>
              </a:rPr>
              <a:t>GRAMMAR PLUS</a:t>
            </a:r>
            <a:endParaRPr lang="es-ES" dirty="0">
              <a:solidFill>
                <a:srgbClr val="92D050"/>
              </a:solidFill>
            </a:endParaRPr>
          </a:p>
        </p:txBody>
      </p:sp>
    </p:spTree>
    <p:extLst>
      <p:ext uri="{BB962C8B-B14F-4D97-AF65-F5344CB8AC3E}">
        <p14:creationId xmlns:p14="http://schemas.microsoft.com/office/powerpoint/2010/main" val="1059024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54070" y="-219324"/>
            <a:ext cx="10584904"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pPr>
            <a:r>
              <a:rPr lang="en-US" altLang="es-ES" b="1" dirty="0" err="1" smtClean="0">
                <a:solidFill>
                  <a:srgbClr val="000000"/>
                </a:solidFill>
                <a:cs typeface="Arial" panose="020B0604020202020204" pitchFamily="34" charset="0"/>
              </a:rPr>
              <a:t>Objetivo</a:t>
            </a:r>
            <a:r>
              <a:rPr lang="en-US" altLang="es-ES" b="1" dirty="0" smtClean="0">
                <a:solidFill>
                  <a:srgbClr val="000000"/>
                </a:solidFill>
                <a:cs typeface="Arial" panose="020B0604020202020204" pitchFamily="34" charset="0"/>
              </a:rPr>
              <a:t> de </a:t>
            </a:r>
            <a:r>
              <a:rPr lang="en-US" altLang="es-ES" b="1" dirty="0" err="1" smtClean="0">
                <a:solidFill>
                  <a:srgbClr val="000000"/>
                </a:solidFill>
                <a:cs typeface="Arial" panose="020B0604020202020204" pitchFamily="34" charset="0"/>
              </a:rPr>
              <a:t>cada</a:t>
            </a:r>
            <a:r>
              <a:rPr lang="en-US" altLang="es-ES" b="1" dirty="0" smtClean="0">
                <a:solidFill>
                  <a:srgbClr val="000000"/>
                </a:solidFill>
                <a:cs typeface="Arial" panose="020B0604020202020204" pitchFamily="34" charset="0"/>
              </a:rPr>
              <a:t> </a:t>
            </a:r>
            <a:r>
              <a:rPr lang="en-US" altLang="es-ES" b="1" dirty="0" err="1" smtClean="0">
                <a:solidFill>
                  <a:srgbClr val="000000"/>
                </a:solidFill>
                <a:cs typeface="Arial" panose="020B0604020202020204" pitchFamily="34" charset="0"/>
              </a:rPr>
              <a:t>una</a:t>
            </a:r>
            <a:r>
              <a:rPr lang="en-US" altLang="es-ES" b="1" dirty="0" smtClean="0">
                <a:solidFill>
                  <a:srgbClr val="000000"/>
                </a:solidFill>
                <a:cs typeface="Arial" panose="020B0604020202020204" pitchFamily="34" charset="0"/>
              </a:rPr>
              <a:t> de las </a:t>
            </a:r>
            <a:r>
              <a:rPr lang="en-US" altLang="es-ES" b="1" dirty="0" err="1" smtClean="0">
                <a:solidFill>
                  <a:srgbClr val="000000"/>
                </a:solidFill>
                <a:cs typeface="Arial" panose="020B0604020202020204" pitchFamily="34" charset="0"/>
              </a:rPr>
              <a:t>presentaciones</a:t>
            </a:r>
            <a:r>
              <a:rPr lang="en-US" altLang="es-ES" b="1" dirty="0" smtClean="0">
                <a:solidFill>
                  <a:srgbClr val="000000"/>
                </a:solidFill>
                <a:cs typeface="Arial" panose="020B0604020202020204" pitchFamily="34" charset="0"/>
              </a:rPr>
              <a:t> de PowerPoint.</a:t>
            </a:r>
          </a:p>
          <a:p>
            <a:pPr marL="0" marR="0" lvl="0" indent="0" algn="ctr" defTabSz="914400" rtl="0" eaLnBrk="0" fontAlgn="base" latinLnBrk="0" hangingPunct="0">
              <a:lnSpc>
                <a:spcPct val="150000"/>
              </a:lnSpc>
              <a:spcBef>
                <a:spcPct val="0"/>
              </a:spcBef>
              <a:spcAft>
                <a:spcPct val="0"/>
              </a:spcAft>
              <a:buClrTx/>
              <a:buSzTx/>
              <a:buFontTx/>
              <a:buNone/>
              <a:tabLst/>
            </a:pPr>
            <a:r>
              <a:rPr lang="en-US" altLang="es-ES" b="1" dirty="0" smtClean="0">
                <a:solidFill>
                  <a:srgbClr val="000000"/>
                </a:solidFill>
                <a:cs typeface="Arial" panose="020B0604020202020204" pitchFamily="34" charset="0"/>
              </a:rPr>
              <a:t>Flipped classroom</a:t>
            </a:r>
          </a:p>
          <a:p>
            <a:pPr marL="0" marR="0" lvl="0" indent="0" algn="just" defTabSz="914400" rtl="0" eaLnBrk="0" fontAlgn="base" latinLnBrk="0" hangingPunct="0">
              <a:lnSpc>
                <a:spcPct val="150000"/>
              </a:lnSpc>
              <a:spcBef>
                <a:spcPct val="0"/>
              </a:spcBef>
              <a:spcAft>
                <a:spcPct val="0"/>
              </a:spcAft>
              <a:buClrTx/>
              <a:buSzTx/>
              <a:buFontTx/>
              <a:buNone/>
              <a:tabLst/>
            </a:pPr>
            <a:r>
              <a:rPr lang="en-US" altLang="es-ES" dirty="0" smtClean="0">
                <a:solidFill>
                  <a:srgbClr val="000000"/>
                </a:solidFill>
                <a:cs typeface="Arial" panose="020B0604020202020204" pitchFamily="34" charset="0"/>
              </a:rPr>
              <a:t>Que el </a:t>
            </a:r>
            <a:r>
              <a:rPr lang="en-US" altLang="es-ES" dirty="0" err="1" smtClean="0">
                <a:solidFill>
                  <a:srgbClr val="000000"/>
                </a:solidFill>
                <a:cs typeface="Arial" panose="020B0604020202020204" pitchFamily="34" charset="0"/>
              </a:rPr>
              <a:t>alumno</a:t>
            </a:r>
            <a:r>
              <a:rPr lang="en-US" altLang="es-ES" dirty="0" smtClean="0">
                <a:solidFill>
                  <a:srgbClr val="000000"/>
                </a:solidFill>
                <a:cs typeface="Arial" panose="020B0604020202020204" pitchFamily="34" charset="0"/>
              </a:rPr>
              <a:t>…</a:t>
            </a:r>
            <a:endParaRPr kumimoji="0" lang="es-ES" altLang="es-ES" i="0" u="none" strike="noStrike" cap="none" normalizeH="0" baseline="0" dirty="0" smtClean="0">
              <a:ln>
                <a:noFill/>
              </a:ln>
              <a:solidFill>
                <a:srgbClr val="000000"/>
              </a:solidFill>
              <a:effectLst/>
              <a:cs typeface="Arial" panose="020B0604020202020204" pitchFamily="34" charset="0"/>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i="0" u="none" strike="noStrike" cap="none" normalizeH="0" baseline="0" dirty="0" smtClean="0">
                <a:ln>
                  <a:noFill/>
                </a:ln>
                <a:solidFill>
                  <a:srgbClr val="000000"/>
                </a:solidFill>
                <a:effectLst/>
                <a:cs typeface="Arial" panose="020B0604020202020204" pitchFamily="34" charset="0"/>
              </a:rPr>
              <a:t>Participe de forma activa, adquiriendo un protagonismo que propicia tu autonomía.</a:t>
            </a:r>
            <a:r>
              <a:rPr lang="es-ES" altLang="es-ES" dirty="0">
                <a:solidFill>
                  <a:srgbClr val="000000"/>
                </a:solidFill>
                <a:cs typeface="Arial" panose="020B0604020202020204" pitchFamily="34" charset="0"/>
              </a:rPr>
              <a:t> </a:t>
            </a:r>
            <a:endParaRPr lang="es-ES" altLang="es-ES" dirty="0" smtClean="0">
              <a:solidFill>
                <a:srgbClr val="000000"/>
              </a:solidFill>
              <a:cs typeface="Arial" panose="020B0604020202020204" pitchFamily="34" charset="0"/>
            </a:endParaRPr>
          </a:p>
          <a:p>
            <a:pPr marL="285750" indent="-285750" algn="just">
              <a:lnSpc>
                <a:spcPct val="150000"/>
              </a:lnSpc>
              <a:buFont typeface="Wingdings" panose="05000000000000000000" pitchFamily="2" charset="2"/>
              <a:buChar char="ü"/>
            </a:pPr>
            <a:r>
              <a:rPr kumimoji="0" lang="es-ES" altLang="es-ES" i="0" u="none" strike="noStrike" cap="none" normalizeH="0" baseline="0" dirty="0" smtClean="0">
                <a:ln>
                  <a:noFill/>
                </a:ln>
                <a:solidFill>
                  <a:srgbClr val="000000"/>
                </a:solidFill>
                <a:effectLst/>
                <a:cs typeface="Arial" panose="020B0604020202020204" pitchFamily="34" charset="0"/>
              </a:rPr>
              <a:t>Reciba tratamiento individual para trabajar mejor los conceptos. </a:t>
            </a:r>
          </a:p>
          <a:p>
            <a:pPr marL="285750" indent="-285750" algn="just">
              <a:lnSpc>
                <a:spcPct val="150000"/>
              </a:lnSpc>
              <a:buFont typeface="Wingdings" panose="05000000000000000000" pitchFamily="2" charset="2"/>
              <a:buChar char="ü"/>
            </a:pPr>
            <a:r>
              <a:rPr kumimoji="0" lang="es-ES" altLang="es-ES" i="0" u="none" strike="noStrike" cap="none" normalizeH="0" baseline="0" dirty="0" smtClean="0">
                <a:ln>
                  <a:noFill/>
                </a:ln>
                <a:solidFill>
                  <a:srgbClr val="000000"/>
                </a:solidFill>
                <a:effectLst/>
                <a:cs typeface="Arial" panose="020B0604020202020204" pitchFamily="34" charset="0"/>
              </a:rPr>
              <a:t>Acceda al conocimiento con mayor profundidad.</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lang="es-ES" altLang="es-ES" dirty="0" smtClean="0">
                <a:solidFill>
                  <a:srgbClr val="000000"/>
                </a:solidFill>
                <a:cs typeface="Arial" panose="020B0604020202020204" pitchFamily="34" charset="0"/>
              </a:rPr>
              <a:t>T</a:t>
            </a:r>
            <a:r>
              <a:rPr kumimoji="0" lang="es-ES" altLang="es-ES" i="0" u="none" strike="noStrike" cap="none" normalizeH="0" baseline="0" dirty="0" smtClean="0">
                <a:ln>
                  <a:noFill/>
                </a:ln>
                <a:solidFill>
                  <a:srgbClr val="000000"/>
                </a:solidFill>
                <a:effectLst/>
                <a:cs typeface="Arial" panose="020B0604020202020204" pitchFamily="34" charset="0"/>
              </a:rPr>
              <a:t>rabaje</a:t>
            </a:r>
            <a:r>
              <a:rPr kumimoji="0" lang="es-ES" altLang="es-ES" i="0" u="none" strike="noStrike" cap="none" normalizeH="0" dirty="0" smtClean="0">
                <a:ln>
                  <a:noFill/>
                </a:ln>
                <a:solidFill>
                  <a:srgbClr val="000000"/>
                </a:solidFill>
                <a:effectLst/>
                <a:cs typeface="Arial" panose="020B0604020202020204" pitchFamily="34" charset="0"/>
              </a:rPr>
              <a:t> cada ejercicio</a:t>
            </a:r>
            <a:r>
              <a:rPr kumimoji="0" lang="es-ES" altLang="es-ES" i="0" u="none" strike="noStrike" cap="none" normalizeH="0" baseline="0" dirty="0" smtClean="0">
                <a:ln>
                  <a:noFill/>
                </a:ln>
                <a:solidFill>
                  <a:srgbClr val="000000"/>
                </a:solidFill>
                <a:effectLst/>
                <a:cs typeface="Arial" panose="020B0604020202020204" pitchFamily="34" charset="0"/>
              </a:rPr>
              <a:t> a </a:t>
            </a:r>
            <a:r>
              <a:rPr lang="es-ES" altLang="es-ES" dirty="0" smtClean="0">
                <a:solidFill>
                  <a:srgbClr val="000000"/>
                </a:solidFill>
                <a:cs typeface="Arial" panose="020B0604020202020204" pitchFamily="34" charset="0"/>
              </a:rPr>
              <a:t>su propia </a:t>
            </a:r>
            <a:r>
              <a:rPr kumimoji="0" lang="es-ES" altLang="es-ES" i="0" u="none" strike="noStrike" cap="none" normalizeH="0" baseline="0" dirty="0" smtClean="0">
                <a:ln>
                  <a:noFill/>
                </a:ln>
                <a:solidFill>
                  <a:srgbClr val="000000"/>
                </a:solidFill>
                <a:effectLst/>
                <a:cs typeface="Arial" panose="020B0604020202020204" pitchFamily="34" charset="0"/>
              </a:rPr>
              <a:t>velocidad.</a:t>
            </a:r>
            <a:endParaRPr kumimoji="0" lang="es-ES" altLang="es-ES" i="0" u="none" strike="noStrike" cap="none" normalizeH="0" baseline="0" dirty="0" smtClean="0">
              <a:ln>
                <a:noFill/>
              </a:ln>
              <a:solidFill>
                <a:schemeClr val="tx1"/>
              </a:solidFill>
              <a:effectLst/>
              <a:cs typeface="Arial" panose="020B0604020202020204" pitchFamily="34" charset="0"/>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i="0" u="none" strike="noStrike" cap="none" normalizeH="0" baseline="0" dirty="0" smtClean="0">
                <a:ln>
                  <a:noFill/>
                </a:ln>
                <a:solidFill>
                  <a:srgbClr val="000000"/>
                </a:solidFill>
                <a:effectLst/>
                <a:cs typeface="Arial" panose="020B0604020202020204" pitchFamily="34" charset="0"/>
              </a:rPr>
              <a:t>Desarrolle nuevas competencias, destrezas y habilidades</a:t>
            </a:r>
            <a:endParaRPr kumimoji="0" lang="es-ES" altLang="es-ES" i="0" u="none" strike="noStrike" cap="none" normalizeH="0" baseline="0" dirty="0" smtClean="0">
              <a:ln>
                <a:noFill/>
              </a:ln>
              <a:solidFill>
                <a:schemeClr val="tx1"/>
              </a:solidFill>
              <a:effectLst/>
              <a:cs typeface="Arial" panose="020B0604020202020204" pitchFamily="34" charset="0"/>
            </a:endParaRPr>
          </a:p>
          <a:p>
            <a:pPr algn="just">
              <a:lnSpc>
                <a:spcPct val="150000"/>
              </a:lnSpc>
            </a:pPr>
            <a:endParaRPr lang="en-US" altLang="es-ES" dirty="0" smtClean="0">
              <a:solidFill>
                <a:srgbClr val="000000"/>
              </a:solidFill>
              <a:cs typeface="Arial" panose="020B0604020202020204" pitchFamily="34" charset="0"/>
            </a:endParaRPr>
          </a:p>
          <a:p>
            <a:pPr algn="just">
              <a:lnSpc>
                <a:spcPct val="150000"/>
              </a:lnSpc>
            </a:pPr>
            <a:r>
              <a:rPr lang="en-US" altLang="es-ES" dirty="0" smtClean="0">
                <a:solidFill>
                  <a:srgbClr val="000000"/>
                </a:solidFill>
                <a:cs typeface="Arial" panose="020B0604020202020204" pitchFamily="34" charset="0"/>
              </a:rPr>
              <a:t>Se </a:t>
            </a:r>
            <a:r>
              <a:rPr lang="en-US" altLang="es-ES" dirty="0" err="1" smtClean="0">
                <a:solidFill>
                  <a:srgbClr val="000000"/>
                </a:solidFill>
                <a:cs typeface="Arial" panose="020B0604020202020204" pitchFamily="34" charset="0"/>
              </a:rPr>
              <a:t>busca</a:t>
            </a:r>
            <a:r>
              <a:rPr lang="en-US" altLang="es-ES" dirty="0" smtClean="0">
                <a:solidFill>
                  <a:srgbClr val="000000"/>
                </a:solidFill>
                <a:cs typeface="Arial" panose="020B0604020202020204" pitchFamily="34" charset="0"/>
              </a:rPr>
              <a:t>…</a:t>
            </a:r>
            <a:endParaRPr lang="es-ES" altLang="es-ES" dirty="0" smtClean="0">
              <a:solidFill>
                <a:srgbClr val="000000"/>
              </a:solidFill>
              <a:cs typeface="Arial" panose="020B0604020202020204" pitchFamily="34" charset="0"/>
            </a:endParaRPr>
          </a:p>
          <a:p>
            <a:pPr marL="285750" indent="-285750" algn="just">
              <a:lnSpc>
                <a:spcPct val="150000"/>
              </a:lnSpc>
              <a:buFont typeface="Wingdings" panose="05000000000000000000" pitchFamily="2" charset="2"/>
              <a:buChar char="ü"/>
            </a:pPr>
            <a:r>
              <a:rPr lang="es-ES" altLang="es-ES" dirty="0" smtClean="0">
                <a:solidFill>
                  <a:srgbClr val="000000"/>
                </a:solidFill>
                <a:cs typeface="Arial" panose="020B0604020202020204" pitchFamily="34" charset="0"/>
              </a:rPr>
              <a:t>Promover </a:t>
            </a:r>
            <a:r>
              <a:rPr lang="es-ES" altLang="es-ES" dirty="0">
                <a:solidFill>
                  <a:srgbClr val="000000"/>
                </a:solidFill>
                <a:cs typeface="Arial" panose="020B0604020202020204" pitchFamily="34" charset="0"/>
              </a:rPr>
              <a:t>el trabajo colaborativo. </a:t>
            </a:r>
            <a:r>
              <a:rPr lang="en-US" dirty="0" err="1">
                <a:cs typeface="Arial" panose="020B0604020202020204" pitchFamily="34" charset="0"/>
              </a:rPr>
              <a:t>Posibilitar</a:t>
            </a:r>
            <a:r>
              <a:rPr lang="en-US" dirty="0">
                <a:cs typeface="Arial" panose="020B0604020202020204" pitchFamily="34" charset="0"/>
              </a:rPr>
              <a:t> mayor </a:t>
            </a:r>
            <a:r>
              <a:rPr lang="en-US" dirty="0" err="1">
                <a:cs typeface="Arial" panose="020B0604020202020204" pitchFamily="34" charset="0"/>
              </a:rPr>
              <a:t>interacción</a:t>
            </a:r>
            <a:r>
              <a:rPr lang="en-US" dirty="0">
                <a:cs typeface="Arial" panose="020B0604020202020204" pitchFamily="34" charset="0"/>
              </a:rPr>
              <a:t> </a:t>
            </a:r>
            <a:r>
              <a:rPr lang="en-US" dirty="0" err="1">
                <a:cs typeface="Arial" panose="020B0604020202020204" pitchFamily="34" charset="0"/>
              </a:rPr>
              <a:t>durante</a:t>
            </a:r>
            <a:r>
              <a:rPr lang="en-US" dirty="0">
                <a:cs typeface="Arial" panose="020B0604020202020204" pitchFamily="34" charset="0"/>
              </a:rPr>
              <a:t> las </a:t>
            </a:r>
            <a:r>
              <a:rPr lang="en-US" dirty="0" err="1">
                <a:cs typeface="Arial" panose="020B0604020202020204" pitchFamily="34" charset="0"/>
              </a:rPr>
              <a:t>sesiones</a:t>
            </a:r>
            <a:r>
              <a:rPr lang="en-US" dirty="0">
                <a:cs typeface="Arial" panose="020B0604020202020204" pitchFamily="34" charset="0"/>
              </a:rPr>
              <a:t> en vivo. </a:t>
            </a:r>
            <a:endParaRPr lang="en-US" dirty="0" smtClean="0">
              <a:cs typeface="Arial" panose="020B0604020202020204" pitchFamily="34" charset="0"/>
            </a:endParaRPr>
          </a:p>
          <a:p>
            <a:pPr marL="285750" indent="-285750" algn="just">
              <a:lnSpc>
                <a:spcPct val="150000"/>
              </a:lnSpc>
              <a:buFont typeface="Wingdings" panose="05000000000000000000" pitchFamily="2" charset="2"/>
              <a:buChar char="ü"/>
            </a:pPr>
            <a:r>
              <a:rPr lang="es-ES" dirty="0" smtClean="0">
                <a:cs typeface="Arial" panose="020B0604020202020204" pitchFamily="34" charset="0"/>
              </a:rPr>
              <a:t>Permitir </a:t>
            </a:r>
            <a:r>
              <a:rPr lang="es-ES" dirty="0">
                <a:cs typeface="Arial" panose="020B0604020202020204" pitchFamily="34" charset="0"/>
              </a:rPr>
              <a:t>al docente atender a las necesidades reales de los estudiantes de una forma más </a:t>
            </a:r>
            <a:r>
              <a:rPr lang="es-ES" dirty="0" smtClean="0">
                <a:cs typeface="Arial" panose="020B0604020202020204" pitchFamily="34" charset="0"/>
              </a:rPr>
              <a:t>personalizada</a:t>
            </a:r>
          </a:p>
          <a:p>
            <a:pPr marL="285750" indent="-285750" algn="just">
              <a:lnSpc>
                <a:spcPct val="150000"/>
              </a:lnSpc>
              <a:buFont typeface="Wingdings" panose="05000000000000000000" pitchFamily="2" charset="2"/>
              <a:buChar char="ü"/>
            </a:pPr>
            <a:r>
              <a:rPr kumimoji="0" lang="es-ES" altLang="es-ES" i="0" u="none" strike="noStrike" cap="none" normalizeH="0" baseline="0" dirty="0" smtClean="0">
                <a:ln>
                  <a:noFill/>
                </a:ln>
                <a:solidFill>
                  <a:schemeClr val="tx1"/>
                </a:solidFill>
                <a:effectLst/>
                <a:cs typeface="Arial" panose="020B0604020202020204" pitchFamily="34" charset="0"/>
              </a:rPr>
              <a:t>Un</a:t>
            </a:r>
            <a:r>
              <a:rPr kumimoji="0" lang="es-ES" altLang="es-ES" i="0" u="none" strike="noStrike" cap="none" normalizeH="0" dirty="0" smtClean="0">
                <a:ln>
                  <a:noFill/>
                </a:ln>
                <a:solidFill>
                  <a:schemeClr val="tx1"/>
                </a:solidFill>
                <a:effectLst/>
                <a:cs typeface="Arial" panose="020B0604020202020204" pitchFamily="34" charset="0"/>
              </a:rPr>
              <a:t> e</a:t>
            </a:r>
            <a:r>
              <a:rPr kumimoji="0" lang="es-ES" altLang="es-ES" i="0" u="none" strike="noStrike" cap="none" normalizeH="0" baseline="0" dirty="0" smtClean="0">
                <a:ln>
                  <a:noFill/>
                </a:ln>
                <a:solidFill>
                  <a:schemeClr val="tx1"/>
                </a:solidFill>
                <a:effectLst/>
                <a:cs typeface="Arial" panose="020B0604020202020204" pitchFamily="34" charset="0"/>
              </a:rPr>
              <a:t>ntorno flexible, cultura de aprendizaje, contenidos directos y al docente como guía, mediador,</a:t>
            </a:r>
            <a:r>
              <a:rPr kumimoji="0" lang="es-ES" altLang="es-ES" i="0" u="none" strike="noStrike" cap="none" normalizeH="0" dirty="0" smtClean="0">
                <a:ln>
                  <a:noFill/>
                </a:ln>
                <a:solidFill>
                  <a:schemeClr val="tx1"/>
                </a:solidFill>
                <a:effectLst/>
                <a:cs typeface="Arial" panose="020B0604020202020204" pitchFamily="34" charset="0"/>
              </a:rPr>
              <a:t> facilitador, etc</a:t>
            </a:r>
            <a:r>
              <a:rPr kumimoji="0" lang="es-ES" altLang="es-ES" i="0" u="none" strike="noStrike" cap="none" normalizeH="0" baseline="0" dirty="0" smtClean="0">
                <a:ln>
                  <a:noFill/>
                </a:ln>
                <a:solidFill>
                  <a:schemeClr val="tx1"/>
                </a:solidFill>
                <a:effectLst/>
                <a:cs typeface="Arial" panose="020B0604020202020204" pitchFamily="34" charset="0"/>
              </a:rPr>
              <a:t>.</a:t>
            </a:r>
          </a:p>
          <a:p>
            <a:pPr algn="r"/>
            <a:r>
              <a:rPr lang="en-US" sz="1200" dirty="0" err="1">
                <a:cs typeface="Arial" panose="020B0604020202020204" pitchFamily="34" charset="0"/>
              </a:rPr>
              <a:t>Referencia</a:t>
            </a:r>
            <a:r>
              <a:rPr lang="en-US" sz="1200" dirty="0">
                <a:cs typeface="Arial" panose="020B0604020202020204" pitchFamily="34" charset="0"/>
              </a:rPr>
              <a:t>:</a:t>
            </a:r>
            <a:endParaRPr lang="es-ES" sz="1200" dirty="0">
              <a:cs typeface="Arial" panose="020B0604020202020204" pitchFamily="34" charset="0"/>
              <a:hlinkClick r:id=""/>
            </a:endParaRPr>
          </a:p>
          <a:p>
            <a:pPr algn="r"/>
            <a:r>
              <a:rPr lang="es-ES" sz="1200" dirty="0">
                <a:cs typeface="Arial" panose="020B0604020202020204" pitchFamily="34" charset="0"/>
                <a:hlinkClick r:id=""/>
              </a:rPr>
              <a:t>https</a:t>
            </a:r>
            <a:r>
              <a:rPr lang="es-ES" sz="1200" dirty="0">
                <a:cs typeface="Arial" panose="020B0604020202020204" pitchFamily="34" charset="0"/>
                <a:hlinkClick r:id="rId2"/>
              </a:rPr>
              <a:t>://www.universia.net/mx/actualidad/orientacion-academica/docentes-que-consiste-clase-invertida-1127850.html</a:t>
            </a:r>
            <a:endParaRPr lang="es-ES" sz="1200" dirty="0">
              <a:cs typeface="Arial" panose="020B0604020202020204" pitchFamily="34" charset="0"/>
            </a:endParaRPr>
          </a:p>
          <a:p>
            <a:pPr marL="285750" indent="-285750" algn="just">
              <a:lnSpc>
                <a:spcPct val="150000"/>
              </a:lnSpc>
              <a:buFont typeface="Wingdings" panose="05000000000000000000" pitchFamily="2" charset="2"/>
              <a:buChar char="ü"/>
            </a:pPr>
            <a:endParaRPr kumimoji="0" lang="es-ES" altLang="es-ES" i="0" u="none" strike="noStrike" cap="none" normalizeH="0" baseline="0" dirty="0" smtClean="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3249919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25769" y="586731"/>
            <a:ext cx="10210800" cy="4941224"/>
          </a:xfrm>
          <a:prstGeom prst="rect">
            <a:avLst/>
          </a:prstGeom>
        </p:spPr>
        <p:txBody>
          <a:bodyPr wrap="square">
            <a:spAutoFit/>
          </a:bodyPr>
          <a:lstStyle/>
          <a:p>
            <a:pPr algn="ctr">
              <a:lnSpc>
                <a:spcPct val="150000"/>
              </a:lnSpc>
            </a:pPr>
            <a:r>
              <a:rPr lang="en-US" sz="3200" b="1" dirty="0">
                <a:solidFill>
                  <a:srgbClr val="7030A0"/>
                </a:solidFill>
                <a:latin typeface="Arial" panose="020B0604020202020204" pitchFamily="34" charset="0"/>
                <a:cs typeface="Arial" panose="020B0604020202020204" pitchFamily="34" charset="0"/>
              </a:rPr>
              <a:t>Objective </a:t>
            </a:r>
            <a:r>
              <a:rPr lang="en-US" sz="3200" b="1" dirty="0" smtClean="0">
                <a:solidFill>
                  <a:srgbClr val="7030A0"/>
                </a:solidFill>
                <a:latin typeface="Arial" panose="020B0604020202020204" pitchFamily="34" charset="0"/>
                <a:cs typeface="Arial" panose="020B0604020202020204" pitchFamily="34" charset="0"/>
              </a:rPr>
              <a:t>questions</a:t>
            </a:r>
            <a:endParaRPr lang="en-US" sz="3200" dirty="0" smtClean="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n-US" dirty="0" smtClean="0">
                <a:latin typeface="Arial" panose="020B0604020202020204" pitchFamily="34" charset="0"/>
                <a:cs typeface="Arial" panose="020B0604020202020204" pitchFamily="34" charset="0"/>
              </a:rPr>
              <a:t>How </a:t>
            </a:r>
            <a:r>
              <a:rPr lang="en-US" dirty="0">
                <a:latin typeface="Arial" panose="020B0604020202020204" pitchFamily="34" charset="0"/>
                <a:cs typeface="Arial" panose="020B0604020202020204" pitchFamily="34" charset="0"/>
              </a:rPr>
              <a:t>did you spend yesterday? Where did you go? Did you have a good time</a:t>
            </a:r>
            <a:r>
              <a:rPr lang="en-US" dirty="0" smtClean="0">
                <a:latin typeface="Arial" panose="020B0604020202020204" pitchFamily="34" charset="0"/>
                <a:cs typeface="Arial" panose="020B0604020202020204" pitchFamily="34" charset="0"/>
              </a:rPr>
              <a:t>?</a:t>
            </a:r>
          </a:p>
          <a:p>
            <a:pPr marL="342900" indent="-342900" algn="just">
              <a:lnSpc>
                <a:spcPct val="150000"/>
              </a:lnSpc>
              <a:buFont typeface="+mj-lt"/>
              <a:buAutoNum type="arabicPeriod"/>
            </a:pPr>
            <a:r>
              <a:rPr lang="en-US" dirty="0" smtClean="0">
                <a:latin typeface="Arial" panose="020B0604020202020204" pitchFamily="34" charset="0"/>
                <a:cs typeface="Arial" panose="020B0604020202020204" pitchFamily="34" charset="0"/>
              </a:rPr>
              <a:t>Did </a:t>
            </a:r>
            <a:r>
              <a:rPr lang="en-US" dirty="0">
                <a:latin typeface="Arial" panose="020B0604020202020204" pitchFamily="34" charset="0"/>
                <a:cs typeface="Arial" panose="020B0604020202020204" pitchFamily="34" charset="0"/>
              </a:rPr>
              <a:t>you do anything special last weekend? What did you do? Was the weather OK</a:t>
            </a:r>
            <a:r>
              <a:rPr lang="en-US" dirty="0" smtClean="0">
                <a:latin typeface="Arial" panose="020B0604020202020204" pitchFamily="34" charset="0"/>
                <a:cs typeface="Arial" panose="020B0604020202020204" pitchFamily="34" charset="0"/>
              </a:rPr>
              <a:t>?</a:t>
            </a:r>
          </a:p>
          <a:p>
            <a:pPr marL="342900" indent="-342900" algn="just">
              <a:lnSpc>
                <a:spcPct val="150000"/>
              </a:lnSpc>
              <a:buFont typeface="+mj-lt"/>
              <a:buAutoNum type="arabicPeriod"/>
            </a:pPr>
            <a:r>
              <a:rPr lang="en-US" dirty="0" smtClean="0">
                <a:latin typeface="Arial" panose="020B0604020202020204" pitchFamily="34" charset="0"/>
                <a:cs typeface="Arial" panose="020B0604020202020204" pitchFamily="34" charset="0"/>
              </a:rPr>
              <a:t>Did </a:t>
            </a:r>
            <a:r>
              <a:rPr lang="en-US" dirty="0">
                <a:latin typeface="Arial" panose="020B0604020202020204" pitchFamily="34" charset="0"/>
                <a:cs typeface="Arial" panose="020B0604020202020204" pitchFamily="34" charset="0"/>
              </a:rPr>
              <a:t>you go anywhere on Friday night? Did you meet any friends? When did you go to bed</a:t>
            </a:r>
            <a:r>
              <a:rPr lang="en-US" dirty="0" smtClean="0">
                <a:latin typeface="Arial" panose="020B0604020202020204" pitchFamily="34" charset="0"/>
                <a:cs typeface="Arial" panose="020B0604020202020204" pitchFamily="34" charset="0"/>
              </a:rPr>
              <a:t>?</a:t>
            </a:r>
          </a:p>
          <a:p>
            <a:pPr marL="342900" indent="-342900" algn="just">
              <a:lnSpc>
                <a:spcPct val="150000"/>
              </a:lnSpc>
              <a:buFont typeface="+mj-lt"/>
              <a:buAutoNum type="arabicPeriod"/>
            </a:pPr>
            <a:r>
              <a:rPr lang="en-US" dirty="0" smtClean="0">
                <a:latin typeface="Arial" panose="020B0604020202020204" pitchFamily="34" charset="0"/>
                <a:cs typeface="Arial" panose="020B0604020202020204" pitchFamily="34" charset="0"/>
              </a:rPr>
              <a:t>Did </a:t>
            </a:r>
            <a:r>
              <a:rPr lang="en-US" dirty="0">
                <a:latin typeface="Arial" panose="020B0604020202020204" pitchFamily="34" charset="0"/>
                <a:cs typeface="Arial" panose="020B0604020202020204" pitchFamily="34" charset="0"/>
              </a:rPr>
              <a:t>you work on Saturday/Sunday? What time did you get up</a:t>
            </a:r>
            <a:r>
              <a:rPr lang="en-US" dirty="0" smtClean="0">
                <a:latin typeface="Arial" panose="020B0604020202020204" pitchFamily="34" charset="0"/>
                <a:cs typeface="Arial" panose="020B0604020202020204" pitchFamily="34" charset="0"/>
              </a:rPr>
              <a:t>?</a:t>
            </a:r>
          </a:p>
          <a:p>
            <a:pPr marL="342900" indent="-342900" algn="just">
              <a:lnSpc>
                <a:spcPct val="150000"/>
              </a:lnSpc>
              <a:buFont typeface="+mj-lt"/>
              <a:buAutoNum type="arabicPeriod"/>
            </a:pPr>
            <a:r>
              <a:rPr lang="en-US" dirty="0" smtClean="0">
                <a:latin typeface="Arial" panose="020B0604020202020204" pitchFamily="34" charset="0"/>
                <a:cs typeface="Arial" panose="020B0604020202020204" pitchFamily="34" charset="0"/>
              </a:rPr>
              <a:t>What </a:t>
            </a:r>
            <a:r>
              <a:rPr lang="en-US" dirty="0">
                <a:latin typeface="Arial" panose="020B0604020202020204" pitchFamily="34" charset="0"/>
                <a:cs typeface="Arial" panose="020B0604020202020204" pitchFamily="34" charset="0"/>
              </a:rPr>
              <a:t>was the best thing about your weekend? What would you like to do next weekend</a:t>
            </a:r>
            <a:r>
              <a:rPr lang="en-US" dirty="0" smtClean="0">
                <a:latin typeface="Arial" panose="020B0604020202020204" pitchFamily="34" charset="0"/>
                <a:cs typeface="Arial" panose="020B0604020202020204" pitchFamily="34" charset="0"/>
              </a:rPr>
              <a:t>?</a:t>
            </a:r>
          </a:p>
          <a:p>
            <a:pPr marL="342900" indent="-342900" algn="just">
              <a:lnSpc>
                <a:spcPct val="150000"/>
              </a:lnSpc>
              <a:buFont typeface="+mj-lt"/>
              <a:buAutoNum type="arabicPeriod"/>
            </a:pPr>
            <a:r>
              <a:rPr lang="en-US" dirty="0" smtClean="0">
                <a:latin typeface="Arial" panose="020B0604020202020204" pitchFamily="34" charset="0"/>
                <a:cs typeface="Arial" panose="020B0604020202020204" pitchFamily="34" charset="0"/>
              </a:rPr>
              <a:t>Did </a:t>
            </a:r>
            <a:r>
              <a:rPr lang="en-US" dirty="0">
                <a:latin typeface="Arial" panose="020B0604020202020204" pitchFamily="34" charset="0"/>
                <a:cs typeface="Arial" panose="020B0604020202020204" pitchFamily="34" charset="0"/>
              </a:rPr>
              <a:t>you see a movie last week? What did you see? How did you like it</a:t>
            </a:r>
            <a:r>
              <a:rPr lang="en-US" dirty="0" smtClean="0">
                <a:latin typeface="Arial" panose="020B0604020202020204" pitchFamily="34" charset="0"/>
                <a:cs typeface="Arial" panose="020B0604020202020204" pitchFamily="34" charset="0"/>
              </a:rPr>
              <a:t>?</a:t>
            </a:r>
          </a:p>
          <a:p>
            <a:pPr marL="342900" indent="-342900" algn="just">
              <a:lnSpc>
                <a:spcPct val="150000"/>
              </a:lnSpc>
              <a:buFont typeface="+mj-lt"/>
              <a:buAutoNum type="arabicPeriod"/>
            </a:pPr>
            <a:r>
              <a:rPr lang="en-US" dirty="0" smtClean="0">
                <a:latin typeface="Arial" panose="020B0604020202020204" pitchFamily="34" charset="0"/>
                <a:cs typeface="Arial" panose="020B0604020202020204" pitchFamily="34" charset="0"/>
              </a:rPr>
              <a:t>Did </a:t>
            </a:r>
            <a:r>
              <a:rPr lang="en-US" dirty="0">
                <a:latin typeface="Arial" panose="020B0604020202020204" pitchFamily="34" charset="0"/>
                <a:cs typeface="Arial" panose="020B0604020202020204" pitchFamily="34" charset="0"/>
              </a:rPr>
              <a:t>you [activity] last month? Were your friends with you? Who were you with</a:t>
            </a:r>
            <a:r>
              <a:rPr lang="en-US" dirty="0" smtClean="0">
                <a:latin typeface="Arial" panose="020B0604020202020204" pitchFamily="34" charset="0"/>
                <a:cs typeface="Arial" panose="020B0604020202020204" pitchFamily="34" charset="0"/>
              </a:rPr>
              <a:t>?</a:t>
            </a:r>
          </a:p>
          <a:p>
            <a:pPr marL="342900" indent="-342900" algn="just">
              <a:lnSpc>
                <a:spcPct val="150000"/>
              </a:lnSpc>
              <a:buFont typeface="+mj-lt"/>
              <a:buAutoNum type="arabicPeriod"/>
            </a:pPr>
            <a:r>
              <a:rPr lang="en-US" dirty="0" smtClean="0">
                <a:latin typeface="Arial" panose="020B0604020202020204" pitchFamily="34" charset="0"/>
                <a:cs typeface="Arial" panose="020B0604020202020204" pitchFamily="34" charset="0"/>
              </a:rPr>
              <a:t>Where </a:t>
            </a:r>
            <a:r>
              <a:rPr lang="en-US" dirty="0">
                <a:latin typeface="Arial" panose="020B0604020202020204" pitchFamily="34" charset="0"/>
                <a:cs typeface="Arial" panose="020B0604020202020204" pitchFamily="34" charset="0"/>
              </a:rPr>
              <a:t>did you spend your last vacation? How long were you there? Who were you with? What did you do there? How was the weather? How was the food</a:t>
            </a:r>
            <a:r>
              <a:rPr lang="en-US" dirty="0" smtClean="0">
                <a:latin typeface="Arial" panose="020B0604020202020204" pitchFamily="34" charset="0"/>
                <a:cs typeface="Arial" panose="020B0604020202020204" pitchFamily="34" charset="0"/>
              </a:rPr>
              <a:t>?</a:t>
            </a:r>
          </a:p>
          <a:p>
            <a:pPr marL="342900" indent="-342900" algn="just">
              <a:lnSpc>
                <a:spcPct val="150000"/>
              </a:lnSpc>
              <a:buFont typeface="+mj-lt"/>
              <a:buAutoNum type="arabicPeriod"/>
            </a:pPr>
            <a:r>
              <a:rPr lang="en-US" dirty="0" smtClean="0">
                <a:latin typeface="Arial" panose="020B0604020202020204" pitchFamily="34" charset="0"/>
                <a:cs typeface="Arial" panose="020B0604020202020204" pitchFamily="34" charset="0"/>
              </a:rPr>
              <a:t>Ask </a:t>
            </a:r>
            <a:r>
              <a:rPr lang="en-US" dirty="0">
                <a:latin typeface="Arial" panose="020B0604020202020204" pitchFamily="34" charset="0"/>
                <a:cs typeface="Arial" panose="020B0604020202020204" pitchFamily="34" charset="0"/>
              </a:rPr>
              <a:t>me about my last vacation. or Ask [classmate] about his/her weekend or last vacation. </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789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8094" y="796969"/>
            <a:ext cx="10637413" cy="5232202"/>
          </a:xfrm>
          <a:prstGeom prst="rect">
            <a:avLst/>
          </a:prstGeom>
        </p:spPr>
        <p:txBody>
          <a:bodyPr wrap="square">
            <a:spAutoFit/>
          </a:bodyPr>
          <a:lstStyle/>
          <a:p>
            <a:r>
              <a:rPr lang="en-US" sz="2800" dirty="0" smtClean="0">
                <a:latin typeface="Arial" panose="020B0604020202020204" pitchFamily="34" charset="0"/>
                <a:cs typeface="Arial" panose="020B0604020202020204" pitchFamily="34" charset="0"/>
              </a:rPr>
              <a:t>Listen to these and have fun!</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Britney </a:t>
            </a:r>
            <a:r>
              <a:rPr lang="en-US" dirty="0">
                <a:latin typeface="Arial" panose="020B0604020202020204" pitchFamily="34" charset="0"/>
                <a:cs typeface="Arial" panose="020B0604020202020204" pitchFamily="34" charset="0"/>
              </a:rPr>
              <a:t>Spears - Oops!...I Did It Again (Official Video)</a:t>
            </a:r>
          </a:p>
          <a:p>
            <a:r>
              <a:rPr lang="es-ES" dirty="0" smtClean="0">
                <a:latin typeface="Arial" panose="020B0604020202020204" pitchFamily="34" charset="0"/>
                <a:cs typeface="Arial" panose="020B0604020202020204" pitchFamily="34" charset="0"/>
                <a:hlinkClick r:id="rId2"/>
              </a:rPr>
              <a:t>https</a:t>
            </a:r>
            <a:r>
              <a:rPr lang="es-ES" dirty="0">
                <a:latin typeface="Arial" panose="020B0604020202020204" pitchFamily="34" charset="0"/>
                <a:cs typeface="Arial" panose="020B0604020202020204" pitchFamily="34" charset="0"/>
                <a:hlinkClick r:id="rId2"/>
              </a:rPr>
              <a:t>://</a:t>
            </a:r>
            <a:r>
              <a:rPr lang="es-ES" dirty="0" smtClean="0">
                <a:latin typeface="Arial" panose="020B0604020202020204" pitchFamily="34" charset="0"/>
                <a:cs typeface="Arial" panose="020B0604020202020204" pitchFamily="34" charset="0"/>
                <a:hlinkClick r:id="rId2"/>
              </a:rPr>
              <a:t>www.youtube.com/watch?v=CduA0TULnow</a:t>
            </a:r>
            <a:endParaRPr lang="es-E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Adele - Someone Like You (Lyrics &amp; Sub </a:t>
            </a:r>
            <a:r>
              <a:rPr lang="en-US" dirty="0" err="1">
                <a:latin typeface="Arial" panose="020B0604020202020204" pitchFamily="34" charset="0"/>
                <a:cs typeface="Arial" panose="020B0604020202020204" pitchFamily="34" charset="0"/>
              </a:rPr>
              <a:t>Español</a:t>
            </a:r>
            <a:r>
              <a:rPr lang="en-US" dirty="0">
                <a:latin typeface="Arial" panose="020B0604020202020204" pitchFamily="34" charset="0"/>
                <a:cs typeface="Arial" panose="020B0604020202020204" pitchFamily="34" charset="0"/>
              </a:rPr>
              <a:t>) Official Video</a:t>
            </a:r>
          </a:p>
          <a:p>
            <a:r>
              <a:rPr lang="es-ES" dirty="0" smtClean="0">
                <a:latin typeface="Arial" panose="020B0604020202020204" pitchFamily="34" charset="0"/>
                <a:cs typeface="Arial" panose="020B0604020202020204" pitchFamily="34" charset="0"/>
                <a:hlinkClick r:id="rId3"/>
              </a:rPr>
              <a:t>https</a:t>
            </a:r>
            <a:r>
              <a:rPr lang="es-ES" dirty="0">
                <a:latin typeface="Arial" panose="020B0604020202020204" pitchFamily="34" charset="0"/>
                <a:cs typeface="Arial" panose="020B0604020202020204" pitchFamily="34" charset="0"/>
                <a:hlinkClick r:id="rId3"/>
              </a:rPr>
              <a:t>://</a:t>
            </a:r>
            <a:r>
              <a:rPr lang="es-ES" dirty="0" smtClean="0">
                <a:latin typeface="Arial" panose="020B0604020202020204" pitchFamily="34" charset="0"/>
                <a:cs typeface="Arial" panose="020B0604020202020204" pitchFamily="34" charset="0"/>
                <a:hlinkClick r:id="rId3"/>
              </a:rPr>
              <a:t>www.youtube.com/watch?v=I6P4FNE2n4s</a:t>
            </a:r>
            <a:endParaRPr lang="es-E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P!nk</a:t>
            </a:r>
            <a:r>
              <a:rPr lang="en-US" dirty="0">
                <a:latin typeface="Arial" panose="020B0604020202020204" pitchFamily="34" charset="0"/>
                <a:cs typeface="Arial" panose="020B0604020202020204" pitchFamily="34" charset="0"/>
              </a:rPr>
              <a:t> - Who Knew (Official Music Video)</a:t>
            </a:r>
          </a:p>
          <a:p>
            <a:r>
              <a:rPr lang="es-ES" dirty="0" smtClean="0">
                <a:latin typeface="Arial" panose="020B0604020202020204" pitchFamily="34" charset="0"/>
                <a:cs typeface="Arial" panose="020B0604020202020204" pitchFamily="34" charset="0"/>
                <a:hlinkClick r:id="rId4"/>
              </a:rPr>
              <a:t>https</a:t>
            </a:r>
            <a:r>
              <a:rPr lang="es-ES" dirty="0">
                <a:latin typeface="Arial" panose="020B0604020202020204" pitchFamily="34" charset="0"/>
                <a:cs typeface="Arial" panose="020B0604020202020204" pitchFamily="34" charset="0"/>
                <a:hlinkClick r:id="rId4"/>
              </a:rPr>
              <a:t>://</a:t>
            </a:r>
            <a:r>
              <a:rPr lang="es-ES" dirty="0" smtClean="0">
                <a:latin typeface="Arial" panose="020B0604020202020204" pitchFamily="34" charset="0"/>
                <a:cs typeface="Arial" panose="020B0604020202020204" pitchFamily="34" charset="0"/>
                <a:hlinkClick r:id="rId4"/>
              </a:rPr>
              <a:t>www.youtube.com/watch?v=NJWIbIe0N90</a:t>
            </a:r>
            <a:endParaRPr lang="es-E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Because You Loved Me-Celine Dion live (with Lyrics - SD Version) Theme from "Up Close &amp; Personal</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hlinkClick r:id="rId5"/>
              </a:rPr>
              <a:t>https://</a:t>
            </a:r>
            <a:r>
              <a:rPr lang="es-ES" dirty="0" smtClean="0">
                <a:latin typeface="Arial" panose="020B0604020202020204" pitchFamily="34" charset="0"/>
                <a:cs typeface="Arial" panose="020B0604020202020204" pitchFamily="34" charset="0"/>
                <a:hlinkClick r:id="rId5"/>
              </a:rPr>
              <a:t>www.youtube.com/watch?v=hjIEcwwod_Q</a:t>
            </a:r>
            <a:endParaRPr lang="es-E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Ross </a:t>
            </a:r>
            <a:r>
              <a:rPr lang="en-US" dirty="0">
                <a:latin typeface="Arial" panose="020B0604020202020204" pitchFamily="34" charset="0"/>
                <a:cs typeface="Arial" panose="020B0604020202020204" pitchFamily="34" charset="0"/>
              </a:rPr>
              <a:t>and Rachel funniest scenes </a:t>
            </a:r>
            <a:r>
              <a:rPr lang="en-US" dirty="0" smtClean="0">
                <a:latin typeface="Arial" panose="020B0604020202020204" pitchFamily="34" charset="0"/>
                <a:cs typeface="Arial" panose="020B0604020202020204" pitchFamily="34" charset="0"/>
              </a:rPr>
              <a:t>– FRIENDS Season 9 </a:t>
            </a:r>
          </a:p>
          <a:p>
            <a:r>
              <a:rPr lang="en-US" dirty="0" smtClean="0">
                <a:latin typeface="Arial" panose="020B0604020202020204" pitchFamily="34" charset="0"/>
                <a:cs typeface="Arial" panose="020B0604020202020204" pitchFamily="34" charset="0"/>
              </a:rPr>
              <a:t>Minute :00 – 1:11</a:t>
            </a:r>
            <a:endParaRPr lang="en-U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hlinkClick r:id="rId6"/>
              </a:rPr>
              <a:t>https://</a:t>
            </a:r>
            <a:r>
              <a:rPr lang="es-ES" dirty="0" smtClean="0">
                <a:latin typeface="Arial" panose="020B0604020202020204" pitchFamily="34" charset="0"/>
                <a:cs typeface="Arial" panose="020B0604020202020204" pitchFamily="34" charset="0"/>
                <a:hlinkClick r:id="rId6"/>
              </a:rPr>
              <a:t>www.youtube.com/watch?v=9qNBpBkHbnk</a:t>
            </a:r>
            <a:endParaRPr lang="es-ES"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8216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9477" t="25735" r="15929" b="22427"/>
          <a:stretch/>
        </p:blipFill>
        <p:spPr>
          <a:xfrm>
            <a:off x="1861195" y="1101195"/>
            <a:ext cx="8404412" cy="3792073"/>
          </a:xfrm>
          <a:prstGeom prst="rect">
            <a:avLst/>
          </a:prstGeom>
        </p:spPr>
      </p:pic>
      <p:sp>
        <p:nvSpPr>
          <p:cNvPr id="5" name="CuadroTexto 4"/>
          <p:cNvSpPr txBox="1"/>
          <p:nvPr/>
        </p:nvSpPr>
        <p:spPr>
          <a:xfrm>
            <a:off x="0" y="-16452"/>
            <a:ext cx="12192000" cy="646331"/>
          </a:xfrm>
          <a:prstGeom prst="rect">
            <a:avLst/>
          </a:prstGeom>
          <a:noFill/>
          <a:ln w="28575">
            <a:solidFill>
              <a:schemeClr val="accent6">
                <a:lumMod val="75000"/>
              </a:schemeClr>
            </a:solidFill>
          </a:ln>
        </p:spPr>
        <p:txBody>
          <a:bodyPr wrap="square" rtlCol="0">
            <a:spAutoFit/>
          </a:bodyPr>
          <a:lstStyle/>
          <a:p>
            <a:pPr algn="ctr"/>
            <a:r>
              <a:rPr lang="en-US" b="1" dirty="0" smtClean="0">
                <a:solidFill>
                  <a:srgbClr val="92D050"/>
                </a:solidFill>
                <a:latin typeface="Arial" panose="020B0604020202020204" pitchFamily="34" charset="0"/>
                <a:cs typeface="Arial" panose="020B0604020202020204" pitchFamily="34" charset="0"/>
              </a:rPr>
              <a:t>1 SNAPSHOT</a:t>
            </a:r>
          </a:p>
          <a:p>
            <a:pPr algn="ctr"/>
            <a:r>
              <a:rPr lang="en-US" b="1" dirty="0" smtClean="0">
                <a:solidFill>
                  <a:srgbClr val="92D050"/>
                </a:solidFill>
                <a:latin typeface="Arial" panose="020B0604020202020204" pitchFamily="34" charset="0"/>
                <a:cs typeface="Arial" panose="020B0604020202020204" pitchFamily="34" charset="0"/>
              </a:rPr>
              <a:t>Learning objective: </a:t>
            </a:r>
            <a:r>
              <a:rPr lang="en-US" dirty="0">
                <a:solidFill>
                  <a:srgbClr val="92D050"/>
                </a:solidFill>
                <a:latin typeface="Arial" panose="020B0604020202020204" pitchFamily="34" charset="0"/>
                <a:cs typeface="Arial" panose="020B0604020202020204" pitchFamily="34" charset="0"/>
              </a:rPr>
              <a:t>discuss free-time activities</a:t>
            </a:r>
            <a:endParaRPr lang="es-ES" b="1" dirty="0">
              <a:solidFill>
                <a:srgbClr val="92D050"/>
              </a:solidFill>
              <a:latin typeface="Arial" panose="020B0604020202020204" pitchFamily="34" charset="0"/>
              <a:cs typeface="Arial" panose="020B0604020202020204" pitchFamily="34" charset="0"/>
            </a:endParaRPr>
          </a:p>
        </p:txBody>
      </p:sp>
      <p:sp>
        <p:nvSpPr>
          <p:cNvPr id="6" name="CuadroTexto 5"/>
          <p:cNvSpPr txBox="1"/>
          <p:nvPr/>
        </p:nvSpPr>
        <p:spPr>
          <a:xfrm>
            <a:off x="839219" y="680871"/>
            <a:ext cx="5803627"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A  Check (</a:t>
            </a:r>
            <a:r>
              <a:rPr lang="en-US" b="1" dirty="0" smtClean="0">
                <a:solidFill>
                  <a:srgbClr val="00B0F0"/>
                </a:solidFill>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 the activities you do in your free time.</a:t>
            </a:r>
            <a:endParaRPr lang="es-ES" b="1" dirty="0">
              <a:latin typeface="Arial" panose="020B0604020202020204" pitchFamily="34" charset="0"/>
              <a:cs typeface="Arial" panose="020B0604020202020204" pitchFamily="34" charset="0"/>
            </a:endParaRPr>
          </a:p>
        </p:txBody>
      </p:sp>
      <p:sp>
        <p:nvSpPr>
          <p:cNvPr id="7" name="Rectángulo 6"/>
          <p:cNvSpPr/>
          <p:nvPr/>
        </p:nvSpPr>
        <p:spPr>
          <a:xfrm>
            <a:off x="839220" y="5046241"/>
            <a:ext cx="5955476" cy="1754326"/>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B  List </a:t>
            </a:r>
            <a:r>
              <a:rPr lang="en-US" b="1" dirty="0">
                <a:latin typeface="Arial" panose="020B0604020202020204" pitchFamily="34" charset="0"/>
                <a:cs typeface="Arial" panose="020B0604020202020204" pitchFamily="34" charset="0"/>
              </a:rPr>
              <a:t>three other activities you do in your free time</a:t>
            </a:r>
            <a:r>
              <a:rPr lang="en-US" b="1" dirty="0" smtClean="0">
                <a:latin typeface="Arial" panose="020B0604020202020204" pitchFamily="34" charset="0"/>
                <a:cs typeface="Arial" panose="020B0604020202020204" pitchFamily="34" charset="0"/>
              </a:rPr>
              <a:t>.</a:t>
            </a:r>
          </a:p>
          <a:p>
            <a:r>
              <a:rPr lang="en-US" b="1" dirty="0" smtClean="0">
                <a:solidFill>
                  <a:srgbClr val="0070C0"/>
                </a:solidFill>
                <a:latin typeface="Arial" panose="020B0604020202020204" pitchFamily="34" charset="0"/>
                <a:cs typeface="Arial" panose="020B0604020202020204" pitchFamily="34" charset="0"/>
              </a:rPr>
              <a:t>A=</a:t>
            </a:r>
          </a:p>
          <a:p>
            <a:r>
              <a:rPr lang="en-US" b="1" dirty="0" smtClean="0">
                <a:latin typeface="Arial" panose="020B0604020202020204" pitchFamily="34" charset="0"/>
                <a:cs typeface="Arial" panose="020B0604020202020204" pitchFamily="34" charset="0"/>
              </a:rPr>
              <a:t>C  What are your favorite free-time activities?</a:t>
            </a:r>
          </a:p>
          <a:p>
            <a:r>
              <a:rPr lang="en-US" b="1" dirty="0">
                <a:solidFill>
                  <a:srgbClr val="0070C0"/>
                </a:solidFill>
                <a:latin typeface="Arial" panose="020B0604020202020204" pitchFamily="34" charset="0"/>
                <a:cs typeface="Arial" panose="020B0604020202020204" pitchFamily="34" charset="0"/>
              </a:rPr>
              <a:t>A</a:t>
            </a:r>
            <a:r>
              <a:rPr lang="en-US" b="1" dirty="0" smtClean="0">
                <a:solidFill>
                  <a:srgbClr val="0070C0"/>
                </a:solidFill>
                <a:latin typeface="Arial" panose="020B0604020202020204" pitchFamily="34" charset="0"/>
                <a:cs typeface="Arial" panose="020B0604020202020204" pitchFamily="34" charset="0"/>
              </a:rPr>
              <a:t>=</a:t>
            </a: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D  Are there activities you don’t like? Which ones?</a:t>
            </a:r>
          </a:p>
          <a:p>
            <a:r>
              <a:rPr lang="en-US" b="1" dirty="0">
                <a:solidFill>
                  <a:srgbClr val="0070C0"/>
                </a:solidFill>
                <a:latin typeface="Arial" panose="020B0604020202020204" pitchFamily="34" charset="0"/>
                <a:cs typeface="Arial" panose="020B0604020202020204" pitchFamily="34" charset="0"/>
              </a:rPr>
              <a:t>A</a:t>
            </a:r>
            <a:r>
              <a:rPr lang="en-US" b="1" dirty="0" smtClean="0">
                <a:solidFill>
                  <a:srgbClr val="0070C0"/>
                </a:solidFill>
                <a:latin typeface="Arial" panose="020B0604020202020204" pitchFamily="34" charset="0"/>
                <a:cs typeface="Arial" panose="020B0604020202020204" pitchFamily="34" charset="0"/>
              </a:rPr>
              <a:t>=</a:t>
            </a:r>
            <a:endParaRPr lang="en-US"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965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12191999" cy="646331"/>
          </a:xfrm>
          <a:prstGeom prst="rect">
            <a:avLst/>
          </a:prstGeom>
          <a:noFill/>
          <a:ln w="28575">
            <a:solidFill>
              <a:schemeClr val="accent6">
                <a:lumMod val="75000"/>
              </a:schemeClr>
            </a:solidFill>
          </a:ln>
        </p:spPr>
        <p:txBody>
          <a:bodyPr wrap="square" rtlCol="0">
            <a:spAutoFit/>
          </a:bodyPr>
          <a:lstStyle/>
          <a:p>
            <a:pPr algn="ctr"/>
            <a:r>
              <a:rPr lang="en-US" b="1" dirty="0" smtClean="0">
                <a:solidFill>
                  <a:srgbClr val="92D050"/>
                </a:solidFill>
                <a:latin typeface="Arial" panose="020B0604020202020204" pitchFamily="34" charset="0"/>
                <a:cs typeface="Arial" panose="020B0604020202020204" pitchFamily="34" charset="0"/>
              </a:rPr>
              <a:t>2 CONVERSATION What did you do last weekend?</a:t>
            </a:r>
          </a:p>
          <a:p>
            <a:pPr algn="ctr"/>
            <a:r>
              <a:rPr lang="en-US" b="1" dirty="0" smtClean="0">
                <a:solidFill>
                  <a:srgbClr val="92D050"/>
                </a:solidFill>
                <a:latin typeface="Arial" panose="020B0604020202020204" pitchFamily="34" charset="0"/>
                <a:cs typeface="Arial" panose="020B0604020202020204" pitchFamily="34" charset="0"/>
              </a:rPr>
              <a:t>Learning objective: </a:t>
            </a:r>
            <a:r>
              <a:rPr lang="en-US" dirty="0">
                <a:solidFill>
                  <a:srgbClr val="92D050"/>
                </a:solidFill>
                <a:latin typeface="Arial" panose="020B0604020202020204" pitchFamily="34" charset="0"/>
                <a:cs typeface="Arial" panose="020B0604020202020204" pitchFamily="34" charset="0"/>
              </a:rPr>
              <a:t>use the simple past in a conversation about past events</a:t>
            </a:r>
            <a:endParaRPr lang="es-ES" dirty="0">
              <a:solidFill>
                <a:srgbClr val="92D05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6"/>
          <a:srcRect l="18706" t="26471" r="13655" b="20956"/>
          <a:stretch/>
        </p:blipFill>
        <p:spPr>
          <a:xfrm>
            <a:off x="3091804" y="1181527"/>
            <a:ext cx="8800539" cy="3845859"/>
          </a:xfrm>
          <a:prstGeom prst="rect">
            <a:avLst/>
          </a:prstGeom>
        </p:spPr>
      </p:pic>
      <p:sp>
        <p:nvSpPr>
          <p:cNvPr id="6" name="CuadroTexto 5"/>
          <p:cNvSpPr txBox="1"/>
          <p:nvPr/>
        </p:nvSpPr>
        <p:spPr>
          <a:xfrm>
            <a:off x="475129" y="905418"/>
            <a:ext cx="4567518"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A  Listen and practice with a partner.</a:t>
            </a:r>
            <a:endParaRPr lang="es-ES" b="1" dirty="0">
              <a:latin typeface="Arial" panose="020B0604020202020204" pitchFamily="34" charset="0"/>
              <a:cs typeface="Arial" panose="020B0604020202020204" pitchFamily="34" charset="0"/>
            </a:endParaRPr>
          </a:p>
        </p:txBody>
      </p:sp>
      <p:sp>
        <p:nvSpPr>
          <p:cNvPr id="7" name="CuadroTexto 6"/>
          <p:cNvSpPr txBox="1"/>
          <p:nvPr/>
        </p:nvSpPr>
        <p:spPr>
          <a:xfrm>
            <a:off x="475129" y="5303495"/>
            <a:ext cx="9529482"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B  Listen to the rest of the conversation. What does Cara do on Sunday afternoons?</a:t>
            </a:r>
          </a:p>
          <a:p>
            <a:r>
              <a:rPr lang="en-US" b="1" dirty="0">
                <a:solidFill>
                  <a:srgbClr val="0070C0"/>
                </a:solidFill>
                <a:latin typeface="Arial" panose="020B0604020202020204" pitchFamily="34" charset="0"/>
                <a:cs typeface="Arial" panose="020B0604020202020204" pitchFamily="34" charset="0"/>
              </a:rPr>
              <a:t>A</a:t>
            </a:r>
            <a:r>
              <a:rPr lang="en-US" b="1" dirty="0" smtClean="0">
                <a:solidFill>
                  <a:srgbClr val="0070C0"/>
                </a:solidFill>
                <a:latin typeface="Arial" panose="020B0604020202020204" pitchFamily="34" charset="0"/>
                <a:cs typeface="Arial" panose="020B0604020202020204" pitchFamily="34" charset="0"/>
              </a:rPr>
              <a:t>=</a:t>
            </a:r>
            <a:endParaRPr lang="en-US" b="1" dirty="0">
              <a:solidFill>
                <a:srgbClr val="0070C0"/>
              </a:solidFill>
              <a:latin typeface="Arial" panose="020B0604020202020204" pitchFamily="34" charset="0"/>
              <a:cs typeface="Arial" panose="020B0604020202020204" pitchFamily="34" charset="0"/>
            </a:endParaRPr>
          </a:p>
        </p:txBody>
      </p:sp>
      <p:pic>
        <p:nvPicPr>
          <p:cNvPr id="4" name="IC5_L1_Unit 07 Pg 044 Ex 02 Conversation Pt 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4560" y="1410817"/>
            <a:ext cx="1317811" cy="1317811"/>
          </a:xfrm>
          <a:prstGeom prst="rect">
            <a:avLst/>
          </a:prstGeom>
        </p:spPr>
      </p:pic>
      <p:pic>
        <p:nvPicPr>
          <p:cNvPr id="5" name="IC5_L1_Unit 07 Pg 044 Ex 02 Conversation Pt B">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9896096" y="5303495"/>
            <a:ext cx="1173451" cy="1173451"/>
          </a:xfrm>
          <a:prstGeom prst="rect">
            <a:avLst/>
          </a:prstGeom>
        </p:spPr>
      </p:pic>
    </p:spTree>
    <p:extLst>
      <p:ext uri="{BB962C8B-B14F-4D97-AF65-F5344CB8AC3E}">
        <p14:creationId xmlns:p14="http://schemas.microsoft.com/office/powerpoint/2010/main" val="3358528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74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6751"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ME EXPRESSIONS FOR THE PAST TENSE: Ex. I played basket yesterday  afternoon LAST (=pasada) AGO (=hace ) YES… | Past tense, English learning  spoken, Learn english"/>
          <p:cNvPicPr>
            <a:picLocks noChangeAspect="1" noChangeArrowheads="1"/>
          </p:cNvPicPr>
          <p:nvPr/>
        </p:nvPicPr>
        <p:blipFill rotWithShape="1">
          <a:blip r:embed="rId2">
            <a:extLst>
              <a:ext uri="{28A0092B-C50C-407E-A947-70E740481C1C}">
                <a14:useLocalDpi xmlns:a14="http://schemas.microsoft.com/office/drawing/2010/main" val="0"/>
              </a:ext>
            </a:extLst>
          </a:blip>
          <a:srcRect l="10450" t="13384" r="2557" b="11298"/>
          <a:stretch/>
        </p:blipFill>
        <p:spPr bwMode="auto">
          <a:xfrm>
            <a:off x="163185" y="756139"/>
            <a:ext cx="6445113" cy="41851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ime expressions for Simple Past | Simple past tense,  Present perfect, Simple present t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394" y="204787"/>
            <a:ext cx="5746606" cy="431445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547445" y="5468815"/>
            <a:ext cx="7174523"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A  What time expressions can you find in the conversation?</a:t>
            </a:r>
          </a:p>
          <a:p>
            <a:r>
              <a:rPr lang="en-US" b="1" dirty="0">
                <a:solidFill>
                  <a:srgbClr val="0070C0"/>
                </a:solidFill>
                <a:latin typeface="Arial" panose="020B0604020202020204" pitchFamily="34" charset="0"/>
                <a:cs typeface="Arial" panose="020B0604020202020204" pitchFamily="34" charset="0"/>
              </a:rPr>
              <a:t>A</a:t>
            </a:r>
            <a:r>
              <a:rPr lang="en-US" b="1" dirty="0" smtClean="0">
                <a:solidFill>
                  <a:srgbClr val="0070C0"/>
                </a:solidFill>
                <a:latin typeface="Arial" panose="020B0604020202020204" pitchFamily="34" charset="0"/>
                <a:cs typeface="Arial" panose="020B0604020202020204" pitchFamily="34" charset="0"/>
              </a:rPr>
              <a:t>=</a:t>
            </a:r>
            <a:endParaRPr lang="en-US"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5209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12192000" cy="646331"/>
          </a:xfrm>
          <a:prstGeom prst="rect">
            <a:avLst/>
          </a:prstGeom>
          <a:noFill/>
          <a:ln w="28575">
            <a:solidFill>
              <a:schemeClr val="accent6">
                <a:lumMod val="75000"/>
              </a:schemeClr>
            </a:solidFill>
          </a:ln>
        </p:spPr>
        <p:txBody>
          <a:bodyPr wrap="square" rtlCol="0">
            <a:spAutoFit/>
          </a:bodyPr>
          <a:lstStyle/>
          <a:p>
            <a:pPr algn="ctr"/>
            <a:r>
              <a:rPr lang="en-US" b="1" dirty="0" smtClean="0">
                <a:solidFill>
                  <a:srgbClr val="92D050"/>
                </a:solidFill>
                <a:latin typeface="Arial" panose="020B0604020202020204" pitchFamily="34" charset="0"/>
                <a:cs typeface="Arial" panose="020B0604020202020204" pitchFamily="34" charset="0"/>
              </a:rPr>
              <a:t>3 GRAMMAR FOCUS</a:t>
            </a:r>
          </a:p>
          <a:p>
            <a:pPr algn="ctr"/>
            <a:r>
              <a:rPr lang="en-US" b="1" dirty="0" smtClean="0">
                <a:solidFill>
                  <a:srgbClr val="92D050"/>
                </a:solidFill>
                <a:latin typeface="Arial" panose="020B0604020202020204" pitchFamily="34" charset="0"/>
                <a:cs typeface="Arial" panose="020B0604020202020204" pitchFamily="34" charset="0"/>
              </a:rPr>
              <a:t>Learning objective: </a:t>
            </a:r>
            <a:r>
              <a:rPr lang="en-US" dirty="0">
                <a:solidFill>
                  <a:srgbClr val="92D050"/>
                </a:solidFill>
                <a:latin typeface="Arial" panose="020B0604020202020204" pitchFamily="34" charset="0"/>
                <a:cs typeface="Arial" panose="020B0604020202020204" pitchFamily="34" charset="0"/>
              </a:rPr>
              <a:t>ask and answer simple past </a:t>
            </a:r>
            <a:r>
              <a:rPr lang="en-US" dirty="0" smtClean="0">
                <a:solidFill>
                  <a:srgbClr val="92D050"/>
                </a:solidFill>
                <a:latin typeface="Arial" panose="020B0604020202020204" pitchFamily="34" charset="0"/>
                <a:cs typeface="Arial" panose="020B0604020202020204" pitchFamily="34" charset="0"/>
              </a:rPr>
              <a:t>questions; </a:t>
            </a:r>
            <a:r>
              <a:rPr lang="en-US" dirty="0">
                <a:solidFill>
                  <a:srgbClr val="92D050"/>
                </a:solidFill>
                <a:latin typeface="Arial" panose="020B0604020202020204" pitchFamily="34" charset="0"/>
                <a:cs typeface="Arial" panose="020B0604020202020204" pitchFamily="34" charset="0"/>
              </a:rPr>
              <a:t>use simple past regular and irregular </a:t>
            </a:r>
            <a:r>
              <a:rPr lang="en-US" dirty="0" smtClean="0">
                <a:solidFill>
                  <a:srgbClr val="92D050"/>
                </a:solidFill>
                <a:latin typeface="Arial" panose="020B0604020202020204" pitchFamily="34" charset="0"/>
                <a:cs typeface="Arial" panose="020B0604020202020204" pitchFamily="34" charset="0"/>
              </a:rPr>
              <a:t>verbs</a:t>
            </a:r>
            <a:endParaRPr lang="es-ES" b="1" dirty="0">
              <a:solidFill>
                <a:srgbClr val="92D050"/>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4"/>
          <a:srcRect l="9039" t="30331" r="14069" b="32353"/>
          <a:stretch/>
        </p:blipFill>
        <p:spPr>
          <a:xfrm>
            <a:off x="726142" y="2401702"/>
            <a:ext cx="9493018" cy="2590166"/>
          </a:xfrm>
          <a:prstGeom prst="rect">
            <a:avLst/>
          </a:prstGeom>
        </p:spPr>
      </p:pic>
      <p:sp>
        <p:nvSpPr>
          <p:cNvPr id="4" name="CuadroTexto 3"/>
          <p:cNvSpPr txBox="1"/>
          <p:nvPr/>
        </p:nvSpPr>
        <p:spPr>
          <a:xfrm>
            <a:off x="726142" y="688678"/>
            <a:ext cx="8848164" cy="1200329"/>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A  Look at the Conversation once more. Find three questions with </a:t>
            </a:r>
            <a:r>
              <a:rPr lang="en-US" b="1" i="1" dirty="0" smtClean="0">
                <a:solidFill>
                  <a:srgbClr val="00B050"/>
                </a:solidFill>
                <a:latin typeface="Arial" panose="020B0604020202020204" pitchFamily="34" charset="0"/>
                <a:cs typeface="Arial" panose="020B0604020202020204" pitchFamily="34" charset="0"/>
              </a:rPr>
              <a:t>did</a:t>
            </a:r>
            <a:r>
              <a:rPr lang="en-US" b="1" dirty="0" smtClean="0">
                <a:latin typeface="Arial" panose="020B0604020202020204" pitchFamily="34" charset="0"/>
                <a:cs typeface="Arial" panose="020B0604020202020204" pitchFamily="34" charset="0"/>
              </a:rPr>
              <a:t>.</a:t>
            </a:r>
          </a:p>
          <a:p>
            <a:r>
              <a:rPr lang="en-US" b="1" dirty="0">
                <a:solidFill>
                  <a:srgbClr val="0070C0"/>
                </a:solidFill>
                <a:latin typeface="Arial" panose="020B0604020202020204" pitchFamily="34" charset="0"/>
                <a:cs typeface="Arial" panose="020B0604020202020204" pitchFamily="34" charset="0"/>
              </a:rPr>
              <a:t>A=</a:t>
            </a:r>
          </a:p>
          <a:p>
            <a:r>
              <a:rPr lang="en-US" b="1" dirty="0">
                <a:solidFill>
                  <a:srgbClr val="0070C0"/>
                </a:solidFill>
                <a:latin typeface="Arial" panose="020B0604020202020204" pitchFamily="34" charset="0"/>
                <a:cs typeface="Arial" panose="020B0604020202020204" pitchFamily="34" charset="0"/>
              </a:rPr>
              <a:t>A=</a:t>
            </a:r>
          </a:p>
          <a:p>
            <a:r>
              <a:rPr lang="en-US" b="1" dirty="0">
                <a:solidFill>
                  <a:srgbClr val="0070C0"/>
                </a:solidFill>
                <a:latin typeface="Arial" panose="020B0604020202020204" pitchFamily="34" charset="0"/>
                <a:cs typeface="Arial" panose="020B0604020202020204" pitchFamily="34" charset="0"/>
              </a:rPr>
              <a:t>A</a:t>
            </a:r>
            <a:r>
              <a:rPr lang="en-US" b="1" dirty="0" smtClean="0">
                <a:solidFill>
                  <a:srgbClr val="0070C0"/>
                </a:solidFill>
                <a:latin typeface="Arial" panose="020B0604020202020204" pitchFamily="34" charset="0"/>
                <a:cs typeface="Arial" panose="020B0604020202020204" pitchFamily="34" charset="0"/>
              </a:rPr>
              <a:t>=</a:t>
            </a:r>
            <a:endParaRPr lang="en-US" b="1" dirty="0">
              <a:solidFill>
                <a:srgbClr val="0070C0"/>
              </a:solidFill>
              <a:latin typeface="Arial" panose="020B0604020202020204" pitchFamily="34" charset="0"/>
              <a:cs typeface="Arial" panose="020B0604020202020204" pitchFamily="34" charset="0"/>
            </a:endParaRPr>
          </a:p>
        </p:txBody>
      </p:sp>
      <p:sp>
        <p:nvSpPr>
          <p:cNvPr id="5" name="CuadroTexto 4"/>
          <p:cNvSpPr txBox="1"/>
          <p:nvPr/>
        </p:nvSpPr>
        <p:spPr>
          <a:xfrm>
            <a:off x="560295" y="5139061"/>
            <a:ext cx="7131423" cy="1477328"/>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1. What is the rule for forming yes/no questions in the simple past?</a:t>
            </a:r>
          </a:p>
          <a:p>
            <a:r>
              <a:rPr lang="en-US" b="1" dirty="0">
                <a:solidFill>
                  <a:srgbClr val="0070C0"/>
                </a:solidFill>
                <a:latin typeface="Arial" panose="020B0604020202020204" pitchFamily="34" charset="0"/>
                <a:cs typeface="Arial" panose="020B0604020202020204" pitchFamily="34" charset="0"/>
              </a:rPr>
              <a:t>A</a:t>
            </a:r>
            <a:r>
              <a:rPr lang="en-US" b="1" dirty="0" smtClean="0">
                <a:solidFill>
                  <a:srgbClr val="0070C0"/>
                </a:solidFill>
                <a:latin typeface="Arial" panose="020B0604020202020204" pitchFamily="34" charset="0"/>
                <a:cs typeface="Arial" panose="020B0604020202020204" pitchFamily="34" charset="0"/>
              </a:rPr>
              <a:t>= </a:t>
            </a:r>
            <a:endParaRPr lang="en-US" b="1" dirty="0" smtClean="0">
              <a:solidFill>
                <a:srgbClr val="0070C0"/>
              </a:solidFill>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2. What </a:t>
            </a:r>
            <a:r>
              <a:rPr lang="en-US" b="1" dirty="0">
                <a:latin typeface="Arial" panose="020B0604020202020204" pitchFamily="34" charset="0"/>
                <a:cs typeface="Arial" panose="020B0604020202020204" pitchFamily="34" charset="0"/>
              </a:rPr>
              <a:t>is the rule for forming </a:t>
            </a:r>
            <a:r>
              <a:rPr lang="en-US" b="1" dirty="0" err="1" smtClean="0">
                <a:latin typeface="Arial" panose="020B0604020202020204" pitchFamily="34" charset="0"/>
                <a:cs typeface="Arial" panose="020B0604020202020204" pitchFamily="34" charset="0"/>
              </a:rPr>
              <a:t>Wh</a:t>
            </a:r>
            <a:r>
              <a:rPr lang="en-US" b="1" dirty="0" smtClean="0">
                <a:latin typeface="Arial" panose="020B0604020202020204" pitchFamily="34" charset="0"/>
                <a:cs typeface="Arial" panose="020B0604020202020204" pitchFamily="34" charset="0"/>
              </a:rPr>
              <a:t>-questions </a:t>
            </a:r>
            <a:r>
              <a:rPr lang="en-US" b="1" dirty="0">
                <a:latin typeface="Arial" panose="020B0604020202020204" pitchFamily="34" charset="0"/>
                <a:cs typeface="Arial" panose="020B0604020202020204" pitchFamily="34" charset="0"/>
              </a:rPr>
              <a:t>in the simple past</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p>
            <a:r>
              <a:rPr lang="en-US" b="1" dirty="0">
                <a:solidFill>
                  <a:srgbClr val="0070C0"/>
                </a:solidFill>
                <a:latin typeface="Arial" panose="020B0604020202020204" pitchFamily="34" charset="0"/>
                <a:cs typeface="Arial" panose="020B0604020202020204" pitchFamily="34" charset="0"/>
              </a:rPr>
              <a:t>A</a:t>
            </a:r>
            <a:r>
              <a:rPr lang="en-US" b="1" dirty="0" smtClean="0">
                <a:solidFill>
                  <a:srgbClr val="0070C0"/>
                </a:solidFill>
                <a:latin typeface="Arial" panose="020B0604020202020204" pitchFamily="34" charset="0"/>
                <a:cs typeface="Arial" panose="020B0604020202020204" pitchFamily="34" charset="0"/>
              </a:rPr>
              <a:t>=</a:t>
            </a:r>
            <a:endParaRPr lang="en-US" b="1" dirty="0">
              <a:solidFill>
                <a:srgbClr val="0070C0"/>
              </a:solidFill>
              <a:latin typeface="Arial" panose="020B0604020202020204" pitchFamily="34" charset="0"/>
              <a:cs typeface="Arial" panose="020B0604020202020204" pitchFamily="34" charset="0"/>
            </a:endParaRPr>
          </a:p>
        </p:txBody>
      </p:sp>
      <p:pic>
        <p:nvPicPr>
          <p:cNvPr id="7" name="IC5_L1_Unit 07 Pg 045 Ex 03 Grammar Focu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60600" y="915747"/>
            <a:ext cx="1023189" cy="1023189"/>
          </a:xfrm>
          <a:prstGeom prst="rect">
            <a:avLst/>
          </a:prstGeom>
        </p:spPr>
      </p:pic>
      <p:sp>
        <p:nvSpPr>
          <p:cNvPr id="6" name="Rectángulo 5"/>
          <p:cNvSpPr/>
          <p:nvPr/>
        </p:nvSpPr>
        <p:spPr>
          <a:xfrm>
            <a:off x="8533459" y="4862063"/>
            <a:ext cx="3371402" cy="1754326"/>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C  </a:t>
            </a:r>
            <a:r>
              <a:rPr lang="en-US" b="1" dirty="0">
                <a:latin typeface="Arial" panose="020B0604020202020204" pitchFamily="34" charset="0"/>
                <a:cs typeface="Arial" panose="020B0604020202020204" pitchFamily="34" charset="0"/>
              </a:rPr>
              <a:t>Watch and review the lesson.</a:t>
            </a:r>
          </a:p>
          <a:p>
            <a:r>
              <a:rPr lang="en-US" dirty="0">
                <a:latin typeface="Arial" panose="020B0604020202020204" pitchFamily="34" charset="0"/>
                <a:cs typeface="Arial" panose="020B0604020202020204" pitchFamily="34" charset="0"/>
              </a:rPr>
              <a:t>Past Simple Tense | Structuring Sentences</a:t>
            </a:r>
          </a:p>
          <a:p>
            <a:r>
              <a:rPr lang="es-ES" dirty="0" smtClean="0">
                <a:latin typeface="Arial" panose="020B0604020202020204" pitchFamily="34" charset="0"/>
                <a:cs typeface="Arial" panose="020B0604020202020204" pitchFamily="34" charset="0"/>
                <a:hlinkClick r:id="rId6"/>
              </a:rPr>
              <a:t>https</a:t>
            </a:r>
            <a:r>
              <a:rPr lang="es-ES" dirty="0">
                <a:latin typeface="Arial" panose="020B0604020202020204" pitchFamily="34" charset="0"/>
                <a:cs typeface="Arial" panose="020B0604020202020204" pitchFamily="34" charset="0"/>
                <a:hlinkClick r:id="rId6"/>
              </a:rPr>
              <a:t>://</a:t>
            </a:r>
            <a:r>
              <a:rPr lang="es-ES" dirty="0" smtClean="0">
                <a:latin typeface="Arial" panose="020B0604020202020204" pitchFamily="34" charset="0"/>
                <a:cs typeface="Arial" panose="020B0604020202020204" pitchFamily="34" charset="0"/>
                <a:hlinkClick r:id="rId6"/>
              </a:rPr>
              <a:t>www.youtube.com/watch?v=mwh_IWwwN8Y</a:t>
            </a:r>
            <a:r>
              <a:rPr lang="es-ES" dirty="0" smtClean="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p:sp>
        <p:nvSpPr>
          <p:cNvPr id="8" name="Rectángulo 7"/>
          <p:cNvSpPr/>
          <p:nvPr/>
        </p:nvSpPr>
        <p:spPr>
          <a:xfrm>
            <a:off x="560295" y="1981340"/>
            <a:ext cx="884247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B  </a:t>
            </a:r>
            <a:r>
              <a:rPr lang="en-US" b="1" dirty="0" smtClean="0">
                <a:latin typeface="Arial" panose="020B0604020202020204" pitchFamily="34" charset="0"/>
                <a:cs typeface="Arial" panose="020B0604020202020204" pitchFamily="34" charset="0"/>
              </a:rPr>
              <a:t>Read, listen to and analyze the </a:t>
            </a:r>
            <a:r>
              <a:rPr lang="en-US" b="1" dirty="0">
                <a:latin typeface="Arial" panose="020B0604020202020204" pitchFamily="34" charset="0"/>
                <a:cs typeface="Arial" panose="020B0604020202020204" pitchFamily="34" charset="0"/>
              </a:rPr>
              <a:t>Grammar Focus box. </a:t>
            </a:r>
            <a:endParaRPr lang="es-ES" dirty="0"/>
          </a:p>
        </p:txBody>
      </p:sp>
      <p:sp>
        <p:nvSpPr>
          <p:cNvPr id="9" name="Elipse 8"/>
          <p:cNvSpPr/>
          <p:nvPr/>
        </p:nvSpPr>
        <p:spPr>
          <a:xfrm>
            <a:off x="10820400" y="2618509"/>
            <a:ext cx="762000" cy="5264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p:cNvSpPr/>
          <p:nvPr/>
        </p:nvSpPr>
        <p:spPr>
          <a:xfrm>
            <a:off x="4529789" y="3811557"/>
            <a:ext cx="243343" cy="3973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p:cNvSpPr/>
          <p:nvPr/>
        </p:nvSpPr>
        <p:spPr>
          <a:xfrm>
            <a:off x="2875194" y="4668389"/>
            <a:ext cx="596153" cy="4198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Elipse 11"/>
          <p:cNvSpPr/>
          <p:nvPr/>
        </p:nvSpPr>
        <p:spPr>
          <a:xfrm>
            <a:off x="6297020" y="2837775"/>
            <a:ext cx="596153" cy="4198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p:cNvSpPr/>
          <p:nvPr/>
        </p:nvSpPr>
        <p:spPr>
          <a:xfrm>
            <a:off x="1514139" y="2826519"/>
            <a:ext cx="791371" cy="4198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044993" y="5619462"/>
            <a:ext cx="5311589" cy="369332"/>
          </a:xfrm>
          <a:prstGeom prst="rect">
            <a:avLst/>
          </a:prstGeom>
          <a:solidFill>
            <a:schemeClr val="accent4">
              <a:lumMod val="20000"/>
              <a:lumOff val="80000"/>
            </a:schemeClr>
          </a:solidFill>
        </p:spPr>
        <p:txBody>
          <a:bodyPr wrap="square" rtlCol="0">
            <a:spAutoFit/>
          </a:bodyPr>
          <a:lstStyle/>
          <a:p>
            <a:r>
              <a:rPr lang="en-US" b="1" dirty="0" smtClean="0">
                <a:latin typeface="Arial" panose="020B0604020202020204" pitchFamily="34" charset="0"/>
                <a:cs typeface="Arial" panose="020B0604020202020204" pitchFamily="34" charset="0"/>
              </a:rPr>
              <a:t>Did + subject + verb (base form)?</a:t>
            </a:r>
            <a:endParaRPr lang="es-ES" b="1" dirty="0">
              <a:latin typeface="Arial" panose="020B0604020202020204" pitchFamily="34" charset="0"/>
              <a:cs typeface="Arial" panose="020B0604020202020204" pitchFamily="34" charset="0"/>
            </a:endParaRPr>
          </a:p>
        </p:txBody>
      </p:sp>
      <p:sp>
        <p:nvSpPr>
          <p:cNvPr id="15" name="Rectángulo 14"/>
          <p:cNvSpPr/>
          <p:nvPr/>
        </p:nvSpPr>
        <p:spPr>
          <a:xfrm>
            <a:off x="1044993" y="6297746"/>
            <a:ext cx="5545361" cy="369332"/>
          </a:xfrm>
          <a:prstGeom prst="rect">
            <a:avLst/>
          </a:prstGeom>
          <a:solidFill>
            <a:schemeClr val="accent6">
              <a:lumMod val="20000"/>
              <a:lumOff val="80000"/>
            </a:schemeClr>
          </a:solidFill>
        </p:spPr>
        <p:txBody>
          <a:bodyPr wrap="square">
            <a:spAutoFit/>
          </a:bodyPr>
          <a:lstStyle/>
          <a:p>
            <a:r>
              <a:rPr lang="en-US" b="1" dirty="0" err="1">
                <a:latin typeface="Arial" panose="020B0604020202020204" pitchFamily="34" charset="0"/>
                <a:cs typeface="Arial" panose="020B0604020202020204" pitchFamily="34" charset="0"/>
              </a:rPr>
              <a:t>Wh</a:t>
            </a:r>
            <a:r>
              <a:rPr lang="en-US" b="1" dirty="0">
                <a:latin typeface="Arial" panose="020B0604020202020204" pitchFamily="34" charset="0"/>
                <a:cs typeface="Arial" panose="020B0604020202020204" pitchFamily="34" charset="0"/>
              </a:rPr>
              <a:t>-question + </a:t>
            </a:r>
            <a:r>
              <a:rPr lang="en-US" b="1" i="1" dirty="0">
                <a:latin typeface="Arial" panose="020B0604020202020204" pitchFamily="34" charset="0"/>
                <a:cs typeface="Arial" panose="020B0604020202020204" pitchFamily="34" charset="0"/>
              </a:rPr>
              <a:t>did</a:t>
            </a:r>
            <a:r>
              <a:rPr lang="en-US" b="1" dirty="0">
                <a:latin typeface="Arial" panose="020B0604020202020204" pitchFamily="34" charset="0"/>
                <a:cs typeface="Arial" panose="020B0604020202020204" pitchFamily="34" charset="0"/>
              </a:rPr>
              <a:t> + subject + verb (base form</a:t>
            </a:r>
            <a:r>
              <a:rPr lang="en-US" b="1" dirty="0" smtClean="0">
                <a:latin typeface="Arial" panose="020B0604020202020204" pitchFamily="34" charset="0"/>
                <a:cs typeface="Arial" panose="020B0604020202020204" pitchFamily="34" charset="0"/>
              </a:rPr>
              <a:t>)?</a:t>
            </a:r>
            <a:endParaRPr lang="es-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91604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67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sado Simple – (Simple Past Tense) | Aprender Inglés Fá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05" y="1367118"/>
            <a:ext cx="5625756" cy="46975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st Simple Tense (Simple Past): Definition, Rules and Useful Examples •  7ESL | Pasado simple ingles, Gramática del inglés, Gramática inglesa"/>
          <p:cNvPicPr>
            <a:picLocks noChangeAspect="1" noChangeArrowheads="1"/>
          </p:cNvPicPr>
          <p:nvPr/>
        </p:nvPicPr>
        <p:blipFill rotWithShape="1">
          <a:blip r:embed="rId3">
            <a:extLst>
              <a:ext uri="{28A0092B-C50C-407E-A947-70E740481C1C}">
                <a14:useLocalDpi xmlns:a14="http://schemas.microsoft.com/office/drawing/2010/main" val="0"/>
              </a:ext>
            </a:extLst>
          </a:blip>
          <a:srcRect b="10646"/>
          <a:stretch/>
        </p:blipFill>
        <p:spPr bwMode="auto">
          <a:xfrm>
            <a:off x="6220199" y="226509"/>
            <a:ext cx="5806584" cy="608016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129554" y="389965"/>
            <a:ext cx="3872752" cy="58477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Analyze and study</a:t>
            </a:r>
            <a:endParaRPr lang="es-E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562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7832</TotalTime>
  <Words>1139</Words>
  <Application>Microsoft Office PowerPoint</Application>
  <PresentationFormat>Panorámica</PresentationFormat>
  <Paragraphs>168</Paragraphs>
  <Slides>18</Slides>
  <Notes>0</Notes>
  <HiddenSlides>0</HiddenSlides>
  <MMClips>5</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Arial</vt:lpstr>
      <vt:lpstr>Calibri</vt:lpstr>
      <vt:lpstr>Calibri Light</vt:lpstr>
      <vt:lpstr>Comic Sans MS</vt:lpstr>
      <vt:lpstr>Kristen ITC</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Maria Elena</cp:lastModifiedBy>
  <cp:revision>286</cp:revision>
  <dcterms:created xsi:type="dcterms:W3CDTF">2020-11-11T04:39:26Z</dcterms:created>
  <dcterms:modified xsi:type="dcterms:W3CDTF">2021-03-12T19:50:18Z</dcterms:modified>
</cp:coreProperties>
</file>