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8" r:id="rId14"/>
    <p:sldId id="27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C1D13-957E-4D62-962E-A88727B80430}" v="74" dt="2021-08-23T17:21:06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MA EDITH VARGAS RODRIGUEZ" userId="S::irmaedith.vargas@docentecoahuila.gob.mx::89740f24-9580-4db3-b65c-8821aa4520ce" providerId="AD" clId="Web-{E5AC1D13-957E-4D62-962E-A88727B80430}"/>
    <pc:docChg chg="modSld">
      <pc:chgData name="IRMA EDITH VARGAS RODRIGUEZ" userId="S::irmaedith.vargas@docentecoahuila.gob.mx::89740f24-9580-4db3-b65c-8821aa4520ce" providerId="AD" clId="Web-{E5AC1D13-957E-4D62-962E-A88727B80430}" dt="2021-08-23T17:21:00.067" v="35" actId="20577"/>
      <pc:docMkLst>
        <pc:docMk/>
      </pc:docMkLst>
      <pc:sldChg chg="modSp">
        <pc:chgData name="IRMA EDITH VARGAS RODRIGUEZ" userId="S::irmaedith.vargas@docentecoahuila.gob.mx::89740f24-9580-4db3-b65c-8821aa4520ce" providerId="AD" clId="Web-{E5AC1D13-957E-4D62-962E-A88727B80430}" dt="2021-08-23T17:21:00.067" v="35" actId="20577"/>
        <pc:sldMkLst>
          <pc:docMk/>
          <pc:sldMk cId="1213456689" sldId="258"/>
        </pc:sldMkLst>
        <pc:spChg chg="mod">
          <ac:chgData name="IRMA EDITH VARGAS RODRIGUEZ" userId="S::irmaedith.vargas@docentecoahuila.gob.mx::89740f24-9580-4db3-b65c-8821aa4520ce" providerId="AD" clId="Web-{E5AC1D13-957E-4D62-962E-A88727B80430}" dt="2021-08-23T17:21:00.067" v="35" actId="20577"/>
          <ac:spMkLst>
            <pc:docMk/>
            <pc:sldMk cId="1213456689" sldId="25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D91B9-DAC9-422D-83F8-980B3D100077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8AF08-C8D3-4171-8F41-11BFE63AC78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5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12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8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95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3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06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7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00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15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4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60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A763-8FD4-456D-AA35-47A5D21FC11F}" type="datetimeFigureOut">
              <a:rPr lang="es-ES" smtClean="0"/>
              <a:pPr/>
              <a:t>23/08/2021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B592-3AE7-49C3-B015-CFB014507C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4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00166" y="857232"/>
            <a:ext cx="7056784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Normal de Educación Preescolar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“PROGRAMA INSTITUCIONAL DE TUTORÍA EDUCATIVA PARA LAS ESCUELAS NORMALES DEL ESTADO DE COAHUILA DE ZARAGOZA ”</a:t>
            </a:r>
          </a:p>
          <a:p>
            <a:pPr algn="ctr"/>
            <a:endParaRPr lang="es-ES_tradnl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PITEENC</a:t>
            </a: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endParaRPr lang="es-ES_tradnl" b="1" dirty="0">
              <a:solidFill>
                <a:prstClr val="black"/>
              </a:solidFill>
            </a:endParaRPr>
          </a:p>
          <a:p>
            <a:pPr algn="ctr"/>
            <a:r>
              <a:rPr lang="es-ES_tradnl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SEMESTRE.  </a:t>
            </a:r>
            <a:r>
              <a:rPr lang="es-ES_tradnl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SEPTIMO</a:t>
            </a:r>
            <a:endParaRPr lang="es-ES_tradnl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PROFRA. </a:t>
            </a:r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KARLA GRISELDA GARCIA PIMENTEL</a:t>
            </a: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1345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85852" y="1166843"/>
            <a:ext cx="65722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/>
              <a:t/>
            </a:r>
            <a:br>
              <a:rPr lang="es-ES_tradnl"/>
            </a:br>
            <a:r>
              <a:rPr lang="es-ES_tradnl"/>
              <a:t/>
            </a:r>
            <a:br>
              <a:rPr lang="es-ES_tradnl"/>
            </a:br>
            <a:r>
              <a:rPr lang="es-ES_tradnl" sz="2400">
                <a:latin typeface="Arial" pitchFamily="34" charset="0"/>
                <a:cs typeface="Arial" pitchFamily="34" charset="0"/>
              </a:rPr>
              <a:t>Trabajos escritos                                 20%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/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Participación                                        20%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/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Asistencia                                            30%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/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Portafolio                                             30%                        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      </a:t>
            </a:r>
            <a:br>
              <a:rPr lang="es-ES_tradnl" sz="2400">
                <a:latin typeface="Arial" pitchFamily="34" charset="0"/>
                <a:cs typeface="Arial" pitchFamily="34" charset="0"/>
              </a:rPr>
            </a:br>
            <a:r>
              <a:rPr lang="es-ES_tradnl" sz="2400">
                <a:latin typeface="Arial" pitchFamily="34" charset="0"/>
                <a:cs typeface="Arial" pitchFamily="34" charset="0"/>
              </a:rPr>
              <a:t>Total de evaluación                           100</a:t>
            </a:r>
            <a:r>
              <a:rPr lang="es-ES_tradnl" sz="3200">
                <a:latin typeface="Arial" pitchFamily="34" charset="0"/>
                <a:cs typeface="Arial" pitchFamily="34" charset="0"/>
              </a:rPr>
              <a:t>%</a:t>
            </a:r>
            <a:endParaRPr lang="es-E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57422" y="642918"/>
            <a:ext cx="51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2800" b="1">
                <a:latin typeface="Arial" pitchFamily="34" charset="0"/>
                <a:cs typeface="Arial" pitchFamily="34" charset="0"/>
              </a:rPr>
              <a:t>CRITERIOS DE EVALUACIÓN</a:t>
            </a:r>
            <a:endParaRPr lang="es-ES" sz="28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03648" y="1028343"/>
            <a:ext cx="65527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>
                <a:latin typeface="Arial" panose="020B0604020202020204" pitchFamily="34" charset="0"/>
                <a:cs typeface="Arial" panose="020B0604020202020204" pitchFamily="34" charset="0"/>
              </a:rPr>
              <a:t>REGLAMENTO DE LA CLASE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Llegar puntualmente a la clase, presentarse con su playera del uniforme.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Traer  en cada clase los materiales  solicitados (cuaderno, lecturas, tareas, etc.), de lo contrario se aplicará las falta correspondiente. 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Mantener la cámara encendida y el audio apagado, hasta que la tutora le solicite.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Entregar en tiempo y forma trabajos y tareas, no se aceptan trabajos fuera de tiempo, sólo si están justificadas las faltas. </a:t>
            </a:r>
          </a:p>
          <a:p>
            <a:pPr algn="just"/>
            <a:r>
              <a:rPr lang="es-MX" sz="2000">
                <a:latin typeface="Arial" panose="020B0604020202020204" pitchFamily="34" charset="0"/>
                <a:cs typeface="Arial" panose="020B0604020202020204" pitchFamily="34" charset="0"/>
              </a:rPr>
              <a:t>- La evaluación final de cada bimestre quedará sujeta a la buena actitud, disposición y respeto en cada sesión, hacia el docente y compañeros, de ser lo contrario automáticamente pasará a una evaluación reprobatoria.</a:t>
            </a:r>
          </a:p>
        </p:txBody>
      </p:sp>
    </p:spTree>
    <p:extLst>
      <p:ext uri="{BB962C8B-B14F-4D97-AF65-F5344CB8AC3E}">
        <p14:creationId xmlns:p14="http://schemas.microsoft.com/office/powerpoint/2010/main" val="293503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  <a:p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57224" y="2571744"/>
            <a:ext cx="77909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¡Gracias por su atención !</a:t>
            </a:r>
          </a:p>
        </p:txBody>
      </p:sp>
    </p:spTree>
    <p:extLst>
      <p:ext uri="{BB962C8B-B14F-4D97-AF65-F5344CB8AC3E}">
        <p14:creationId xmlns:p14="http://schemas.microsoft.com/office/powerpoint/2010/main" val="220334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  <a:p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/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ENFOQUE</a:t>
            </a:r>
          </a:p>
          <a:p>
            <a:pPr algn="ctr"/>
            <a:endParaRPr lang="es-MX" sz="2400" b="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Basado en el desarrollo de competencias.</a:t>
            </a:r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Centrado en el aprendizaje.</a:t>
            </a:r>
          </a:p>
          <a:p>
            <a:pPr algn="ctr"/>
            <a:r>
              <a:rPr lang="es-MX" sz="2400" b="1">
                <a:latin typeface="Arial" pitchFamily="34" charset="0"/>
                <a:cs typeface="Arial" pitchFamily="34" charset="0"/>
              </a:rPr>
              <a:t>Aprendizaje colaborativo.</a:t>
            </a:r>
          </a:p>
          <a:p>
            <a:pPr algn="ctr"/>
            <a:endParaRPr lang="es-MX" b="1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>
                <a:latin typeface="Arial" pitchFamily="34" charset="0"/>
                <a:cs typeface="Arial" pitchFamily="34" charset="0"/>
              </a:rPr>
              <a:t>    </a:t>
            </a:r>
            <a:r>
              <a:rPr lang="es-MX" sz="2000">
                <a:latin typeface="Arial" pitchFamily="34" charset="0"/>
                <a:cs typeface="Arial" pitchFamily="34" charset="0"/>
              </a:rPr>
              <a:t>La competencia es una capacidad que, no sólo se tiene o se adquiere, sino que se muestra y se demuestra, es operativa, y por tanto, debe responder a las demandas que en determinado momento pueden hacerse a quienes las poseen. También se pone en práctica, en movimiento, frente a determinadas demandas del contexto. </a:t>
            </a:r>
          </a:p>
          <a:p>
            <a:pPr algn="ctr"/>
            <a:endParaRPr lang="es-MX" b="1"/>
          </a:p>
          <a:p>
            <a:pPr algn="ctr"/>
            <a:endParaRPr lang="es-MX" b="1"/>
          </a:p>
        </p:txBody>
      </p:sp>
    </p:spTree>
    <p:extLst>
      <p:ext uri="{BB962C8B-B14F-4D97-AF65-F5344CB8AC3E}">
        <p14:creationId xmlns:p14="http://schemas.microsoft.com/office/powerpoint/2010/main" val="4634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642910" y="621508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3" y="692696"/>
            <a:ext cx="828091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/>
          </a:p>
          <a:p>
            <a:pPr algn="ctr"/>
            <a:r>
              <a:rPr lang="es-ES_tradnl" sz="2800" b="1">
                <a:latin typeface="Arial" pitchFamily="34" charset="0"/>
                <a:cs typeface="Arial" pitchFamily="34" charset="0"/>
              </a:rPr>
              <a:t>OBJETIVOS</a:t>
            </a:r>
            <a:r>
              <a:rPr lang="es-MX" sz="2800" b="1">
                <a:latin typeface="Arial" pitchFamily="34" charset="0"/>
                <a:cs typeface="Arial" pitchFamily="34" charset="0"/>
              </a:rPr>
              <a:t> QUE SE PRETENDEN CON LA OPERACIÓN DEL PITEENC:</a:t>
            </a:r>
            <a:r>
              <a:rPr lang="es-ES_tradnl" sz="2800" b="1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Favorecer el Desarrollo Integral de la Persona.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Desarrollar Competencias para la vida, atendiendo al contexto real y su entorno para la adquisición de aprendizajes significativos.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Prevenir Dificultades de aprendizaje: reprobación, deserción, fracaso y/o inadaptación escolar.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Elevar el nivel de logro de los estudiantes.</a:t>
            </a:r>
          </a:p>
          <a:p>
            <a:pPr algn="just"/>
            <a:endParaRPr lang="es-MX" sz="200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cap="none">
                <a:latin typeface="Arial" panose="020B0604020202020204" pitchFamily="34" charset="0"/>
                <a:cs typeface="Arial" panose="020B0604020202020204" pitchFamily="34" charset="0"/>
              </a:rPr>
              <a:t>Contribuir a la adecuada relación e interacción entre los distintos integrantes de la comunidad educativa.</a:t>
            </a: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85918" y="785794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 DEL  PITEENC.</a:t>
            </a:r>
            <a:endParaRPr lang="es-E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85852" y="2136338"/>
            <a:ext cx="7246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Personalizada:  </a:t>
            </a:r>
            <a:r>
              <a:rPr lang="es-ES" sz="2400">
                <a:latin typeface="Arial" pitchFamily="34" charset="0"/>
                <a:cs typeface="Arial" pitchFamily="34" charset="0"/>
              </a:rPr>
              <a:t>Relación directa y confidencial con el alumno. </a:t>
            </a:r>
          </a:p>
          <a:p>
            <a:pPr algn="just">
              <a:buNone/>
            </a:pPr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Planificada: </a:t>
            </a:r>
            <a:r>
              <a:rPr lang="es-ES" sz="2400">
                <a:latin typeface="Arial" pitchFamily="34" charset="0"/>
                <a:cs typeface="Arial" pitchFamily="34" charset="0"/>
              </a:rPr>
              <a:t>actividades organizadas de modo sistemático.</a:t>
            </a:r>
          </a:p>
          <a:p>
            <a:pPr algn="just">
              <a:buNone/>
            </a:pPr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Continua</a:t>
            </a:r>
            <a:r>
              <a:rPr lang="es-ES" sz="2400">
                <a:latin typeface="Arial" pitchFamily="34" charset="0"/>
                <a:cs typeface="Arial" pitchFamily="34" charset="0"/>
              </a:rPr>
              <a:t>: encuentro regular y permanente, definido en tiempo y espacio entre el tutor y tutorado (s).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928662" y="614364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14480" y="714356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CARACTERÍSTICAS DE LA ATENCIÓN</a:t>
            </a:r>
          </a:p>
          <a:p>
            <a:pPr algn="ctr"/>
            <a:r>
              <a:rPr lang="es-MX" sz="2800" b="1">
                <a:latin typeface="Arial" pitchFamily="34" charset="0"/>
                <a:cs typeface="Arial" pitchFamily="34" charset="0"/>
              </a:rPr>
              <a:t> DEL  PITEENC.</a:t>
            </a:r>
            <a:endParaRPr lang="es-E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214414" y="2000240"/>
            <a:ext cx="7606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Intencionada: </a:t>
            </a:r>
            <a:r>
              <a:rPr lang="es-ES" sz="2400">
                <a:latin typeface="Arial" pitchFamily="34" charset="0"/>
                <a:cs typeface="Arial" pitchFamily="34" charset="0"/>
              </a:rPr>
              <a:t>identifica necesidades de formación y/o aspectos problema para eficientar el desempeño y logro académico de los estudiantes.</a:t>
            </a:r>
          </a:p>
          <a:p>
            <a:pPr lvl="0" algn="just"/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Preventiva: </a:t>
            </a:r>
            <a:r>
              <a:rPr lang="es-ES" sz="2400">
                <a:latin typeface="Arial" pitchFamily="34" charset="0"/>
                <a:cs typeface="Arial" pitchFamily="34" charset="0"/>
              </a:rPr>
              <a:t>Anticipa la presencia de situaciones de riesgo en los estudiantes.</a:t>
            </a:r>
          </a:p>
          <a:p>
            <a:pPr lvl="0" algn="just"/>
            <a:endParaRPr lang="es-ES" sz="240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i="1">
                <a:latin typeface="Arial" pitchFamily="34" charset="0"/>
                <a:cs typeface="Arial" pitchFamily="34" charset="0"/>
              </a:rPr>
              <a:t>Resolutiva:  </a:t>
            </a:r>
            <a:r>
              <a:rPr lang="es-ES" sz="2400">
                <a:latin typeface="Arial" pitchFamily="34" charset="0"/>
                <a:cs typeface="Arial" pitchFamily="34" charset="0"/>
              </a:rPr>
              <a:t>intervención y participación de diferentes dependencias de la institución  y en caso necesario,  derivación a espacios profesionalizados para la atención de situaciones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85918" y="20002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de Grupo.</a:t>
            </a:r>
          </a:p>
          <a:p>
            <a:pPr algn="just"/>
            <a:endParaRPr lang="es-ES" sz="24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en pequeños grupos.</a:t>
            </a:r>
          </a:p>
          <a:p>
            <a:pPr algn="just"/>
            <a:endParaRPr lang="es-ES" sz="24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individual.</a:t>
            </a:r>
          </a:p>
          <a:p>
            <a:pPr algn="just"/>
            <a:endParaRPr lang="es-ES" sz="2400" b="1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>
                <a:latin typeface="Arial" pitchFamily="34" charset="0"/>
                <a:cs typeface="Arial" pitchFamily="34" charset="0"/>
              </a:rPr>
              <a:t>Tutoría de pares.</a:t>
            </a:r>
            <a:endParaRPr lang="es-E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071802" y="1071546"/>
            <a:ext cx="4029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>
                <a:latin typeface="Arial" pitchFamily="34" charset="0"/>
                <a:cs typeface="Arial" pitchFamily="34" charset="0"/>
              </a:rPr>
              <a:t>TIPOS DE TUTORÍA</a:t>
            </a:r>
            <a:endParaRPr lang="es-ES" sz="32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714612" y="1000108"/>
            <a:ext cx="3774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>
                <a:latin typeface="Arial" pitchFamily="34" charset="0"/>
                <a:cs typeface="Arial" pitchFamily="34" charset="0"/>
              </a:rPr>
              <a:t>TUTORÍA DE GRUPO</a:t>
            </a:r>
            <a:endParaRPr lang="es-E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42910" y="1859340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>
                <a:latin typeface="Arial" pitchFamily="34" charset="0"/>
                <a:cs typeface="Arial" pitchFamily="34" charset="0"/>
              </a:rPr>
              <a:t>Este tipo de intervención la recibirán el total de los grupos que integran la  licenciatura DE EDUCACIÓN PREESCOLAR. de acuerdo a las líneas de acción/temas que integran el Programa Institucional de Tutoría Educativa. </a:t>
            </a:r>
          </a:p>
          <a:p>
            <a:pPr algn="just">
              <a:buNone/>
            </a:pPr>
            <a:endParaRPr lang="es-ES" sz="24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>
                <a:latin typeface="Arial" pitchFamily="34" charset="0"/>
                <a:cs typeface="Arial" pitchFamily="34" charset="0"/>
              </a:rPr>
              <a:t>Las líneas de acción son consideradas los ejes temáticos a abordar para el desarrollo de la(s) competencia (s) que le son inherentes; y cada una de ellas se circunscribe en alguno de los ámbitos.</a:t>
            </a:r>
          </a:p>
        </p:txBody>
      </p:sp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50836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8596" y="6304002"/>
            <a:ext cx="8867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  <a:p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/>
              <a:tblGrid>
                <a:gridCol w="1234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99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74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76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32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5426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80423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SEMESTRE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PRIMERO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SEGUNDO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TERCERO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CUARTO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QUINTO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SEXTO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SEPTIMO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OCTAVO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Plan de Vida y Carrera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Memoria y reflexión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Preparar una declaración de mi misión personal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Toma de decisiones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Seguimiento al Plan de Vida y Carrera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Arial"/>
                          <a:ea typeface="Calibri"/>
                          <a:cs typeface="Times New Roman"/>
                        </a:rPr>
                        <a:t>(3) 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Tutoría de pares y Anticipando lo que viene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Orientación Profesional (Programa para generar raíces con su Alma Mater)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24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estudiante exitoso y Administración del tiempo.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Tomar apuntes dirigidos a cada estilo de aprendizaje y Cómo estudiar para exámenes según el estilo de aprendizaje y área de conocimiento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Auto concepto y autoestima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Inteligencia emocional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conflictos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Manejo de emociones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(1)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Cómo ser un profesional exitoso (Preparación del Currículum Vitae, Entrevistas profesionales y Conexiones profesionales)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4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Análisis de diferentes eventos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Identificación de historias de éxito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(3)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Mejorar la habilidad de comprensión lectora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(2)</a:t>
                      </a:r>
                    </a:p>
                  </a:txBody>
                  <a:tcPr marL="64372" marR="64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2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Reconocer mi ritmo y estilo de aprendizaje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Aprovechar la tecnología al máximo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3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Escrita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Comunicación Oral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Realización de presentaciones exitosas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introducción a la elaboración del Portafolio de Competencia Docente (PCD)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Práctica de elaboración del Portafolio de Competencia Docente (PCD) Anteproyecto.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Elaboración y presentación de medio término del Portafolio de Competencia Docente (PCD 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Presentación final del Portafolio de Competencia Docente (PCD) (Curso: Práctica Profesional)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III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Matemáticas IV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(2)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0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Realizar selecciones académicas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Calibri"/>
                          <a:ea typeface="Calibri"/>
                          <a:cs typeface="Times New Roman"/>
                        </a:rPr>
                        <a:t>(3) </a:t>
                      </a: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372" marR="64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3256235"/>
            <a:ext cx="67687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S_tradnl" altLang="es-ES" sz="140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altLang="es-ES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28"/>
            <a:ext cx="1360257" cy="103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93296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051501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>
                <a:solidFill>
                  <a:prstClr val="black"/>
                </a:solidFill>
              </a:rPr>
              <a:t>V00/102017</a:t>
            </a:r>
            <a:endParaRPr lang="es-ES" sz="1000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75656" y="148478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b="1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9681" y="692696"/>
            <a:ext cx="73127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ES_tradnl" b="1">
              <a:solidFill>
                <a:prstClr val="black"/>
              </a:solidFill>
            </a:endParaRPr>
          </a:p>
          <a:p>
            <a:pPr algn="ctr"/>
            <a:endParaRPr lang="es-MX" b="1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857232"/>
            <a:ext cx="7710054" cy="50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97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579E692DCB7B4C84391CCFBA6D048D" ma:contentTypeVersion="4" ma:contentTypeDescription="Crear nuevo documento." ma:contentTypeScope="" ma:versionID="5e65d5b04e4eb1ea1d531363639f91ed">
  <xsd:schema xmlns:xsd="http://www.w3.org/2001/XMLSchema" xmlns:xs="http://www.w3.org/2001/XMLSchema" xmlns:p="http://schemas.microsoft.com/office/2006/metadata/properties" xmlns:ns2="66d35e65-36e4-4c97-8190-36645396f651" targetNamespace="http://schemas.microsoft.com/office/2006/metadata/properties" ma:root="true" ma:fieldsID="dff74451a1961f6fe03511571f289237" ns2:_="">
    <xsd:import namespace="66d35e65-36e4-4c97-8190-36645396f6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35e65-36e4-4c97-8190-36645396f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E27C59-F832-4DB5-B47D-ECE7EE42A10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66d35e65-36e4-4c97-8190-36645396f65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607E35C-4A47-498F-9BAB-57B5AE146B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E7C161-A7A6-4FE4-8BA0-ECCC0BC65E90}">
  <ds:schemaRefs>
    <ds:schemaRef ds:uri="66d35e65-36e4-4c97-8190-36645396f6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Presentación en pantalla (4:3)</PresentationFormat>
  <Paragraphs>216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ENEP</cp:lastModifiedBy>
  <cp:revision>2</cp:revision>
  <dcterms:created xsi:type="dcterms:W3CDTF">2017-07-11T17:21:51Z</dcterms:created>
  <dcterms:modified xsi:type="dcterms:W3CDTF">2021-08-24T02:25:35Z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0x01010025579E692DCB7B4C84391CCFBA6D048D</vt:lpwstr>
  </property>
</Properties>
</file>