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90" r:id="rId4"/>
    <p:sldId id="291" r:id="rId5"/>
    <p:sldId id="258" r:id="rId6"/>
    <p:sldId id="267" r:id="rId7"/>
    <p:sldId id="269" r:id="rId8"/>
    <p:sldId id="289" r:id="rId9"/>
    <p:sldId id="274" r:id="rId10"/>
    <p:sldId id="279" r:id="rId11"/>
    <p:sldId id="280" r:id="rId12"/>
    <p:sldId id="281" r:id="rId13"/>
    <p:sldId id="282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599DF-CEA9-476E-9EF5-59320505CE13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9D7BF-6BD7-4536-93AA-83767DAEC3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0521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1E9C4-AA76-464A-AB1A-FD626D640B8F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13241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1E9C4-AA76-464A-AB1A-FD626D640B8F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06314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1E9C4-AA76-464A-AB1A-FD626D640B8F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6447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1E9C4-AA76-464A-AB1A-FD626D640B8F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0627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1E9C4-AA76-464A-AB1A-FD626D640B8F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9861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1E9C4-AA76-464A-AB1A-FD626D640B8F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50125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1E9C4-AA76-464A-AB1A-FD626D640B8F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4823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1E9C4-AA76-464A-AB1A-FD626D640B8F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469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1E9C4-AA76-464A-AB1A-FD626D640B8F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8526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1E9C4-AA76-464A-AB1A-FD626D640B8F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4007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1E9C4-AA76-464A-AB1A-FD626D640B8F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9359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FABC-93A8-463A-883D-ED0D9CEFCB18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EB7D-A1D2-4038-9DA7-89296893C4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8372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FABC-93A8-463A-883D-ED0D9CEFCB18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EB7D-A1D2-4038-9DA7-89296893C4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959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FABC-93A8-463A-883D-ED0D9CEFCB18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EB7D-A1D2-4038-9DA7-89296893C4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631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FABC-93A8-463A-883D-ED0D9CEFCB18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EB7D-A1D2-4038-9DA7-89296893C4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2775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FABC-93A8-463A-883D-ED0D9CEFCB18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EB7D-A1D2-4038-9DA7-89296893C4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556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FABC-93A8-463A-883D-ED0D9CEFCB18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EB7D-A1D2-4038-9DA7-89296893C4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2681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FABC-93A8-463A-883D-ED0D9CEFCB18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EB7D-A1D2-4038-9DA7-89296893C4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1765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FABC-93A8-463A-883D-ED0D9CEFCB18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EB7D-A1D2-4038-9DA7-89296893C4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1326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FABC-93A8-463A-883D-ED0D9CEFCB18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EB7D-A1D2-4038-9DA7-89296893C4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4168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FABC-93A8-463A-883D-ED0D9CEFCB18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EB7D-A1D2-4038-9DA7-89296893C4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768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FABC-93A8-463A-883D-ED0D9CEFCB18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EB7D-A1D2-4038-9DA7-89296893C4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7491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4FABC-93A8-463A-883D-ED0D9CEFCB18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9EB7D-A1D2-4038-9DA7-89296893C4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9870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950CE17-CCA3-42FB-86B4-C548D0CA4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6387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52740" y="2227672"/>
            <a:ext cx="1051817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_tradnl" altLang="es-ES" sz="2400" dirty="0">
                <a:ea typeface="Calibri" panose="020F0502020204030204" pitchFamily="34" charset="0"/>
                <a:cs typeface="Arial" panose="020B0604020202020204" pitchFamily="34" charset="0"/>
              </a:rPr>
              <a:t>Escuela Normal de Educación Preescolar</a:t>
            </a:r>
            <a:endParaRPr lang="es-ES" altLang="es-ES" sz="2400" dirty="0">
              <a:cs typeface="Arial" panose="020B0604020202020204" pitchFamily="34" charset="0"/>
            </a:endParaRPr>
          </a:p>
          <a:p>
            <a:pPr lvl="0" algn="ctr"/>
            <a:endParaRPr lang="es-ES_tradnl" altLang="es-ES" sz="11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ES_tradnl" altLang="es-ES" sz="2000" b="1" dirty="0">
                <a:ea typeface="Calibri" panose="020F0502020204030204" pitchFamily="34" charset="0"/>
                <a:cs typeface="Arial" panose="020B0604020202020204" pitchFamily="34" charset="0"/>
              </a:rPr>
              <a:t>Encuadre </a:t>
            </a:r>
          </a:p>
          <a:p>
            <a:pPr lvl="0" algn="ctr"/>
            <a:endParaRPr lang="es-ES_tradnl" altLang="es-ES" sz="800" b="1" dirty="0">
              <a:cs typeface="Arial" panose="020B0604020202020204" pitchFamily="34" charset="0"/>
            </a:endParaRPr>
          </a:p>
          <a:p>
            <a:pPr lvl="0" algn="ctr"/>
            <a:endParaRPr lang="es-ES_tradnl" altLang="es-ES" sz="800" b="1" dirty="0">
              <a:cs typeface="Arial" panose="020B0604020202020204" pitchFamily="34" charset="0"/>
            </a:endParaRPr>
          </a:p>
          <a:p>
            <a:pPr lvl="0" algn="ctr"/>
            <a:r>
              <a:rPr lang="es-ES_tradnl" altLang="es-ES" sz="2400" dirty="0">
                <a:cs typeface="Arial" panose="020B0604020202020204" pitchFamily="34" charset="0"/>
              </a:rPr>
              <a:t>Licenciatura en Educación Preescolar</a:t>
            </a:r>
          </a:p>
          <a:p>
            <a:pPr lvl="0" algn="ctr"/>
            <a:endParaRPr lang="es-ES_tradnl" altLang="es-ES" sz="800" dirty="0">
              <a:cs typeface="Arial" panose="020B0604020202020204" pitchFamily="34" charset="0"/>
            </a:endParaRPr>
          </a:p>
          <a:p>
            <a:pPr lvl="0" algn="ctr"/>
            <a:r>
              <a:rPr lang="es-ES_tradnl" altLang="es-ES" sz="2400" dirty="0">
                <a:cs typeface="Arial" panose="020B0604020202020204" pitchFamily="34" charset="0"/>
              </a:rPr>
              <a:t>Primer semestre</a:t>
            </a:r>
          </a:p>
          <a:p>
            <a:pPr lvl="0" algn="ctr"/>
            <a:endParaRPr lang="es-ES" altLang="es-ES" sz="1200" dirty="0"/>
          </a:p>
          <a:p>
            <a:pPr lvl="0" algn="ctr"/>
            <a:r>
              <a:rPr lang="es-ES_tradnl" altLang="es-ES" sz="1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_tradnl" altLang="es-ES" sz="2800" dirty="0">
                <a:ea typeface="Calibri" panose="020F0502020204030204" pitchFamily="34" charset="0"/>
                <a:cs typeface="Arial" panose="020B0604020202020204" pitchFamily="34" charset="0"/>
              </a:rPr>
              <a:t>Curso: Desarrollo y aprendizaje </a:t>
            </a:r>
          </a:p>
          <a:p>
            <a:pPr lvl="0" algn="ctr"/>
            <a:r>
              <a:rPr lang="es-ES_tradnl" altLang="es-ES" sz="12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0" algn="ctr"/>
            <a:r>
              <a:rPr lang="es-ES_tradnl" altLang="es-ES" sz="2000" dirty="0">
                <a:ea typeface="Calibri" panose="020F0502020204030204" pitchFamily="34" charset="0"/>
                <a:cs typeface="Arial" panose="020B0604020202020204" pitchFamily="34" charset="0"/>
              </a:rPr>
              <a:t>Mtros. </a:t>
            </a:r>
          </a:p>
          <a:p>
            <a:pPr algn="ctr"/>
            <a:r>
              <a:rPr lang="es-MX" sz="2000" dirty="0"/>
              <a:t>Eva Fabiola Ruiz Pradis , Gerardo Garza Alcalá </a:t>
            </a:r>
            <a:endParaRPr lang="es-ES_tradnl" altLang="es-E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/>
            <a:endParaRPr lang="es-ES_tradnl" altLang="es-E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ES_tradnl" altLang="es-ES" sz="2400" dirty="0"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Saltillo, Coahuila .</a:t>
            </a:r>
            <a:r>
              <a:rPr lang="es-ES_tradnl" altLang="es-ES" sz="2000" dirty="0">
                <a:ea typeface="Calibri" panose="020F0502020204030204" pitchFamily="34" charset="0"/>
                <a:cs typeface="Arial" panose="020B0604020202020204" pitchFamily="34" charset="0"/>
              </a:rPr>
              <a:t>               </a:t>
            </a:r>
            <a:r>
              <a:rPr lang="es-ES_tradnl" altLang="es-ES" sz="2400" dirty="0">
                <a:ea typeface="Calibri" panose="020F0502020204030204" pitchFamily="34" charset="0"/>
                <a:cs typeface="Arial" panose="020B0604020202020204" pitchFamily="34" charset="0"/>
              </a:rPr>
              <a:t>Agosto 2021</a:t>
            </a:r>
          </a:p>
          <a:p>
            <a:pPr lvl="0" algn="ctr"/>
            <a:endParaRPr kumimoji="0" lang="es-ES" altLang="es-E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6" name="0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223" y="2080837"/>
            <a:ext cx="657225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Imagen 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99" y="6246553"/>
            <a:ext cx="51435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n 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9" t="87997" r="6058" b="3998"/>
          <a:stretch>
            <a:fillRect/>
          </a:stretch>
        </p:blipFill>
        <p:spPr bwMode="auto">
          <a:xfrm>
            <a:off x="10066336" y="6268403"/>
            <a:ext cx="181292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>
            <a:spLocks noChangeArrowheads="1"/>
          </p:cNvSpPr>
          <p:nvPr/>
        </p:nvSpPr>
        <p:spPr bwMode="auto">
          <a:xfrm>
            <a:off x="1021088" y="6351879"/>
            <a:ext cx="133722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MX" sz="120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V 20 -21</a:t>
            </a:r>
            <a:endParaRPr kumimoji="0" 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CGENAD-F-SAA-43</a:t>
            </a:r>
            <a:endParaRPr kumimoji="0" 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81706" y="536949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81706" y="5688200"/>
            <a:ext cx="110799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	</a:t>
            </a:r>
            <a:endParaRPr kumimoji="0" 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81706" y="582669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MX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                 </a:t>
            </a:r>
            <a:endParaRPr kumimoji="0" 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979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7B8BD8C-0BE4-4523-A18D-CFF0D72F6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830607" y="566360"/>
            <a:ext cx="10945091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6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 algn="ctr"/>
            <a:r>
              <a:rPr lang="es-MX" sz="2000" b="1" dirty="0"/>
              <a:t>Fechas de evaluación </a:t>
            </a:r>
          </a:p>
          <a:p>
            <a:pPr lvl="0" indent="0"/>
            <a:endParaRPr lang="es-MX" sz="2000" dirty="0"/>
          </a:p>
          <a:p>
            <a:pPr lvl="0" indent="0"/>
            <a:r>
              <a:rPr lang="es-MX" sz="2000" dirty="0"/>
              <a:t>27 – 1      </a:t>
            </a:r>
            <a:r>
              <a:rPr lang="es-MX" sz="2000" dirty="0" err="1"/>
              <a:t>Sep</a:t>
            </a:r>
            <a:r>
              <a:rPr lang="es-MX" sz="2000" dirty="0"/>
              <a:t> y Octubre             Evaluación  1era  Unidad</a:t>
            </a:r>
          </a:p>
          <a:p>
            <a:pPr lvl="0" indent="0"/>
            <a:r>
              <a:rPr lang="es-MX" sz="2000" dirty="0"/>
              <a:t>25 – 29     Octubre                      Evaluación   2da   Unidad</a:t>
            </a:r>
          </a:p>
          <a:p>
            <a:pPr lvl="0" indent="0"/>
            <a:r>
              <a:rPr lang="es-MX" sz="2000" dirty="0"/>
              <a:t>10 – 14     Enero                         Evaluación  3era  Unidad</a:t>
            </a:r>
          </a:p>
          <a:p>
            <a:pPr lvl="0" indent="0"/>
            <a:endParaRPr lang="es-MX" sz="2000" dirty="0"/>
          </a:p>
          <a:p>
            <a:pPr indent="0"/>
            <a:r>
              <a:rPr lang="es-MX" sz="2000" dirty="0"/>
              <a:t>           17 – 21 Enero                   Evaluación Global</a:t>
            </a:r>
          </a:p>
          <a:p>
            <a:pPr indent="0"/>
            <a:endParaRPr lang="es-MX" sz="2000" dirty="0"/>
          </a:p>
          <a:p>
            <a:pPr indent="0"/>
            <a:endParaRPr lang="es-MX" sz="2000" dirty="0"/>
          </a:p>
          <a:p>
            <a:pPr indent="0"/>
            <a:endParaRPr lang="es-MX" sz="2000" dirty="0"/>
          </a:p>
          <a:p>
            <a:pPr indent="0"/>
            <a:endParaRPr lang="es-MX" sz="2000" dirty="0"/>
          </a:p>
          <a:p>
            <a:pPr indent="0"/>
            <a:endParaRPr lang="es-MX" altLang="es-ES" sz="2000" dirty="0">
              <a:cs typeface="Arial" panose="020B0604020202020204" pitchFamily="34" charset="0"/>
            </a:endParaRPr>
          </a:p>
          <a:p>
            <a:pPr indent="0"/>
            <a:r>
              <a:rPr lang="es-MX" altLang="es-ES" sz="2000" dirty="0">
                <a:cs typeface="Arial" panose="020B0604020202020204" pitchFamily="34" charset="0"/>
              </a:rPr>
              <a:t>Fin del semestre     28 de Enero</a:t>
            </a:r>
            <a:endParaRPr lang="es-MX" altLang="es-ES" sz="1200" dirty="0"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endParaRPr lang="es-MX" altLang="es-ES" sz="1200" dirty="0">
              <a:cs typeface="Arial" panose="020B0604020202020204" pitchFamily="34" charset="0"/>
            </a:endParaRPr>
          </a:p>
        </p:txBody>
      </p:sp>
      <p:pic>
        <p:nvPicPr>
          <p:cNvPr id="5" name="Imagen 4" descr="logo chiquit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3" y="6050566"/>
            <a:ext cx="402972" cy="3396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>
            <a:spLocks noChangeArrowheads="1"/>
          </p:cNvSpPr>
          <p:nvPr/>
        </p:nvSpPr>
        <p:spPr bwMode="auto">
          <a:xfrm>
            <a:off x="1054135" y="6029866"/>
            <a:ext cx="13372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V </a:t>
            </a:r>
            <a:r>
              <a:rPr lang="es-MX" sz="100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20 </a:t>
            </a:r>
            <a:r>
              <a:rPr kumimoji="0" lang="es-MX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-21</a:t>
            </a:r>
            <a:endParaRPr kumimoji="0" 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CGENAD-F-SAA-43</a:t>
            </a:r>
            <a:endParaRPr kumimoji="0" 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Imagen 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9" t="87997" r="6058" b="3998"/>
          <a:stretch>
            <a:fillRect/>
          </a:stretch>
        </p:blipFill>
        <p:spPr bwMode="auto">
          <a:xfrm>
            <a:off x="9722634" y="6007674"/>
            <a:ext cx="181292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716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38424D4-4F61-4199-808D-F6A9FA12B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25"/>
            <a:ext cx="12192000" cy="6848475"/>
          </a:xfrm>
          <a:prstGeom prst="rect">
            <a:avLst/>
          </a:prstGeom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091821" y="811916"/>
            <a:ext cx="10854372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6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/>
            <a:endParaRPr lang="es-MX" sz="2000" dirty="0"/>
          </a:p>
          <a:p>
            <a:pPr lvl="0" indent="0"/>
            <a:r>
              <a:rPr lang="es-MX" sz="2000" dirty="0"/>
              <a:t> Exámenes o  evidencia de la unidad                                          20 %</a:t>
            </a:r>
          </a:p>
          <a:p>
            <a:pPr indent="0"/>
            <a:r>
              <a:rPr lang="es-MX" sz="2000" dirty="0"/>
              <a:t> Portafolio      de evidencias                                                         20 %</a:t>
            </a:r>
          </a:p>
          <a:p>
            <a:pPr lvl="0" indent="0"/>
            <a:r>
              <a:rPr lang="es-MX" sz="2000" dirty="0"/>
              <a:t> Trabajos escritos : ensayos, videos, cuadros                              60%</a:t>
            </a:r>
          </a:p>
          <a:p>
            <a:pPr lvl="0" indent="0"/>
            <a:r>
              <a:rPr lang="es-MX" sz="2000" dirty="0"/>
              <a:t>Comparativos, mapas conceptuales, mentales,</a:t>
            </a:r>
          </a:p>
          <a:p>
            <a:pPr lvl="0" indent="0"/>
            <a:r>
              <a:rPr lang="es-MX" sz="2000" dirty="0"/>
              <a:t>Planeaciones, instrumentos de recolección de datos                                       Total         100 %</a:t>
            </a:r>
          </a:p>
          <a:p>
            <a:pPr lvl="0" indent="0"/>
            <a:endParaRPr lang="es-MX" sz="2000" dirty="0"/>
          </a:p>
          <a:p>
            <a:pPr lvl="0" indent="0"/>
            <a:r>
              <a:rPr lang="es-MX" sz="2000" dirty="0"/>
              <a:t>50%  Evidencia final del curso  </a:t>
            </a:r>
          </a:p>
          <a:p>
            <a:pPr lvl="0" indent="0"/>
            <a:r>
              <a:rPr lang="es-MX" sz="2000" dirty="0"/>
              <a:t>30 % Evidencia de aprendizaje</a:t>
            </a:r>
          </a:p>
          <a:p>
            <a:pPr lvl="0" indent="0"/>
            <a:r>
              <a:rPr lang="es-MX" sz="2000" dirty="0"/>
              <a:t>20 %  (10% de heteroevaluación ,  5% coevaluación ,  5% de autoevaluación).</a:t>
            </a:r>
          </a:p>
          <a:p>
            <a:pPr lvl="0" indent="0"/>
            <a:r>
              <a:rPr lang="es-MX" sz="2000" dirty="0"/>
              <a:t>100%</a:t>
            </a:r>
          </a:p>
          <a:p>
            <a:pPr lvl="0" indent="0"/>
            <a:endParaRPr lang="es-MX" sz="2000" dirty="0"/>
          </a:p>
          <a:p>
            <a:pPr lvl="0" indent="0"/>
            <a:r>
              <a:rPr lang="es-MX" sz="2000" dirty="0"/>
              <a:t>Evaluación Global  : Promedio de las tres unidades   50% </a:t>
            </a:r>
          </a:p>
          <a:p>
            <a:pPr lvl="0" indent="0"/>
            <a:r>
              <a:rPr lang="es-MX" sz="2000" dirty="0"/>
              <a:t>                                  Evidencia final                            50%                     total   100%</a:t>
            </a:r>
          </a:p>
          <a:p>
            <a:pPr lvl="0" indent="0"/>
            <a:endParaRPr lang="es-MX" sz="2000" dirty="0"/>
          </a:p>
          <a:p>
            <a:pPr lvl="0" indent="0"/>
            <a:r>
              <a:rPr lang="es-MX" sz="2000" dirty="0"/>
              <a:t>Para presentar el examen extraordinario  deberá  presentar el trabajo final  con una calificación otorgada por el docente y este tendrá un valor  máximo de 6.</a:t>
            </a:r>
          </a:p>
          <a:p>
            <a:pPr lvl="0" indent="0"/>
            <a:endParaRPr lang="es-MX" sz="2000" dirty="0"/>
          </a:p>
          <a:p>
            <a:pPr lvl="0" indent="0"/>
            <a:endParaRPr lang="es-MX" dirty="0"/>
          </a:p>
        </p:txBody>
      </p:sp>
      <p:pic>
        <p:nvPicPr>
          <p:cNvPr id="5" name="Imagen 4" descr="logo chiquit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31" y="6323648"/>
            <a:ext cx="402972" cy="3396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>
            <a:spLocks noChangeArrowheads="1"/>
          </p:cNvSpPr>
          <p:nvPr/>
        </p:nvSpPr>
        <p:spPr bwMode="auto">
          <a:xfrm>
            <a:off x="712688" y="6321116"/>
            <a:ext cx="13372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V </a:t>
            </a:r>
            <a:r>
              <a:rPr lang="es-MX" sz="100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20</a:t>
            </a:r>
            <a:r>
              <a:rPr kumimoji="0" lang="es-MX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-21</a:t>
            </a:r>
            <a:endParaRPr kumimoji="0" 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CGENAD-F-SAA-43</a:t>
            </a:r>
            <a:endParaRPr kumimoji="0" 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Imagen 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9" t="87997" r="6058" b="3998"/>
          <a:stretch>
            <a:fillRect/>
          </a:stretch>
        </p:blipFill>
        <p:spPr bwMode="auto">
          <a:xfrm>
            <a:off x="9722634" y="6007674"/>
            <a:ext cx="181292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21A9FED-BFF2-42AA-A616-FAA648C6F949}"/>
              </a:ext>
            </a:extLst>
          </p:cNvPr>
          <p:cNvSpPr/>
          <p:nvPr/>
        </p:nvSpPr>
        <p:spPr>
          <a:xfrm>
            <a:off x="3357548" y="350251"/>
            <a:ext cx="55408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Criterios de evaluación </a:t>
            </a:r>
            <a:endParaRPr lang="es-E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1280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35DD75D-CA0E-44F0-963B-B5C620483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4380"/>
            <a:ext cx="12192000" cy="6906759"/>
          </a:xfrm>
          <a:prstGeom prst="rect">
            <a:avLst/>
          </a:prstGeom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246909" y="471739"/>
            <a:ext cx="10945091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6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sz="2000" b="1" dirty="0"/>
              <a:t>Reglamento y acuerdos internos:</a:t>
            </a:r>
            <a:endParaRPr lang="es-MX" sz="2000" dirty="0"/>
          </a:p>
          <a:p>
            <a:r>
              <a:rPr lang="es-ES" sz="2000" dirty="0"/>
              <a:t> </a:t>
            </a:r>
            <a:r>
              <a:rPr lang="es-ES" sz="2000" b="1" dirty="0"/>
              <a:t>Acuerdos: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Presentarse a clase virtual con el uniforme.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Participar en las reuniones virtuales.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Cumplir con el 85% de asistencia.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Cumplir con la entrega de productos y evidencias ( tareas, trabajos y materiales).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No hay entregas tardías  ( trabajos ya no se aceptan y no tiene ningún valor)</a:t>
            </a:r>
            <a:endParaRPr lang="es-MX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Buscar y revisar información en diferentes bases de datos (revisión de la bibliografía).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Realizar investigación, lectura, análisis reflexivos, escritos  y hacer  aportaciones</a:t>
            </a:r>
            <a:endParaRPr lang="es-MX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Cumplir con  los compromiso del curso.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Hacer procesos de autoevaluación y </a:t>
            </a:r>
            <a:r>
              <a:rPr lang="es-ES" sz="2000" dirty="0" err="1"/>
              <a:t>coevaluación</a:t>
            </a:r>
            <a:r>
              <a:rPr lang="es-ES" sz="2000" dirty="0"/>
              <a:t> en tiempo y forma.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Colaborar en las actividades con sus compañeros.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Trabajar de manera colaborativa.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Entregar en tiempo y forma  las diferentes evidencias.</a:t>
            </a:r>
            <a:endParaRPr lang="es-MX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Mostrar respeto a  sus compañeros.  </a:t>
            </a:r>
            <a:endParaRPr lang="es-MX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Evitar el consumo de alimentos en la clase.</a:t>
            </a:r>
            <a:endParaRPr lang="es-MX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Tener ordenado y completo el portafolio.</a:t>
            </a:r>
            <a:endParaRPr lang="es-MX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Contestar los cuestionarios en plataforma “escuela en red”.</a:t>
            </a:r>
            <a:endParaRPr lang="es-MX" sz="2000" dirty="0"/>
          </a:p>
          <a:p>
            <a:endParaRPr lang="es-MX" sz="2000" dirty="0"/>
          </a:p>
          <a:p>
            <a:pPr lvl="0" indent="0"/>
            <a:endParaRPr lang="es-MX" sz="2000" dirty="0"/>
          </a:p>
        </p:txBody>
      </p:sp>
      <p:pic>
        <p:nvPicPr>
          <p:cNvPr id="5" name="Imagen 4" descr="logo chiquit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3" y="6141464"/>
            <a:ext cx="402972" cy="3396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>
            <a:spLocks noChangeArrowheads="1"/>
          </p:cNvSpPr>
          <p:nvPr/>
        </p:nvSpPr>
        <p:spPr bwMode="auto">
          <a:xfrm>
            <a:off x="1054135" y="6120764"/>
            <a:ext cx="13372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V </a:t>
            </a:r>
            <a:r>
              <a:rPr lang="es-MX" sz="100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20 </a:t>
            </a:r>
            <a:r>
              <a:rPr kumimoji="0" lang="es-MX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-21</a:t>
            </a:r>
            <a:endParaRPr kumimoji="0" 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CGENAD-F-SAA-43</a:t>
            </a:r>
            <a:endParaRPr kumimoji="0" 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Imagen 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9" t="87997" r="6058" b="3998"/>
          <a:stretch>
            <a:fillRect/>
          </a:stretch>
        </p:blipFill>
        <p:spPr bwMode="auto">
          <a:xfrm>
            <a:off x="9722634" y="6007674"/>
            <a:ext cx="181292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220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613D9F9-94E3-407A-AFE9-4671FDF96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4134"/>
          </a:xfrm>
          <a:prstGeom prst="rect">
            <a:avLst/>
          </a:prstGeom>
        </p:spPr>
      </p:pic>
      <p:pic>
        <p:nvPicPr>
          <p:cNvPr id="5" name="Imagen 4" descr="logo chiquit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89" y="6145982"/>
            <a:ext cx="402972" cy="3396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>
            <a:spLocks noChangeArrowheads="1"/>
          </p:cNvSpPr>
          <p:nvPr/>
        </p:nvSpPr>
        <p:spPr bwMode="auto">
          <a:xfrm>
            <a:off x="1110599" y="6125282"/>
            <a:ext cx="13372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V </a:t>
            </a:r>
            <a:r>
              <a:rPr lang="es-MX" sz="100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20 </a:t>
            </a:r>
            <a:r>
              <a:rPr kumimoji="0" lang="es-MX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-21</a:t>
            </a:r>
            <a:endParaRPr kumimoji="0" 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CGENAD-F-SAA-43</a:t>
            </a:r>
            <a:endParaRPr kumimoji="0" 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Imagen 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9" t="87997" r="6058" b="3998"/>
          <a:stretch>
            <a:fillRect/>
          </a:stretch>
        </p:blipFill>
        <p:spPr bwMode="auto">
          <a:xfrm>
            <a:off x="9722634" y="6007674"/>
            <a:ext cx="181292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A1075D2B-9023-48DC-AD85-A9BB1D163E59}"/>
              </a:ext>
            </a:extLst>
          </p:cNvPr>
          <p:cNvSpPr/>
          <p:nvPr/>
        </p:nvSpPr>
        <p:spPr>
          <a:xfrm>
            <a:off x="543935" y="1457820"/>
            <a:ext cx="11104130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Bienvenidos</a:t>
            </a:r>
            <a:r>
              <a:rPr lang="es-E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9630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41053CB-B314-4D8B-8AEF-032FA6D67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20484" y="1479069"/>
            <a:ext cx="1135102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s-ES_tradnl" altLang="es-ES" sz="32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ES_tradnl" altLang="es-ES" sz="3200" dirty="0">
                <a:ea typeface="Calibri" panose="020F0502020204030204" pitchFamily="34" charset="0"/>
                <a:cs typeface="Arial" panose="020B0604020202020204" pitchFamily="34" charset="0"/>
              </a:rPr>
              <a:t>Propósito:</a:t>
            </a:r>
            <a:r>
              <a:rPr lang="es-ES_tradnl" altLang="es-ES" sz="36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altLang="es-ES" sz="3200" dirty="0"/>
              <a:t>Construya marcos de referencia  explicativos y comprensivos a partir de la revisión teórica  y análisis de los distintos paradigmas, particularmente de los cognitivos y socioconstructivistas y, con base en el referente empírico derivado de la indagación  acerca de las concepciones y teorías implícitas que poseemos los docentes.</a:t>
            </a:r>
          </a:p>
        </p:txBody>
      </p:sp>
      <p:pic>
        <p:nvPicPr>
          <p:cNvPr id="3074" name="Imagen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" y="6101437"/>
            <a:ext cx="51435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Imagen 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9" t="87997" r="6058" b="3998"/>
          <a:stretch>
            <a:fillRect/>
          </a:stretch>
        </p:blipFill>
        <p:spPr bwMode="auto">
          <a:xfrm>
            <a:off x="9869265" y="6104265"/>
            <a:ext cx="181292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>
            <a:spLocks noChangeArrowheads="1"/>
          </p:cNvSpPr>
          <p:nvPr/>
        </p:nvSpPr>
        <p:spPr bwMode="auto">
          <a:xfrm>
            <a:off x="1002030" y="6156652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MX" sz="120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V 20 -21</a:t>
            </a:r>
            <a:endParaRPr lang="es-MX" sz="120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20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CGENAD-F-SAA-43</a:t>
            </a:r>
            <a:endParaRPr lang="es-MX" sz="2800" dirty="0">
              <a:latin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8691716" y="546326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691716" y="59204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MS Mincho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charset="-128"/>
                <a:cs typeface="Times New Roman" panose="02020603050405020304" pitchFamily="18" charset="0"/>
              </a:rPr>
              <a:t>									</a:t>
            </a:r>
            <a:endParaRPr kumimoji="0" 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MS Mincho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691716" y="59204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MX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charset="-128"/>
                <a:cs typeface="Times New Roman" panose="02020603050405020304" pitchFamily="18" charset="0"/>
              </a:rPr>
              <a:t>                  </a:t>
            </a:r>
            <a:endParaRPr kumimoji="0" 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87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A747C85-5114-4FB8-A4E2-4AEF3009F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834061"/>
          </a:xfrm>
          <a:prstGeom prst="rect">
            <a:avLst/>
          </a:prstGeom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286893" y="-254552"/>
            <a:ext cx="10034769" cy="705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6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/>
            <a:endParaRPr lang="es-MX" altLang="es-ES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/>
            <a:endParaRPr lang="es-ES" altLang="es-ES" sz="1050" dirty="0"/>
          </a:p>
          <a:p>
            <a:pPr indent="0"/>
            <a:r>
              <a:rPr lang="es-MX" altLang="es-ES" sz="2000" b="1" dirty="0">
                <a:ea typeface="Calibri" panose="020F0502020204030204" pitchFamily="34" charset="0"/>
                <a:cs typeface="Arial" panose="020B0604020202020204" pitchFamily="34" charset="0"/>
              </a:rPr>
              <a:t>      Competencias del Curso</a:t>
            </a:r>
          </a:p>
          <a:p>
            <a:pPr indent="0"/>
            <a:r>
              <a:rPr lang="es-MX" altLang="es-ES" sz="2000" b="1" dirty="0">
                <a:ea typeface="Calibri" panose="020F0502020204030204" pitchFamily="34" charset="0"/>
                <a:cs typeface="Arial" panose="020B0604020202020204" pitchFamily="34" charset="0"/>
              </a:rPr>
              <a:t>              Unidades de competencia </a:t>
            </a:r>
          </a:p>
          <a:p>
            <a:pPr indent="0"/>
            <a:endParaRPr lang="es-MX" altLang="es-E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MX" sz="2000" dirty="0"/>
              <a:t>• U.C  1.1   Plantea las necesidades formativas de los alumnos de acuerdo con sus procesos de  </a:t>
            </a:r>
          </a:p>
          <a:p>
            <a:r>
              <a:rPr lang="es-MX" sz="2000" dirty="0"/>
              <a:t>                   desarrollo y  de aprendizaje, con base en los nuevos enfoques pedagógicos . </a:t>
            </a:r>
          </a:p>
          <a:p>
            <a:endParaRPr lang="es-MX" sz="2000" dirty="0"/>
          </a:p>
          <a:p>
            <a:r>
              <a:rPr lang="es-MX" sz="2000" dirty="0"/>
              <a:t>• U.C   1.2   Establece relaciones entre los principios, conceptos disciplinarios y contenidos del    </a:t>
            </a:r>
          </a:p>
          <a:p>
            <a:r>
              <a:rPr lang="es-MX" sz="2000" dirty="0"/>
              <a:t>                    plan y programas de estudio en función de logro de aprendizaje de sus alumnos, </a:t>
            </a:r>
          </a:p>
          <a:p>
            <a:r>
              <a:rPr lang="es-MX" sz="2000" dirty="0"/>
              <a:t>                    asegurando la coherencia y continuidad entre los distintos grados y niveles </a:t>
            </a:r>
          </a:p>
          <a:p>
            <a:r>
              <a:rPr lang="es-MX" sz="2000" dirty="0"/>
              <a:t>                    educativos .</a:t>
            </a:r>
          </a:p>
          <a:p>
            <a:endParaRPr lang="es-MX" sz="2000" dirty="0"/>
          </a:p>
          <a:p>
            <a:r>
              <a:rPr lang="es-MX" sz="2000" dirty="0"/>
              <a:t> • U.C   5.3   Utiliza los recursos metodológicos y técnicos de la investigación para explicar, </a:t>
            </a:r>
          </a:p>
          <a:p>
            <a:r>
              <a:rPr lang="es-MX" sz="2000" dirty="0"/>
              <a:t>                     comprender situaciones educativas y mejorar su docencia.</a:t>
            </a:r>
          </a:p>
          <a:p>
            <a:endParaRPr lang="es-MX" altLang="es-ES" sz="2000" dirty="0">
              <a:cs typeface="Arial" panose="020B0604020202020204" pitchFamily="34" charset="0"/>
            </a:endParaRPr>
          </a:p>
          <a:p>
            <a:endParaRPr lang="es-MX" altLang="es-ES" sz="1200" dirty="0"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endParaRPr lang="es-MX" altLang="es-ES" sz="1200" dirty="0">
              <a:cs typeface="Arial" panose="020B0604020202020204" pitchFamily="34" charset="0"/>
            </a:endParaRPr>
          </a:p>
        </p:txBody>
      </p:sp>
      <p:pic>
        <p:nvPicPr>
          <p:cNvPr id="9" name="Imagen 8" descr="logo chiquit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" y="5961691"/>
            <a:ext cx="402972" cy="3396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844932" y="5950285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MX" sz="120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V 20 -21</a:t>
            </a:r>
            <a:endParaRPr lang="es-MX" sz="120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20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CGENAD-F-SAA-43</a:t>
            </a:r>
            <a:endParaRPr lang="es-MX" sz="2800" dirty="0">
              <a:latin typeface="Arial" panose="020B0604020202020204" pitchFamily="34" charset="0"/>
            </a:endParaRPr>
          </a:p>
        </p:txBody>
      </p:sp>
      <p:pic>
        <p:nvPicPr>
          <p:cNvPr id="6" name="Imagen 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9" t="87997" r="6058" b="3998"/>
          <a:stretch>
            <a:fillRect/>
          </a:stretch>
        </p:blipFill>
        <p:spPr bwMode="auto">
          <a:xfrm>
            <a:off x="9722634" y="6007674"/>
            <a:ext cx="181292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599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5292F39-A46F-4288-8D83-36062C4F1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307411" y="824441"/>
            <a:ext cx="9321685" cy="5209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6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/>
            <a:endParaRPr lang="es-MX" altLang="es-ES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/>
            <a:endParaRPr lang="es-ES" altLang="es-ES" sz="1050" dirty="0"/>
          </a:p>
          <a:p>
            <a:pPr indent="0"/>
            <a:r>
              <a:rPr lang="es-MX" altLang="es-ES" sz="2000" b="1" dirty="0">
                <a:ea typeface="Calibri" panose="020F0502020204030204" pitchFamily="34" charset="0"/>
                <a:cs typeface="Arial" panose="020B0604020202020204" pitchFamily="34" charset="0"/>
              </a:rPr>
              <a:t>      Descripción del curso:</a:t>
            </a:r>
          </a:p>
          <a:p>
            <a:pPr indent="0"/>
            <a:endParaRPr lang="es-MX" altLang="es-ES" sz="24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/>
            <a:r>
              <a:rPr lang="es-MX" sz="2400" dirty="0">
                <a:cs typeface="Arial" panose="020B0604020202020204" pitchFamily="34" charset="0"/>
              </a:rPr>
              <a:t>Este curso de desarrollo y aprendizaje se centra en la discusión de como aprendemos, a partir de qué y con relación a quién, las distintas teorías y enfoques desprendieron planteamientos que sirvieron  como base para organizar  los sistemas escolares.  Así como al conjunto de contenidos expresados en el currículum. La forma de concebir el aprendizaje , particularmente asociado a la educación escolar, impulsan una serie de ideas y representaciones que se han venido grabando en  nuestras estructuras de pensamiento </a:t>
            </a:r>
            <a:endParaRPr lang="es-MX" sz="2400" dirty="0"/>
          </a:p>
          <a:p>
            <a:endParaRPr lang="es-MX" altLang="es-ES" sz="2000" dirty="0">
              <a:cs typeface="Arial" panose="020B0604020202020204" pitchFamily="34" charset="0"/>
            </a:endParaRPr>
          </a:p>
          <a:p>
            <a:endParaRPr lang="es-MX" altLang="es-ES" sz="1200" dirty="0"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endParaRPr lang="es-MX" altLang="es-ES" sz="1200" dirty="0">
              <a:cs typeface="Arial" panose="020B0604020202020204" pitchFamily="34" charset="0"/>
            </a:endParaRPr>
          </a:p>
        </p:txBody>
      </p:sp>
      <p:pic>
        <p:nvPicPr>
          <p:cNvPr id="9" name="Imagen 8" descr="logo chiquit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" y="6007674"/>
            <a:ext cx="402972" cy="3396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1086531" y="5986974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MX" sz="120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V 20 -21</a:t>
            </a:r>
            <a:endParaRPr lang="es-MX" sz="120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20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CGENAD-F-SAA-43</a:t>
            </a:r>
            <a:endParaRPr lang="es-MX" sz="2800" dirty="0">
              <a:latin typeface="Arial" panose="020B0604020202020204" pitchFamily="34" charset="0"/>
            </a:endParaRPr>
          </a:p>
        </p:txBody>
      </p:sp>
      <p:pic>
        <p:nvPicPr>
          <p:cNvPr id="6" name="Imagen 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9" t="87997" r="6058" b="3998"/>
          <a:stretch>
            <a:fillRect/>
          </a:stretch>
        </p:blipFill>
        <p:spPr bwMode="auto">
          <a:xfrm>
            <a:off x="9722634" y="6007674"/>
            <a:ext cx="181292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493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954BE1F-2855-4A6D-AAC9-F9A96EE3E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90468" y="567243"/>
            <a:ext cx="10945091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6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/>
            <a:r>
              <a:rPr lang="es-MX" altLang="es-ES" sz="2000" dirty="0">
                <a:ea typeface="Calibri" panose="020F0502020204030204" pitchFamily="34" charset="0"/>
                <a:cs typeface="Arial" panose="020B0604020202020204" pitchFamily="34" charset="0"/>
              </a:rPr>
              <a:t>Unidades de aprendizaje</a:t>
            </a:r>
          </a:p>
          <a:p>
            <a:pPr lvl="0" indent="0"/>
            <a:endParaRPr lang="es-MX" altLang="es-E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buFontTx/>
              <a:buChar char="•"/>
            </a:pPr>
            <a:endParaRPr lang="es-MX" altLang="es-ES" sz="1600" dirty="0">
              <a:cs typeface="Arial" panose="020B0604020202020204" pitchFamily="34" charset="0"/>
            </a:endParaRPr>
          </a:p>
          <a:p>
            <a:r>
              <a:rPr lang="es-MX" sz="2000" dirty="0"/>
              <a:t>Unidad de aprendizaje I </a:t>
            </a:r>
          </a:p>
          <a:p>
            <a:r>
              <a:rPr lang="es-MX" sz="2000" dirty="0"/>
              <a:t>El desarrollo humano, aprendizaje y procesos educativos.</a:t>
            </a:r>
          </a:p>
          <a:p>
            <a:endParaRPr lang="es-MX" sz="2000" dirty="0"/>
          </a:p>
          <a:p>
            <a:endParaRPr lang="es-MX" sz="2000" dirty="0"/>
          </a:p>
          <a:p>
            <a:endParaRPr lang="es-MX" sz="2000" dirty="0"/>
          </a:p>
          <a:p>
            <a:r>
              <a:rPr lang="es-MX" sz="2000" dirty="0"/>
              <a:t>Unidad de aprendizaje II </a:t>
            </a:r>
          </a:p>
          <a:p>
            <a:r>
              <a:rPr lang="es-MX" sz="2000" dirty="0"/>
              <a:t>Modelos y teorías del desarrollo y aprendizaje.</a:t>
            </a:r>
          </a:p>
          <a:p>
            <a:endParaRPr lang="es-MX" sz="2000" dirty="0"/>
          </a:p>
          <a:p>
            <a:endParaRPr lang="es-MX" sz="2000" dirty="0"/>
          </a:p>
          <a:p>
            <a:r>
              <a:rPr lang="es-MX" sz="2000" dirty="0"/>
              <a:t>Unidad de aprendizaje III </a:t>
            </a:r>
          </a:p>
          <a:p>
            <a:r>
              <a:rPr lang="es-MX" sz="2000" dirty="0"/>
              <a:t>La escuela y la educación de nuestros niños.</a:t>
            </a:r>
          </a:p>
          <a:p>
            <a:pPr indent="0"/>
            <a:endParaRPr lang="es-MX" altLang="es-ES" sz="1200" dirty="0"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endParaRPr lang="es-MX" altLang="es-ES" sz="1200" dirty="0">
              <a:cs typeface="Arial" panose="020B0604020202020204" pitchFamily="34" charset="0"/>
            </a:endParaRPr>
          </a:p>
        </p:txBody>
      </p:sp>
      <p:pic>
        <p:nvPicPr>
          <p:cNvPr id="5" name="Imagen 4" descr="logo chiquit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3" y="5843467"/>
            <a:ext cx="402972" cy="3396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>
            <a:spLocks noChangeArrowheads="1"/>
          </p:cNvSpPr>
          <p:nvPr/>
        </p:nvSpPr>
        <p:spPr bwMode="auto">
          <a:xfrm>
            <a:off x="1160273" y="5822767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MX" sz="120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V 20 -21</a:t>
            </a:r>
            <a:endParaRPr lang="es-MX" sz="120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20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CGENAD-F-SAA-43</a:t>
            </a:r>
            <a:endParaRPr lang="es-MX" sz="2800" dirty="0">
              <a:latin typeface="Arial" panose="020B0604020202020204" pitchFamily="34" charset="0"/>
            </a:endParaRPr>
          </a:p>
        </p:txBody>
      </p:sp>
      <p:pic>
        <p:nvPicPr>
          <p:cNvPr id="7" name="Imagen 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9" t="87997" r="6058" b="3998"/>
          <a:stretch>
            <a:fillRect/>
          </a:stretch>
        </p:blipFill>
        <p:spPr bwMode="auto">
          <a:xfrm>
            <a:off x="9722634" y="6007674"/>
            <a:ext cx="181292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562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20BC18C-770F-4658-A02D-E9E98192B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3008"/>
            <a:ext cx="12192001" cy="6873184"/>
          </a:xfrm>
          <a:prstGeom prst="rect">
            <a:avLst/>
          </a:prstGeom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147059" y="1415136"/>
            <a:ext cx="10945091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6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/>
            <a:r>
              <a:rPr lang="es-MX" sz="2000" b="1" dirty="0">
                <a:cs typeface="Arial" panose="020B0604020202020204" pitchFamily="34" charset="0"/>
              </a:rPr>
              <a:t>Secuencia de contenidos</a:t>
            </a:r>
            <a:endParaRPr lang="es-MX" sz="2000" dirty="0">
              <a:cs typeface="Arial" panose="020B0604020202020204" pitchFamily="34" charset="0"/>
            </a:endParaRPr>
          </a:p>
          <a:p>
            <a:pPr lvl="0" indent="0"/>
            <a:r>
              <a:rPr lang="es-MX" sz="2000" dirty="0"/>
              <a:t>Unidad de aprendizaje I </a:t>
            </a:r>
          </a:p>
          <a:p>
            <a:pPr lvl="0" indent="0"/>
            <a:endParaRPr lang="es-MX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000" dirty="0"/>
              <a:t>La infancia: perspectiva histórico cultural </a:t>
            </a:r>
          </a:p>
          <a:p>
            <a:pPr lvl="0"/>
            <a:endParaRPr lang="es-MX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000" dirty="0"/>
              <a:t>Relaciones, contrastes y controversias entre los distintos modelos explicativos y metodologías de estudio del desarrollo humano en la infancia.</a:t>
            </a:r>
          </a:p>
          <a:p>
            <a:pPr lvl="0"/>
            <a:endParaRPr lang="es-MX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000" dirty="0"/>
              <a:t>El papel de la educación en el desarrollo humano y relación con los procesos de maduración, aprendizaje y construcción de la identidad.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MX" sz="2000" dirty="0"/>
          </a:p>
          <a:p>
            <a:pPr lvl="0" indent="0"/>
            <a:r>
              <a:rPr lang="es-MX" sz="2000" b="1" dirty="0"/>
              <a:t>Evidencia </a:t>
            </a:r>
          </a:p>
          <a:p>
            <a:pPr lvl="0" indent="0"/>
            <a:r>
              <a:rPr lang="es-MX" sz="2000" dirty="0"/>
              <a:t>Reporte de los resultados del cuestionario.</a:t>
            </a:r>
          </a:p>
          <a:p>
            <a:pPr lvl="0" indent="0"/>
            <a:r>
              <a:rPr lang="es-MX" sz="2000" dirty="0"/>
              <a:t> </a:t>
            </a:r>
          </a:p>
          <a:p>
            <a:pPr lvl="0" indent="0"/>
            <a:endParaRPr lang="es-MX" sz="2000" b="1" dirty="0"/>
          </a:p>
          <a:p>
            <a:pPr indent="0"/>
            <a:endParaRPr lang="es-MX" altLang="es-ES" sz="1200" dirty="0"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endParaRPr lang="es-MX" altLang="es-ES" sz="1200" dirty="0">
              <a:cs typeface="Arial" panose="020B0604020202020204" pitchFamily="34" charset="0"/>
            </a:endParaRPr>
          </a:p>
        </p:txBody>
      </p:sp>
      <p:pic>
        <p:nvPicPr>
          <p:cNvPr id="5" name="Imagen 4" descr="logo chiquit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3" y="5962076"/>
            <a:ext cx="402972" cy="3396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>
            <a:spLocks noChangeArrowheads="1"/>
          </p:cNvSpPr>
          <p:nvPr/>
        </p:nvSpPr>
        <p:spPr bwMode="auto">
          <a:xfrm>
            <a:off x="1054135" y="5941376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MX" sz="120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V 20 -21</a:t>
            </a:r>
            <a:endParaRPr lang="es-MX" sz="120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20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CGENAD-F-SAA-43</a:t>
            </a:r>
            <a:endParaRPr lang="es-MX" sz="2800" dirty="0">
              <a:latin typeface="Arial" panose="020B0604020202020204" pitchFamily="34" charset="0"/>
            </a:endParaRPr>
          </a:p>
        </p:txBody>
      </p:sp>
      <p:pic>
        <p:nvPicPr>
          <p:cNvPr id="7" name="Imagen 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9" t="87997" r="6058" b="3998"/>
          <a:stretch>
            <a:fillRect/>
          </a:stretch>
        </p:blipFill>
        <p:spPr bwMode="auto">
          <a:xfrm>
            <a:off x="9722634" y="6007674"/>
            <a:ext cx="181292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299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4513FF4-8D56-4033-9716-B8A44A02F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9605"/>
            <a:ext cx="12192000" cy="6778487"/>
          </a:xfrm>
          <a:prstGeom prst="rect">
            <a:avLst/>
          </a:prstGeom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229156" y="621584"/>
            <a:ext cx="10945091" cy="53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6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/>
            <a:endParaRPr lang="es-MX" sz="2000" dirty="0">
              <a:cs typeface="Arial" panose="020B0604020202020204" pitchFamily="34" charset="0"/>
            </a:endParaRPr>
          </a:p>
          <a:p>
            <a:pPr lvl="0" indent="0"/>
            <a:endParaRPr lang="es-MX" sz="2000" dirty="0">
              <a:cs typeface="Arial" panose="020B0604020202020204" pitchFamily="34" charset="0"/>
            </a:endParaRPr>
          </a:p>
          <a:p>
            <a:pPr lvl="0" indent="0"/>
            <a:r>
              <a:rPr lang="es-MX" sz="2000" dirty="0"/>
              <a:t>Unidad de aprendizaje II</a:t>
            </a:r>
          </a:p>
          <a:p>
            <a:pPr lvl="0" indent="0"/>
            <a:endParaRPr lang="es-MX" sz="2000" dirty="0"/>
          </a:p>
          <a:p>
            <a:pPr lvl="0" indent="0"/>
            <a:r>
              <a:rPr lang="es-MX" sz="2000" b="1" dirty="0"/>
              <a:t>Secuencia de contenidos </a:t>
            </a:r>
          </a:p>
          <a:p>
            <a:pPr lvl="0" indent="0"/>
            <a:endParaRPr lang="es-MX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000" dirty="0"/>
              <a:t>Enfoque teóricos sobre el desarrollo y el aprendizaje. </a:t>
            </a:r>
            <a:endParaRPr lang="es-MX" sz="2000" dirty="0"/>
          </a:p>
          <a:p>
            <a:pPr lvl="0"/>
            <a:r>
              <a:rPr lang="es-ES" sz="2000" dirty="0"/>
              <a:t>    -   Cognitiva </a:t>
            </a:r>
            <a:endParaRPr lang="es-MX" sz="2000" dirty="0"/>
          </a:p>
          <a:p>
            <a:pPr lvl="0"/>
            <a:r>
              <a:rPr lang="es-ES" sz="2000" dirty="0"/>
              <a:t>    -   Socio cultural</a:t>
            </a:r>
          </a:p>
          <a:p>
            <a:pPr lvl="0"/>
            <a:r>
              <a:rPr lang="es-ES" sz="2000" dirty="0"/>
              <a:t> </a:t>
            </a:r>
            <a:endParaRPr lang="es-MX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000" dirty="0"/>
              <a:t>Aportaciones de la psicología al aprendizaje en contextos escolares.</a:t>
            </a:r>
            <a:endParaRPr lang="es-MX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000" dirty="0"/>
              <a:t>La inteligencia humana y el desarrollo.</a:t>
            </a:r>
            <a:endParaRPr lang="es-MX" sz="2000" dirty="0"/>
          </a:p>
          <a:p>
            <a:pPr lvl="0" indent="0"/>
            <a:endParaRPr lang="es-MX" sz="2000" dirty="0"/>
          </a:p>
          <a:p>
            <a:pPr lvl="0" indent="0"/>
            <a:r>
              <a:rPr lang="es-MX" sz="2000" b="1" dirty="0"/>
              <a:t>Evidencia </a:t>
            </a:r>
          </a:p>
          <a:p>
            <a:pPr indent="0"/>
            <a:r>
              <a:rPr lang="es-MX" sz="2000" dirty="0"/>
              <a:t>Cuadro sinóptico de las teorías del desarrollo.</a:t>
            </a:r>
          </a:p>
          <a:p>
            <a:pPr lvl="0" indent="0"/>
            <a:endParaRPr lang="es-MX" sz="2000" b="1" dirty="0"/>
          </a:p>
          <a:p>
            <a:pPr indent="0"/>
            <a:endParaRPr lang="es-MX" altLang="es-ES" sz="1200" dirty="0"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endParaRPr lang="es-MX" altLang="es-ES" sz="1200" dirty="0">
              <a:cs typeface="Arial" panose="020B0604020202020204" pitchFamily="34" charset="0"/>
            </a:endParaRPr>
          </a:p>
        </p:txBody>
      </p:sp>
      <p:pic>
        <p:nvPicPr>
          <p:cNvPr id="5" name="Imagen 4" descr="logo chiquit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3" y="5742399"/>
            <a:ext cx="402972" cy="3396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>
            <a:spLocks noChangeArrowheads="1"/>
          </p:cNvSpPr>
          <p:nvPr/>
        </p:nvSpPr>
        <p:spPr bwMode="auto">
          <a:xfrm>
            <a:off x="1175022" y="571222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MX" sz="120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V 20 -21</a:t>
            </a:r>
            <a:endParaRPr lang="es-MX" sz="120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20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CGENAD-F-SAA-43</a:t>
            </a:r>
            <a:endParaRPr lang="es-MX" sz="2800" dirty="0">
              <a:latin typeface="Arial" panose="020B0604020202020204" pitchFamily="34" charset="0"/>
            </a:endParaRPr>
          </a:p>
        </p:txBody>
      </p:sp>
      <p:pic>
        <p:nvPicPr>
          <p:cNvPr id="7" name="Imagen 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9" t="87997" r="6058" b="3998"/>
          <a:stretch>
            <a:fillRect/>
          </a:stretch>
        </p:blipFill>
        <p:spPr bwMode="auto">
          <a:xfrm>
            <a:off x="9722634" y="6007674"/>
            <a:ext cx="181292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519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2177F4E-645F-4312-AAF4-86297CC067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2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391361" y="270256"/>
            <a:ext cx="8043959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6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/>
            <a:endParaRPr lang="es-MX" sz="2000" b="1" dirty="0"/>
          </a:p>
          <a:p>
            <a:pPr lvl="0" indent="0"/>
            <a:endParaRPr lang="es-MX" sz="2000" b="1" dirty="0"/>
          </a:p>
          <a:p>
            <a:pPr indent="0"/>
            <a:r>
              <a:rPr lang="es-MX" sz="2000" dirty="0"/>
              <a:t>Unidad de aprendizaje III.     </a:t>
            </a:r>
            <a:r>
              <a:rPr lang="es-MX" sz="2000" b="1" dirty="0"/>
              <a:t>La escuela y la educación de nuestros niños.</a:t>
            </a:r>
            <a:r>
              <a:rPr lang="es-MX" sz="2000" dirty="0"/>
              <a:t> </a:t>
            </a:r>
          </a:p>
          <a:p>
            <a:pPr lvl="0" indent="0"/>
            <a:r>
              <a:rPr lang="es-MX" sz="2000" b="1" dirty="0"/>
              <a:t>Secuencia de contenidos </a:t>
            </a:r>
            <a:endParaRPr lang="es-MX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La escuela y el docente como potenciadores del desarrollo y del aprendizaje.</a:t>
            </a:r>
            <a:endParaRPr lang="es-MX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Los tipos de escuela y su posible contribución como promotoras de aprendizajes significativos.</a:t>
            </a:r>
            <a:endParaRPr lang="es-MX" sz="2800" dirty="0"/>
          </a:p>
          <a:p>
            <a:r>
              <a:rPr lang="es-ES" dirty="0"/>
              <a:t>              -  Tradicional </a:t>
            </a:r>
            <a:endParaRPr lang="es-MX" sz="2800" dirty="0"/>
          </a:p>
          <a:p>
            <a:r>
              <a:rPr lang="es-ES" dirty="0"/>
              <a:t>              -  Activa</a:t>
            </a:r>
            <a:endParaRPr lang="es-MX" sz="2800" dirty="0"/>
          </a:p>
          <a:p>
            <a:r>
              <a:rPr lang="es-ES" dirty="0"/>
              <a:t>              -  De marco abierto</a:t>
            </a:r>
            <a:endParaRPr lang="es-MX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Los contextos sociales y los escenarios para propiciar el desarrollo.</a:t>
            </a:r>
            <a:endParaRPr lang="es-MX" sz="2800" dirty="0"/>
          </a:p>
          <a:p>
            <a:r>
              <a:rPr lang="es-ES" dirty="0"/>
              <a:t>              - Sociales </a:t>
            </a:r>
            <a:endParaRPr lang="es-MX" sz="2800" dirty="0"/>
          </a:p>
          <a:p>
            <a:r>
              <a:rPr lang="es-ES" dirty="0"/>
              <a:t>              - Naturales</a:t>
            </a:r>
            <a:endParaRPr lang="es-MX" sz="2800" dirty="0"/>
          </a:p>
          <a:p>
            <a:r>
              <a:rPr lang="es-ES" dirty="0"/>
              <a:t>              - Materiales</a:t>
            </a:r>
            <a:endParaRPr lang="es-MX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/>
              <a:t>Aprendizaje estratégico en contextos escolares.</a:t>
            </a:r>
            <a:endParaRPr lang="es-MX" sz="4400" dirty="0"/>
          </a:p>
          <a:p>
            <a:pPr lvl="0" indent="0"/>
            <a:r>
              <a:rPr lang="es-MX" sz="2000" b="1" dirty="0"/>
              <a:t>Evidencia </a:t>
            </a:r>
          </a:p>
          <a:p>
            <a:pPr lvl="0" indent="0"/>
            <a:r>
              <a:rPr lang="es-MX" sz="2000" dirty="0"/>
              <a:t>Proyecto de intervención.</a:t>
            </a:r>
            <a:endParaRPr lang="es-MX" sz="2000" b="1" dirty="0"/>
          </a:p>
          <a:p>
            <a:pPr indent="0"/>
            <a:endParaRPr lang="es-MX" altLang="es-ES" sz="1200" dirty="0"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endParaRPr lang="es-MX" altLang="es-ES" sz="1200" dirty="0">
              <a:cs typeface="Arial" panose="020B0604020202020204" pitchFamily="34" charset="0"/>
            </a:endParaRPr>
          </a:p>
        </p:txBody>
      </p:sp>
      <p:pic>
        <p:nvPicPr>
          <p:cNvPr id="5" name="Imagen 4" descr="logo chiquit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3" y="6018351"/>
            <a:ext cx="402972" cy="3396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>
            <a:spLocks noChangeArrowheads="1"/>
          </p:cNvSpPr>
          <p:nvPr/>
        </p:nvSpPr>
        <p:spPr bwMode="auto">
          <a:xfrm>
            <a:off x="1054135" y="5997651"/>
            <a:ext cx="13372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V </a:t>
            </a:r>
            <a:r>
              <a:rPr lang="es-MX" sz="100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20-21 </a:t>
            </a:r>
            <a:endParaRPr kumimoji="0" 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CGENAD-F-SAA-43</a:t>
            </a:r>
            <a:endParaRPr kumimoji="0" 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Imagen 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9" t="87997" r="6058" b="3998"/>
          <a:stretch>
            <a:fillRect/>
          </a:stretch>
        </p:blipFill>
        <p:spPr bwMode="auto">
          <a:xfrm>
            <a:off x="9722634" y="6007674"/>
            <a:ext cx="181292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188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8EDDEA0-B6F8-4761-AFCA-DE72CA572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3307"/>
          </a:xfrm>
          <a:prstGeom prst="rect">
            <a:avLst/>
          </a:prstGeom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790358" y="-278053"/>
            <a:ext cx="10945091" cy="877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6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/>
            <a:endParaRPr lang="es-MX" sz="2000" dirty="0">
              <a:cs typeface="Arial" panose="020B0604020202020204" pitchFamily="34" charset="0"/>
            </a:endParaRPr>
          </a:p>
          <a:p>
            <a:pPr lvl="0" indent="0"/>
            <a:endParaRPr lang="es-MX" sz="2000" dirty="0">
              <a:cs typeface="Arial" panose="020B0604020202020204" pitchFamily="34" charset="0"/>
            </a:endParaRPr>
          </a:p>
          <a:p>
            <a:pPr lvl="0" indent="0"/>
            <a:r>
              <a:rPr lang="es-MX" sz="2000" b="1" dirty="0"/>
              <a:t>Relación de la materia con cursos del mismo semestre</a:t>
            </a:r>
          </a:p>
          <a:p>
            <a:pPr lvl="0" indent="0"/>
            <a:endParaRPr lang="es-MX" sz="2000" dirty="0"/>
          </a:p>
          <a:p>
            <a:pPr lvl="0" indent="0"/>
            <a:r>
              <a:rPr lang="es-MX" sz="2000" dirty="0"/>
              <a:t>El sujeto y su formación profesional </a:t>
            </a:r>
          </a:p>
          <a:p>
            <a:pPr lvl="0" indent="0"/>
            <a:endParaRPr lang="es-MX" sz="2000" dirty="0"/>
          </a:p>
          <a:p>
            <a:pPr lvl="0" indent="0"/>
            <a:r>
              <a:rPr lang="es-MX" sz="2000" dirty="0"/>
              <a:t>Herramientas para la observación y análisis de la practica educativa.</a:t>
            </a:r>
          </a:p>
          <a:p>
            <a:pPr lvl="0" indent="0"/>
            <a:endParaRPr lang="es-MX" sz="2000" dirty="0"/>
          </a:p>
          <a:p>
            <a:pPr lvl="0" indent="0"/>
            <a:r>
              <a:rPr lang="es-MX" sz="2000" b="1" dirty="0"/>
              <a:t>Cursos  subsecuentes</a:t>
            </a:r>
          </a:p>
          <a:p>
            <a:pPr lvl="0" indent="0"/>
            <a:endParaRPr lang="es-MX" sz="2000" dirty="0"/>
          </a:p>
          <a:p>
            <a:pPr lvl="0" indent="0"/>
            <a:r>
              <a:rPr lang="es-MX" sz="2000" dirty="0"/>
              <a:t>Planeación y evaluación de la enseñanza y el aprendizaje. </a:t>
            </a:r>
          </a:p>
          <a:p>
            <a:pPr lvl="0" indent="0"/>
            <a:endParaRPr lang="es-MX" sz="2000" dirty="0"/>
          </a:p>
          <a:p>
            <a:pPr lvl="0" indent="0"/>
            <a:r>
              <a:rPr lang="es-MX" sz="2000" dirty="0"/>
              <a:t>Observación y análisis de practicas y contextos escolares.</a:t>
            </a:r>
          </a:p>
          <a:p>
            <a:pPr lvl="0" indent="0"/>
            <a:endParaRPr lang="es-MX" sz="2000" dirty="0"/>
          </a:p>
          <a:p>
            <a:pPr lvl="0" indent="0"/>
            <a:r>
              <a:rPr lang="es-MX" sz="2000" dirty="0"/>
              <a:t>Practicas sociales del lenguaje.</a:t>
            </a:r>
          </a:p>
          <a:p>
            <a:pPr lvl="0" indent="0"/>
            <a:endParaRPr lang="es-MX" sz="2000" dirty="0"/>
          </a:p>
          <a:p>
            <a:pPr lvl="0" indent="0"/>
            <a:r>
              <a:rPr lang="es-MX" sz="2000" dirty="0"/>
              <a:t>Forma, espacio y medida.</a:t>
            </a:r>
          </a:p>
          <a:p>
            <a:pPr lvl="0" indent="0"/>
            <a:endParaRPr lang="es-MX" sz="2000" dirty="0"/>
          </a:p>
          <a:p>
            <a:pPr lvl="0" indent="0"/>
            <a:r>
              <a:rPr lang="es-MX" sz="2000" dirty="0"/>
              <a:t>Estrategias para la exploración del medio natural.</a:t>
            </a:r>
          </a:p>
          <a:p>
            <a:pPr lvl="0" indent="0"/>
            <a:endParaRPr lang="es-MX" sz="2000" dirty="0"/>
          </a:p>
          <a:p>
            <a:pPr lvl="0" indent="0"/>
            <a:endParaRPr lang="es-MX" sz="2000" dirty="0"/>
          </a:p>
          <a:p>
            <a:pPr lvl="0" indent="0"/>
            <a:endParaRPr lang="es-MX" sz="2000" dirty="0"/>
          </a:p>
          <a:p>
            <a:pPr lvl="0" indent="0"/>
            <a:endParaRPr lang="es-MX" sz="2000" dirty="0"/>
          </a:p>
          <a:p>
            <a:pPr lvl="0" indent="0"/>
            <a:endParaRPr lang="es-MX" sz="2000" dirty="0"/>
          </a:p>
          <a:p>
            <a:pPr lvl="0" indent="0"/>
            <a:endParaRPr lang="es-MX" sz="2000" dirty="0"/>
          </a:p>
          <a:p>
            <a:pPr lvl="0" indent="0"/>
            <a:endParaRPr lang="es-MX" sz="2000" dirty="0"/>
          </a:p>
          <a:p>
            <a:pPr lvl="0" indent="0"/>
            <a:endParaRPr lang="es-MX" sz="2000" dirty="0"/>
          </a:p>
          <a:p>
            <a:pPr indent="0"/>
            <a:endParaRPr lang="es-MX" altLang="es-ES" sz="1200" dirty="0"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endParaRPr lang="es-MX" altLang="es-ES" sz="1200" dirty="0">
              <a:cs typeface="Arial" panose="020B0604020202020204" pitchFamily="34" charset="0"/>
            </a:endParaRPr>
          </a:p>
        </p:txBody>
      </p:sp>
      <p:pic>
        <p:nvPicPr>
          <p:cNvPr id="5" name="Imagen 4" descr="logo chiquit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3" y="5742404"/>
            <a:ext cx="402972" cy="3396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>
            <a:spLocks noChangeArrowheads="1"/>
          </p:cNvSpPr>
          <p:nvPr/>
        </p:nvSpPr>
        <p:spPr bwMode="auto">
          <a:xfrm>
            <a:off x="1175022" y="5721704"/>
            <a:ext cx="13372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V </a:t>
            </a:r>
            <a:r>
              <a:rPr lang="es-MX" sz="100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20</a:t>
            </a:r>
            <a:r>
              <a:rPr kumimoji="0" lang="es-MX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-21</a:t>
            </a:r>
            <a:endParaRPr kumimoji="0" 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CGENAD-F-SAA-43</a:t>
            </a:r>
            <a:endParaRPr kumimoji="0" 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Imagen 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9" t="87997" r="6058" b="3998"/>
          <a:stretch>
            <a:fillRect/>
          </a:stretch>
        </p:blipFill>
        <p:spPr bwMode="auto">
          <a:xfrm>
            <a:off x="9722634" y="6007674"/>
            <a:ext cx="181292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3021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10081</TotalTime>
  <Words>1003</Words>
  <Application>Microsoft Office PowerPoint</Application>
  <PresentationFormat>Panorámica</PresentationFormat>
  <Paragraphs>216</Paragraphs>
  <Slides>13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eva fabiola ruiz pradis</cp:lastModifiedBy>
  <cp:revision>132</cp:revision>
  <dcterms:created xsi:type="dcterms:W3CDTF">2017-01-24T02:36:06Z</dcterms:created>
  <dcterms:modified xsi:type="dcterms:W3CDTF">2021-08-20T16:51:30Z</dcterms:modified>
</cp:coreProperties>
</file>