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</a:t>
            </a:r>
            <a:r>
              <a:rPr lang="en-US" baseline="0" dirty="0"/>
              <a:t> OF UNIT 1, 2 AND 3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GLOBAL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91D-4892-8F87-EBA87A897F04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Hoja1!$A$2:$A$5</c:f>
              <c:strCache>
                <c:ptCount val="3"/>
                <c:pt idx="0">
                  <c:v>UNIT 1</c:v>
                </c:pt>
                <c:pt idx="1">
                  <c:v>UNIT 2</c:v>
                </c:pt>
                <c:pt idx="2">
                  <c:v>UNIT 3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33</c:v>
                </c:pt>
                <c:pt idx="1">
                  <c:v>33</c:v>
                </c:pt>
                <c:pt idx="2">
                  <c:v>33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1D-4892-8F87-EBA87A897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0.24441</cdr:x>
      <cdr:y>0.42666</cdr:y>
    </cdr:from>
    <cdr:to>
      <cdr:x>0.53345</cdr:x>
      <cdr:y>0.5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76E5EA6E-0336-47E0-90C0-7A5EFB3C9068}"/>
            </a:ext>
          </a:extLst>
        </cdr:cNvPr>
        <cdr:cNvSpPr txBox="1"/>
      </cdr:nvSpPr>
      <cdr:spPr>
        <a:xfrm xmlns:a="http://schemas.openxmlformats.org/drawingml/2006/main">
          <a:off x="2064874" y="2311921"/>
          <a:ext cx="2441921" cy="3974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/>
            <a:t>PORTFOLIO + PRACTICE TEST = 100</a:t>
          </a:r>
        </a:p>
      </cdr:txBody>
    </cdr:sp>
  </cdr:relSizeAnchor>
  <cdr:relSizeAnchor xmlns:cdr="http://schemas.openxmlformats.org/drawingml/2006/chartDrawing">
    <cdr:from>
      <cdr:x>0.5</cdr:x>
      <cdr:y>0.42666</cdr:y>
    </cdr:from>
    <cdr:to>
      <cdr:x>0.78904</cdr:x>
      <cdr:y>0.5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4BEF901D-77A1-4E8A-A778-2C1023548713}"/>
            </a:ext>
          </a:extLst>
        </cdr:cNvPr>
        <cdr:cNvSpPr txBox="1"/>
      </cdr:nvSpPr>
      <cdr:spPr>
        <a:xfrm xmlns:a="http://schemas.openxmlformats.org/drawingml/2006/main">
          <a:off x="4064000" y="2311921"/>
          <a:ext cx="2349304" cy="3974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/>
            <a:t>PORTFOLIO + PRACTICE TEST = 100</a:t>
          </a:r>
        </a:p>
      </cdr:txBody>
    </cdr:sp>
  </cdr:relSizeAnchor>
  <cdr:relSizeAnchor xmlns:cdr="http://schemas.openxmlformats.org/drawingml/2006/chartDrawing">
    <cdr:from>
      <cdr:x>0.35548</cdr:x>
      <cdr:y>0.6977</cdr:y>
    </cdr:from>
    <cdr:to>
      <cdr:x>0.64452</cdr:x>
      <cdr:y>0.77105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CF008930-B242-4CC2-920B-848B35A43957}"/>
            </a:ext>
          </a:extLst>
        </cdr:cNvPr>
        <cdr:cNvSpPr txBox="1"/>
      </cdr:nvSpPr>
      <cdr:spPr>
        <a:xfrm xmlns:a="http://schemas.openxmlformats.org/drawingml/2006/main">
          <a:off x="2889348" y="3780628"/>
          <a:ext cx="2349304" cy="3974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/>
            <a:t>PORTFOLIO + PRACTICE TEST = 100</a:t>
          </a:r>
        </a:p>
      </cdr:txBody>
    </cdr:sp>
  </cdr:relSizeAnchor>
  <cdr:relSizeAnchor xmlns:cdr="http://schemas.openxmlformats.org/drawingml/2006/chartDrawing">
    <cdr:from>
      <cdr:x>0.7852</cdr:x>
      <cdr:y>0.3912</cdr:y>
    </cdr:from>
    <cdr:to>
      <cdr:x>0.89343</cdr:x>
      <cdr:y>0.55995</cdr:y>
    </cdr:to>
    <cdr:sp macro="" textlink="">
      <cdr:nvSpPr>
        <cdr:cNvPr id="6" name="Es igual a 5">
          <a:extLst xmlns:a="http://schemas.openxmlformats.org/drawingml/2006/main">
            <a:ext uri="{FF2B5EF4-FFF2-40B4-BE49-F238E27FC236}">
              <a16:creationId xmlns:a16="http://schemas.microsoft.com/office/drawing/2014/main" id="{CBB1D2B2-B045-4FC9-98F7-59E9BB05F9EA}"/>
            </a:ext>
          </a:extLst>
        </cdr:cNvPr>
        <cdr:cNvSpPr/>
      </cdr:nvSpPr>
      <cdr:spPr>
        <a:xfrm xmlns:a="http://schemas.openxmlformats.org/drawingml/2006/main">
          <a:off x="6633700" y="2119793"/>
          <a:ext cx="914400" cy="914400"/>
        </a:xfrm>
        <a:prstGeom xmlns:a="http://schemas.openxmlformats.org/drawingml/2006/main" prst="mathEqual">
          <a:avLst/>
        </a:prstGeom>
        <a:solidFill xmlns:a="http://schemas.openxmlformats.org/drawingml/2006/main">
          <a:srgbClr val="00206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MX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A77464-63BA-411E-AD0B-41B96C4F3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80F83C-FF86-46CF-AE4D-668BF7ED3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B183BD-51B2-47B5-98C3-79FE9FB37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C76103-7FE3-4765-9673-14F97FD1A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67DE8D-1EB8-459F-B1D5-C75E75651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9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07687-67B1-43B7-9518-584D66DDE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A0EB96-AA8F-45D8-9257-6FD1865C5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FAA3A8-7074-4D81-8DBC-1A565C5B0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4AFD26-269E-4023-9A7E-5D81098C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FAB953-203E-4D65-B020-CA5B9D62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049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31E420-F736-4364-8677-E6E9F2848B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D8EE78-D798-4A6A-89DD-100B45E45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904127-E43A-4833-8458-C614D95CF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5E775D-22B5-4109-A0CB-7930BA9A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70CCE2-E820-43F4-9EC3-94596367C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73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5E9780-406E-486C-AB32-4F03FD33B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8AB232-FDE7-403F-8488-9B1189E8C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BDC71A-0F25-4883-9EE9-87AEE571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12972D-DC22-4519-B79B-AD5A5E882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F59932-DCF7-42BC-BE56-EB7CEC7A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35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F7D35-7C6E-4567-98A1-18FEB0D1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231BCA-C5C1-436C-B1DF-85BF67F84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ADDF2-4FD7-436A-B889-D115F1BE4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49B56-4427-4284-A7D7-CE5368B20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99056B-6FF8-45B7-B068-9D794FCFC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49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B998F-CF6A-4E8F-907B-83D8D77F8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8DF706-EDB8-4141-BD61-0A4489E02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8044C3-4919-4442-88CD-2F786867E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3802AE-5165-4FED-A97B-13DFB6B1D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48522A-290A-4A39-8B94-459BF986B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259A26-84B0-498E-BF50-72A55FA8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80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77EE2-E86E-425C-B532-8FD677801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53F5A6-1C8B-4E9F-8F17-FDC7B80CB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A78D84-16C9-4C56-B7E4-BE1801B6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B0BF75-E541-4452-94F2-4DF326866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948E77-EDE0-4ACA-B3C3-39C06E9B78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E12FF5-F88A-43EB-815F-14D1D923B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D8957C-CFDB-48E2-94E2-6A67B61A7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D8BE7B-E4C9-468D-8625-767910724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66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ACEE59-00DF-4FCB-BDBD-18FDE42D8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D137A1A-C176-411E-AF41-BA929CB5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803D5F-5163-40F6-9846-963361C4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1C7665-DC72-471B-8890-6D0DBBBD6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47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693784-ECC2-4DA2-8D6A-4B782916D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FEF870-643B-48A4-B3D3-DA3A73F2D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398756-041C-420C-98F7-181F50AEF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88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3CD347-2A09-434A-90BA-6F88373B2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7AC940-5802-4DBB-8D87-B91CAF655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568F19-98E9-44FD-84E2-98D0FCA9B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A949F2-022C-4547-A34E-DF50A5D6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C7F217-5FBC-44EB-9B1D-2F01F3B8C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C0A181-F030-4C9D-B607-A570E39EA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871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93811-CAD7-4D55-A5CF-2C32D4A49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858CDD-1149-430E-9A6B-A7A12AAF2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CA16E0-83D0-4851-A6C5-A20F5CFCD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B5778B-654F-439E-B375-0F8D75C5C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F77F82-7DF0-43B3-8313-DA0B05EB5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530547-560C-4407-A555-DD9EC6DB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58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08D1B2C-675B-4AA7-95D2-B10A1B1A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769731-AC4C-4296-99FD-7B0781BDF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FE710B-739B-4D45-BF8C-AF0B2E4F2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63B59-9254-4187-8C82-82493B1C886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DD0D8F-3D67-4E4B-9027-CDFA58703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E782BE-2228-474D-B955-221B2F1A7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6347-11FF-47AE-8805-8462B3652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90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827A0-F16F-46C7-9476-D3DA574715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TKT PROGRAM</a:t>
            </a:r>
            <a:br>
              <a:rPr lang="es-MX" dirty="0"/>
            </a:br>
            <a:r>
              <a:rPr lang="es-MX" dirty="0"/>
              <a:t>ODD SEMESTER 21-22</a:t>
            </a:r>
          </a:p>
        </p:txBody>
      </p:sp>
    </p:spTree>
    <p:extLst>
      <p:ext uri="{BB962C8B-B14F-4D97-AF65-F5344CB8AC3E}">
        <p14:creationId xmlns:p14="http://schemas.microsoft.com/office/powerpoint/2010/main" val="184619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CB7900B-50C3-4AD5-AED6-55243CD16A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6" t="-23" r="19252" b="-23"/>
          <a:stretch/>
        </p:blipFill>
        <p:spPr bwMode="auto">
          <a:xfrm>
            <a:off x="0" y="-92766"/>
            <a:ext cx="75934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errar llave 2">
            <a:extLst>
              <a:ext uri="{FF2B5EF4-FFF2-40B4-BE49-F238E27FC236}">
                <a16:creationId xmlns:a16="http://schemas.microsoft.com/office/drawing/2014/main" id="{C73701A0-9878-49FE-8360-8A95AB003C87}"/>
              </a:ext>
            </a:extLst>
          </p:cNvPr>
          <p:cNvSpPr/>
          <p:nvPr/>
        </p:nvSpPr>
        <p:spPr>
          <a:xfrm>
            <a:off x="7686261" y="92766"/>
            <a:ext cx="424069" cy="1215886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7" name="Cerrar llave 6">
            <a:extLst>
              <a:ext uri="{FF2B5EF4-FFF2-40B4-BE49-F238E27FC236}">
                <a16:creationId xmlns:a16="http://schemas.microsoft.com/office/drawing/2014/main" id="{4D405A69-F045-40DF-9C82-331476E089F3}"/>
              </a:ext>
            </a:extLst>
          </p:cNvPr>
          <p:cNvSpPr/>
          <p:nvPr/>
        </p:nvSpPr>
        <p:spPr>
          <a:xfrm>
            <a:off x="7706139" y="2705099"/>
            <a:ext cx="424069" cy="126226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5E6968A-DA29-41BE-91AB-6CB7264389FA}"/>
              </a:ext>
            </a:extLst>
          </p:cNvPr>
          <p:cNvSpPr/>
          <p:nvPr/>
        </p:nvSpPr>
        <p:spPr>
          <a:xfrm>
            <a:off x="8401877" y="402535"/>
            <a:ext cx="2531165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LEARNING UNIT 1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5377C41-C5DB-47D4-8558-3574B9C387D8}"/>
              </a:ext>
            </a:extLst>
          </p:cNvPr>
          <p:cNvSpPr/>
          <p:nvPr/>
        </p:nvSpPr>
        <p:spPr>
          <a:xfrm>
            <a:off x="8401877" y="1618421"/>
            <a:ext cx="2531165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LEARNING UNIT 2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47A8430-90FC-49D2-82EA-5B01BC554086}"/>
              </a:ext>
            </a:extLst>
          </p:cNvPr>
          <p:cNvSpPr/>
          <p:nvPr/>
        </p:nvSpPr>
        <p:spPr>
          <a:xfrm>
            <a:off x="8401876" y="3038059"/>
            <a:ext cx="2531165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LEARNING UNIT 3</a:t>
            </a:r>
          </a:p>
        </p:txBody>
      </p:sp>
      <p:sp>
        <p:nvSpPr>
          <p:cNvPr id="11" name="Cerrar llave 10">
            <a:extLst>
              <a:ext uri="{FF2B5EF4-FFF2-40B4-BE49-F238E27FC236}">
                <a16:creationId xmlns:a16="http://schemas.microsoft.com/office/drawing/2014/main" id="{81648306-0F04-45E2-B7B4-1A0E170ACEC0}"/>
              </a:ext>
            </a:extLst>
          </p:cNvPr>
          <p:cNvSpPr/>
          <p:nvPr/>
        </p:nvSpPr>
        <p:spPr>
          <a:xfrm>
            <a:off x="7686259" y="1308652"/>
            <a:ext cx="424069" cy="1215886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008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BE8CA-B293-4E0D-925C-226712D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GRADING CRITERIA FOR EACH LEARNING UNIT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79381D1-9DCF-4185-B08F-A9844D4A9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192590"/>
              </p:ext>
            </p:extLst>
          </p:nvPr>
        </p:nvGraphicFramePr>
        <p:xfrm>
          <a:off x="993912" y="2186607"/>
          <a:ext cx="8998226" cy="3035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71974">
                  <a:extLst>
                    <a:ext uri="{9D8B030D-6E8A-4147-A177-3AD203B41FA5}">
                      <a16:colId xmlns:a16="http://schemas.microsoft.com/office/drawing/2014/main" val="3303437861"/>
                    </a:ext>
                  </a:extLst>
                </a:gridCol>
                <a:gridCol w="1326252">
                  <a:extLst>
                    <a:ext uri="{9D8B030D-6E8A-4147-A177-3AD203B41FA5}">
                      <a16:colId xmlns:a16="http://schemas.microsoft.com/office/drawing/2014/main" val="914449422"/>
                    </a:ext>
                  </a:extLst>
                </a:gridCol>
              </a:tblGrid>
              <a:tr h="923235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Amasis MT Pro Black" panose="02040A04050005020304" pitchFamily="18" charset="0"/>
                        </a:rPr>
                        <a:t>PRODUCTS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Amasis MT Pro Black" panose="02040A04050005020304" pitchFamily="18" charset="0"/>
                        </a:rPr>
                        <a:t>SCORE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596486"/>
                  </a:ext>
                </a:extLst>
              </a:tr>
              <a:tr h="923235">
                <a:tc>
                  <a:txBody>
                    <a:bodyPr/>
                    <a:lstStyle/>
                    <a:p>
                      <a:r>
                        <a:rPr lang="es-MX" sz="3600" dirty="0" err="1"/>
                        <a:t>Evidence</a:t>
                      </a:r>
                      <a:r>
                        <a:rPr lang="es-MX" sz="3600" dirty="0"/>
                        <a:t> </a:t>
                      </a:r>
                      <a:r>
                        <a:rPr lang="es-MX" sz="3600" dirty="0" err="1"/>
                        <a:t>of</a:t>
                      </a:r>
                      <a:r>
                        <a:rPr lang="es-MX" sz="3600" dirty="0"/>
                        <a:t> </a:t>
                      </a:r>
                      <a:r>
                        <a:rPr lang="es-MX" sz="3600" dirty="0" err="1"/>
                        <a:t>all</a:t>
                      </a:r>
                      <a:r>
                        <a:rPr lang="es-MX" sz="3600" dirty="0"/>
                        <a:t> </a:t>
                      </a:r>
                      <a:r>
                        <a:rPr lang="es-MX" sz="3600" dirty="0" err="1"/>
                        <a:t>your</a:t>
                      </a:r>
                      <a:r>
                        <a:rPr lang="es-MX" sz="3600" dirty="0"/>
                        <a:t> TKT </a:t>
                      </a:r>
                      <a:r>
                        <a:rPr lang="es-MX" sz="3600" dirty="0" err="1"/>
                        <a:t>tasks</a:t>
                      </a:r>
                      <a:r>
                        <a:rPr lang="es-MX" sz="3600" dirty="0"/>
                        <a:t> in </a:t>
                      </a:r>
                      <a:r>
                        <a:rPr lang="es-MX" sz="3600" dirty="0" err="1"/>
                        <a:t>your</a:t>
                      </a:r>
                      <a:r>
                        <a:rPr lang="es-MX" sz="3600" dirty="0"/>
                        <a:t> portfolio</a:t>
                      </a:r>
                      <a:endParaRPr lang="es-MX" sz="3600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4000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506667"/>
                  </a:ext>
                </a:extLst>
              </a:tr>
              <a:tr h="923235">
                <a:tc>
                  <a:txBody>
                    <a:bodyPr/>
                    <a:lstStyle/>
                    <a:p>
                      <a:r>
                        <a:rPr lang="es-MX" sz="3600" dirty="0"/>
                        <a:t>TKT </a:t>
                      </a:r>
                      <a:r>
                        <a:rPr lang="es-MX" sz="3600" dirty="0" err="1"/>
                        <a:t>Practice</a:t>
                      </a:r>
                      <a:r>
                        <a:rPr lang="es-MX" sz="3600" dirty="0"/>
                        <a:t> test </a:t>
                      </a:r>
                      <a:endParaRPr lang="es-MX" sz="3600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4000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166887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F9477575-3A96-4E4B-ABB8-73C6BF87D7C9}"/>
              </a:ext>
            </a:extLst>
          </p:cNvPr>
          <p:cNvSpPr txBox="1"/>
          <p:nvPr/>
        </p:nvSpPr>
        <p:spPr>
          <a:xfrm>
            <a:off x="993912" y="5392373"/>
            <a:ext cx="8998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NOTE: </a:t>
            </a:r>
            <a:r>
              <a:rPr lang="es-MX" b="1" dirty="0" err="1">
                <a:solidFill>
                  <a:srgbClr val="FF0000"/>
                </a:solidFill>
              </a:rPr>
              <a:t>the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evidence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of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your</a:t>
            </a:r>
            <a:r>
              <a:rPr lang="es-MX" b="1" dirty="0">
                <a:solidFill>
                  <a:srgbClr val="FF0000"/>
                </a:solidFill>
              </a:rPr>
              <a:t> scores in </a:t>
            </a:r>
            <a:r>
              <a:rPr lang="es-MX" b="1" dirty="0" err="1">
                <a:solidFill>
                  <a:srgbClr val="FF0000"/>
                </a:solidFill>
              </a:rPr>
              <a:t>the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practice</a:t>
            </a:r>
            <a:r>
              <a:rPr lang="es-MX" b="1" dirty="0">
                <a:solidFill>
                  <a:srgbClr val="FF0000"/>
                </a:solidFill>
              </a:rPr>
              <a:t> test </a:t>
            </a:r>
            <a:r>
              <a:rPr lang="es-MX" b="1" dirty="0" err="1">
                <a:solidFill>
                  <a:srgbClr val="FF0000"/>
                </a:solidFill>
              </a:rPr>
              <a:t>will</a:t>
            </a:r>
            <a:r>
              <a:rPr lang="es-MX" b="1" dirty="0">
                <a:solidFill>
                  <a:srgbClr val="FF0000"/>
                </a:solidFill>
              </a:rPr>
              <a:t> be </a:t>
            </a:r>
            <a:r>
              <a:rPr lang="es-MX" b="1" dirty="0" err="1">
                <a:solidFill>
                  <a:srgbClr val="FF0000"/>
                </a:solidFill>
              </a:rPr>
              <a:t>shared</a:t>
            </a:r>
            <a:r>
              <a:rPr lang="es-MX" b="1" dirty="0">
                <a:solidFill>
                  <a:srgbClr val="FF0000"/>
                </a:solidFill>
              </a:rPr>
              <a:t> in </a:t>
            </a:r>
            <a:r>
              <a:rPr lang="es-MX" b="1" dirty="0" err="1">
                <a:solidFill>
                  <a:srgbClr val="FF0000"/>
                </a:solidFill>
              </a:rPr>
              <a:t>your</a:t>
            </a:r>
            <a:r>
              <a:rPr lang="es-MX" b="1" dirty="0">
                <a:solidFill>
                  <a:srgbClr val="FF0000"/>
                </a:solidFill>
              </a:rPr>
              <a:t> portfolio as </a:t>
            </a:r>
            <a:r>
              <a:rPr lang="es-MX" b="1" dirty="0" err="1">
                <a:solidFill>
                  <a:srgbClr val="FF0000"/>
                </a:solidFill>
              </a:rPr>
              <a:t>well</a:t>
            </a:r>
            <a:r>
              <a:rPr lang="es-MX" b="1" dirty="0">
                <a:solidFill>
                  <a:srgbClr val="FF0000"/>
                </a:solidFill>
              </a:rPr>
              <a:t>. </a:t>
            </a:r>
            <a:r>
              <a:rPr lang="es-MX" b="1" dirty="0" err="1">
                <a:solidFill>
                  <a:srgbClr val="FF0000"/>
                </a:solidFill>
              </a:rPr>
              <a:t>Remember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that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the</a:t>
            </a:r>
            <a:r>
              <a:rPr lang="es-MX" b="1" dirty="0">
                <a:solidFill>
                  <a:srgbClr val="FF0000"/>
                </a:solidFill>
              </a:rPr>
              <a:t> scores are </a:t>
            </a:r>
            <a:r>
              <a:rPr lang="es-MX" b="1" dirty="0" err="1">
                <a:solidFill>
                  <a:srgbClr val="FF0000"/>
                </a:solidFill>
              </a:rPr>
              <a:t>not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evaluated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since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they</a:t>
            </a:r>
            <a:r>
              <a:rPr lang="es-MX" b="1" dirty="0">
                <a:solidFill>
                  <a:srgbClr val="FF0000"/>
                </a:solidFill>
              </a:rPr>
              <a:t> are </a:t>
            </a:r>
            <a:r>
              <a:rPr lang="es-MX" b="1" dirty="0" err="1">
                <a:solidFill>
                  <a:srgbClr val="FF0000"/>
                </a:solidFill>
              </a:rPr>
              <a:t>just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practice</a:t>
            </a:r>
            <a:r>
              <a:rPr lang="es-MX" b="1" dirty="0">
                <a:solidFill>
                  <a:srgbClr val="FF0000"/>
                </a:solidFill>
              </a:rPr>
              <a:t>. </a:t>
            </a:r>
            <a:r>
              <a:rPr lang="es-MX" b="1" dirty="0" err="1">
                <a:solidFill>
                  <a:srgbClr val="FF0000"/>
                </a:solidFill>
              </a:rPr>
              <a:t>What</a:t>
            </a:r>
            <a:r>
              <a:rPr lang="es-MX" b="1" dirty="0">
                <a:solidFill>
                  <a:srgbClr val="FF0000"/>
                </a:solidFill>
              </a:rPr>
              <a:t> Will be </a:t>
            </a:r>
            <a:r>
              <a:rPr lang="es-MX" b="1" dirty="0" err="1">
                <a:solidFill>
                  <a:srgbClr val="FF0000"/>
                </a:solidFill>
              </a:rPr>
              <a:t>evaluated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is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completion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of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the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tasks</a:t>
            </a:r>
            <a:r>
              <a:rPr lang="es-MX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0195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4C604-52BA-465C-9A40-256501A1B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1458" y="379833"/>
            <a:ext cx="9144000" cy="66668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GLOBAL EVALUATION 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7907E19E-492B-4226-9415-60139B7014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0304541"/>
              </p:ext>
            </p:extLst>
          </p:nvPr>
        </p:nvGraphicFramePr>
        <p:xfrm>
          <a:off x="0" y="1439333"/>
          <a:ext cx="8448431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B8C6CD8B-1EAA-4C1D-97BE-52D123AAAB4C}"/>
              </a:ext>
            </a:extLst>
          </p:cNvPr>
          <p:cNvSpPr txBox="1"/>
          <p:nvPr/>
        </p:nvSpPr>
        <p:spPr>
          <a:xfrm flipH="1">
            <a:off x="7990449" y="3429000"/>
            <a:ext cx="25650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600" dirty="0"/>
              <a:t>100 %</a:t>
            </a:r>
          </a:p>
        </p:txBody>
      </p:sp>
    </p:spTree>
    <p:extLst>
      <p:ext uri="{BB962C8B-B14F-4D97-AF65-F5344CB8AC3E}">
        <p14:creationId xmlns:p14="http://schemas.microsoft.com/office/powerpoint/2010/main" val="1939277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112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Aharoni</vt:lpstr>
      <vt:lpstr>Amasis MT Pro Black</vt:lpstr>
      <vt:lpstr>Arial</vt:lpstr>
      <vt:lpstr>Calibri</vt:lpstr>
      <vt:lpstr>Calibri Light</vt:lpstr>
      <vt:lpstr>Tema de Office</vt:lpstr>
      <vt:lpstr>TKT PROGRAM ODD SEMESTER 21-22</vt:lpstr>
      <vt:lpstr>Presentación de PowerPoint</vt:lpstr>
      <vt:lpstr>GRADING CRITERIA FOR EACH LEARNING UNIT</vt:lpstr>
      <vt:lpstr>GLOBAL EVALUATION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TKT PROGRAM ODD SEMESTER 21-22</dc:title>
  <dc:creator>BRENDA BOLLAIN Y GOYTIA DE LA PEÑA</dc:creator>
  <cp:lastModifiedBy>BRENDA BOLLAIN Y GOYTIA DE LA PEÑA</cp:lastModifiedBy>
  <cp:revision>4</cp:revision>
  <dcterms:created xsi:type="dcterms:W3CDTF">2021-09-23T13:40:18Z</dcterms:created>
  <dcterms:modified xsi:type="dcterms:W3CDTF">2021-09-23T14:14:40Z</dcterms:modified>
</cp:coreProperties>
</file>