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74" r:id="rId18"/>
    <p:sldId id="269" r:id="rId19"/>
    <p:sldId id="270" r:id="rId20"/>
    <p:sldId id="275" r:id="rId21"/>
    <p:sldId id="280" r:id="rId22"/>
    <p:sldId id="281" r:id="rId23"/>
    <p:sldId id="282" r:id="rId24"/>
    <p:sldId id="271" r:id="rId25"/>
    <p:sldId id="272" r:id="rId26"/>
    <p:sldId id="276" r:id="rId27"/>
    <p:sldId id="277" r:id="rId28"/>
    <p:sldId id="273" r:id="rId29"/>
    <p:sldId id="278" r:id="rId30"/>
    <p:sldId id="279" r:id="rId31"/>
    <p:sldId id="283" r:id="rId32"/>
    <p:sldId id="284" r:id="rId33"/>
    <p:sldId id="285" r:id="rId34"/>
    <p:sldId id="286"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CB541-4EC1-4D88-9B42-0D45CB59F717}" v="7" dt="2022-09-13T15:20:20.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13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ERESA CERDA OROCIO" userId="S::mariateresa.cerda@docentecoahuila.gob.mx::e17f33ea-fb47-4279-9f92-84b7f8f1c13e" providerId="AD" clId="Web-{104CB541-4EC1-4D88-9B42-0D45CB59F717}"/>
    <pc:docChg chg="modSld">
      <pc:chgData name="MARIA TERESA CERDA OROCIO" userId="S::mariateresa.cerda@docentecoahuila.gob.mx::e17f33ea-fb47-4279-9f92-84b7f8f1c13e" providerId="AD" clId="Web-{104CB541-4EC1-4D88-9B42-0D45CB59F717}" dt="2022-09-13T15:20:20.105" v="5" actId="1076"/>
      <pc:docMkLst>
        <pc:docMk/>
      </pc:docMkLst>
      <pc:sldChg chg="modSp">
        <pc:chgData name="MARIA TERESA CERDA OROCIO" userId="S::mariateresa.cerda@docentecoahuila.gob.mx::e17f33ea-fb47-4279-9f92-84b7f8f1c13e" providerId="AD" clId="Web-{104CB541-4EC1-4D88-9B42-0D45CB59F717}" dt="2022-09-13T15:15:50.705" v="0" actId="20577"/>
        <pc:sldMkLst>
          <pc:docMk/>
          <pc:sldMk cId="2920228072" sldId="263"/>
        </pc:sldMkLst>
        <pc:spChg chg="mod">
          <ac:chgData name="MARIA TERESA CERDA OROCIO" userId="S::mariateresa.cerda@docentecoahuila.gob.mx::e17f33ea-fb47-4279-9f92-84b7f8f1c13e" providerId="AD" clId="Web-{104CB541-4EC1-4D88-9B42-0D45CB59F717}" dt="2022-09-13T15:15:50.705" v="0" actId="20577"/>
          <ac:spMkLst>
            <pc:docMk/>
            <pc:sldMk cId="2920228072" sldId="263"/>
            <ac:spMk id="3" creationId="{00000000-0000-0000-0000-000000000000}"/>
          </ac:spMkLst>
        </pc:spChg>
      </pc:sldChg>
      <pc:sldChg chg="delSp modSp">
        <pc:chgData name="MARIA TERESA CERDA OROCIO" userId="S::mariateresa.cerda@docentecoahuila.gob.mx::e17f33ea-fb47-4279-9f92-84b7f8f1c13e" providerId="AD" clId="Web-{104CB541-4EC1-4D88-9B42-0D45CB59F717}" dt="2022-09-13T15:20:20.105" v="5" actId="1076"/>
        <pc:sldMkLst>
          <pc:docMk/>
          <pc:sldMk cId="2480198997" sldId="277"/>
        </pc:sldMkLst>
        <pc:picChg chg="mod modCrop">
          <ac:chgData name="MARIA TERESA CERDA OROCIO" userId="S::mariateresa.cerda@docentecoahuila.gob.mx::e17f33ea-fb47-4279-9f92-84b7f8f1c13e" providerId="AD" clId="Web-{104CB541-4EC1-4D88-9B42-0D45CB59F717}" dt="2022-09-13T15:20:20.105" v="5" actId="1076"/>
          <ac:picMkLst>
            <pc:docMk/>
            <pc:sldMk cId="2480198997" sldId="277"/>
            <ac:picMk id="4" creationId="{00000000-0000-0000-0000-000000000000}"/>
          </ac:picMkLst>
        </pc:picChg>
        <pc:picChg chg="del">
          <ac:chgData name="MARIA TERESA CERDA OROCIO" userId="S::mariateresa.cerda@docentecoahuila.gob.mx::e17f33ea-fb47-4279-9f92-84b7f8f1c13e" providerId="AD" clId="Web-{104CB541-4EC1-4D88-9B42-0D45CB59F717}" dt="2022-09-13T15:19:53.979" v="1"/>
          <ac:picMkLst>
            <pc:docMk/>
            <pc:sldMk cId="2480198997" sldId="277"/>
            <ac:picMk id="5"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spc="70" baseline="0">
              <a:solidFill>
                <a:schemeClr val="dk1">
                  <a:lumMod val="50000"/>
                  <a:lumOff val="50000"/>
                </a:schemeClr>
              </a:solidFill>
              <a:latin typeface="+mn-lt"/>
              <a:ea typeface="+mn-ea"/>
              <a:cs typeface="+mn-cs"/>
            </a:defRPr>
          </a:pPr>
          <a:endParaRPr lang="es-MX"/>
        </a:p>
      </c:txPr>
    </c:title>
    <c:autoTitleDeleted val="0"/>
    <c:plotArea>
      <c:layout>
        <c:manualLayout>
          <c:layoutTarget val="inner"/>
          <c:xMode val="edge"/>
          <c:yMode val="edge"/>
          <c:x val="9.3284558180227475E-2"/>
          <c:y val="0.36439340915718871"/>
          <c:w val="0.87479177602799651"/>
          <c:h val="0.52380103528725575"/>
        </c:manualLayout>
      </c:layout>
      <c:scatterChart>
        <c:scatterStyle val="lineMarker"/>
        <c:varyColors val="0"/>
        <c:ser>
          <c:idx val="0"/>
          <c:order val="0"/>
          <c:tx>
            <c:strRef>
              <c:f>Hoja1!$Q$15</c:f>
              <c:strCache>
                <c:ptCount val="1"/>
                <c:pt idx="0">
                  <c:v>PRECIO DE VENTA</c:v>
                </c:pt>
              </c:strCache>
            </c:strRef>
          </c:tx>
          <c:spPr>
            <a:ln w="25400">
              <a:noFill/>
            </a:ln>
            <a:effectLst/>
          </c:spPr>
          <c:marker>
            <c:symbol val="circle"/>
            <c:size val="4"/>
            <c:spPr>
              <a:solidFill>
                <a:schemeClr val="accent1"/>
              </a:solidFill>
              <a:ln w="9525" cap="flat" cmpd="sng" algn="ctr">
                <a:solidFill>
                  <a:schemeClr val="accent1"/>
                </a:solidFill>
                <a:round/>
              </a:ln>
              <a:effectLst/>
            </c:spPr>
          </c:marker>
          <c:trendline>
            <c:spPr>
              <a:ln w="63500" cap="rnd" cmpd="sng" algn="ctr">
                <a:solidFill>
                  <a:schemeClr val="accent1">
                    <a:alpha val="25000"/>
                  </a:schemeClr>
                </a:solidFill>
                <a:round/>
              </a:ln>
              <a:effectLst/>
            </c:spPr>
            <c:trendlineType val="linear"/>
            <c:dispRSqr val="0"/>
            <c:dispEq val="0"/>
          </c:trendline>
          <c:xVal>
            <c:numRef>
              <c:f>Hoja1!$P$16:$P$27</c:f>
              <c:numCache>
                <c:formatCode>General</c:formatCode>
                <c:ptCount val="12"/>
                <c:pt idx="0">
                  <c:v>9</c:v>
                </c:pt>
                <c:pt idx="1">
                  <c:v>7</c:v>
                </c:pt>
                <c:pt idx="2">
                  <c:v>11</c:v>
                </c:pt>
                <c:pt idx="3">
                  <c:v>10</c:v>
                </c:pt>
                <c:pt idx="4">
                  <c:v>8</c:v>
                </c:pt>
                <c:pt idx="5">
                  <c:v>7</c:v>
                </c:pt>
                <c:pt idx="6">
                  <c:v>8</c:v>
                </c:pt>
                <c:pt idx="7">
                  <c:v>11</c:v>
                </c:pt>
                <c:pt idx="8">
                  <c:v>10</c:v>
                </c:pt>
                <c:pt idx="9">
                  <c:v>12</c:v>
                </c:pt>
                <c:pt idx="10">
                  <c:v>5</c:v>
                </c:pt>
                <c:pt idx="11">
                  <c:v>6</c:v>
                </c:pt>
              </c:numCache>
            </c:numRef>
          </c:xVal>
          <c:yVal>
            <c:numRef>
              <c:f>Hoja1!$Q$16:$Q$27</c:f>
              <c:numCache>
                <c:formatCode>General</c:formatCode>
                <c:ptCount val="12"/>
                <c:pt idx="0">
                  <c:v>7.8</c:v>
                </c:pt>
                <c:pt idx="1">
                  <c:v>8.1</c:v>
                </c:pt>
                <c:pt idx="2">
                  <c:v>4.8</c:v>
                </c:pt>
                <c:pt idx="3">
                  <c:v>5.9</c:v>
                </c:pt>
                <c:pt idx="4">
                  <c:v>8</c:v>
                </c:pt>
                <c:pt idx="5">
                  <c:v>9.5</c:v>
                </c:pt>
                <c:pt idx="6">
                  <c:v>7.9</c:v>
                </c:pt>
                <c:pt idx="7">
                  <c:v>5.2</c:v>
                </c:pt>
                <c:pt idx="8">
                  <c:v>6.3</c:v>
                </c:pt>
                <c:pt idx="9">
                  <c:v>4.2</c:v>
                </c:pt>
                <c:pt idx="10">
                  <c:v>10.5</c:v>
                </c:pt>
                <c:pt idx="11">
                  <c:v>9.1999999999999993</c:v>
                </c:pt>
              </c:numCache>
            </c:numRef>
          </c:yVal>
          <c:smooth val="0"/>
          <c:extLst>
            <c:ext xmlns:c16="http://schemas.microsoft.com/office/drawing/2014/chart" uri="{C3380CC4-5D6E-409C-BE32-E72D297353CC}">
              <c16:uniqueId val="{00000000-60D2-44A2-86F0-845FFC995075}"/>
            </c:ext>
          </c:extLst>
        </c:ser>
        <c:dLbls>
          <c:showLegendKey val="0"/>
          <c:showVal val="0"/>
          <c:showCatName val="0"/>
          <c:showSerName val="0"/>
          <c:showPercent val="0"/>
          <c:showBubbleSize val="0"/>
        </c:dLbls>
        <c:axId val="141720304"/>
        <c:axId val="141724880"/>
      </c:scatterChart>
      <c:valAx>
        <c:axId val="1417203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MX"/>
          </a:p>
        </c:txPr>
        <c:crossAx val="141724880"/>
        <c:crosses val="autoZero"/>
        <c:crossBetween val="midCat"/>
      </c:valAx>
      <c:valAx>
        <c:axId val="1417248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MX"/>
          </a:p>
        </c:txPr>
        <c:crossAx val="14172030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s-MX"/>
        </a:p>
      </c:txPr>
    </c:legend>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10/4/2022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10/4/2022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prendiendoadministracion.com/los-datos-estadisticos-tipos-y-tecnicas-de-obtenc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Probabilidad y </a:t>
            </a:r>
            <a:r>
              <a:rPr lang="es-MX" dirty="0" err="1"/>
              <a:t>estadistica</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10075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Medidas de tendencia central</a:t>
            </a:r>
          </a:p>
        </p:txBody>
      </p:sp>
      <p:sp>
        <p:nvSpPr>
          <p:cNvPr id="3" name="Marcador de contenido 2"/>
          <p:cNvSpPr>
            <a:spLocks noGrp="1"/>
          </p:cNvSpPr>
          <p:nvPr>
            <p:ph sz="quarter" idx="13"/>
          </p:nvPr>
        </p:nvSpPr>
        <p:spPr>
          <a:xfrm>
            <a:off x="213361" y="1218642"/>
            <a:ext cx="6467911" cy="4572558"/>
          </a:xfrm>
        </p:spPr>
        <p:txBody>
          <a:bodyPr>
            <a:normAutofit/>
          </a:bodyPr>
          <a:lstStyle/>
          <a:p>
            <a:pPr marL="0" indent="0" algn="just">
              <a:buNone/>
            </a:pPr>
            <a:r>
              <a:rPr lang="es-MX" sz="2800" cap="none" dirty="0">
                <a:latin typeface="Agency FB" panose="020B0503020202020204" pitchFamily="34" charset="0"/>
              </a:rPr>
              <a:t>La mayor parte de las serie de </a:t>
            </a:r>
            <a:r>
              <a:rPr lang="es-MX" sz="2800" cap="none" dirty="0">
                <a:latin typeface="Agency FB" panose="020B0503020202020204" pitchFamily="34" charset="0"/>
                <a:hlinkClick r:id="rId2"/>
              </a:rPr>
              <a:t>datos</a:t>
            </a:r>
            <a:r>
              <a:rPr lang="es-MX" sz="2800" cap="none" dirty="0">
                <a:latin typeface="Agency FB" panose="020B0503020202020204" pitchFamily="34" charset="0"/>
              </a:rPr>
              <a:t> muestran una clara tendencia a agruparse alrededor de un cierto punto central. Así pues, dada cualquier serie de datos particular, por lo general es posible seleccionar algún valor o promedio típico para describir toda la serie de datos. Este valor descriptivo típico es una</a:t>
            </a:r>
            <a:r>
              <a:rPr lang="es-MX" sz="2800" b="1" cap="none" dirty="0">
                <a:latin typeface="Agency FB" panose="020B0503020202020204" pitchFamily="34" charset="0"/>
              </a:rPr>
              <a:t> medición de tendencia central</a:t>
            </a:r>
            <a:r>
              <a:rPr lang="es-MX" sz="2800" cap="none" dirty="0">
                <a:latin typeface="Agency FB" panose="020B0503020202020204" pitchFamily="34" charset="0"/>
              </a:rPr>
              <a:t> o de </a:t>
            </a:r>
            <a:r>
              <a:rPr lang="es-MX" sz="2800" b="1" cap="none" dirty="0">
                <a:latin typeface="Agency FB" panose="020B0503020202020204" pitchFamily="34" charset="0"/>
              </a:rPr>
              <a:t>ubicación</a:t>
            </a:r>
            <a:r>
              <a:rPr lang="es-MX" sz="2800" cap="none" dirty="0">
                <a:latin typeface="Agency FB" panose="020B0503020202020204" pitchFamily="34" charset="0"/>
              </a:rPr>
              <a:t>.</a:t>
            </a:r>
          </a:p>
        </p:txBody>
      </p:sp>
      <p:pic>
        <p:nvPicPr>
          <p:cNvPr id="5" name="Imagen 4"/>
          <p:cNvPicPr>
            <a:picLocks noChangeAspect="1"/>
          </p:cNvPicPr>
          <p:nvPr/>
        </p:nvPicPr>
        <p:blipFill rotWithShape="1">
          <a:blip r:embed="rId3"/>
          <a:srcRect l="17667" t="20222" r="39667" b="30741"/>
          <a:stretch/>
        </p:blipFill>
        <p:spPr>
          <a:xfrm>
            <a:off x="6681272" y="1721841"/>
            <a:ext cx="5404048" cy="4069359"/>
          </a:xfrm>
          <a:prstGeom prst="rect">
            <a:avLst/>
          </a:prstGeom>
        </p:spPr>
      </p:pic>
    </p:spTree>
    <p:extLst>
      <p:ext uri="{BB962C8B-B14F-4D97-AF65-F5344CB8AC3E}">
        <p14:creationId xmlns:p14="http://schemas.microsoft.com/office/powerpoint/2010/main" val="102705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media</a:t>
            </a:r>
          </a:p>
        </p:txBody>
      </p:sp>
      <p:sp>
        <p:nvSpPr>
          <p:cNvPr id="3" name="Marcador de contenido 2"/>
          <p:cNvSpPr>
            <a:spLocks noGrp="1"/>
          </p:cNvSpPr>
          <p:nvPr>
            <p:ph sz="quarter" idx="13"/>
          </p:nvPr>
        </p:nvSpPr>
        <p:spPr>
          <a:xfrm>
            <a:off x="518160" y="685800"/>
            <a:ext cx="10394707" cy="3311189"/>
          </a:xfrm>
        </p:spPr>
        <p:txBody>
          <a:bodyPr>
            <a:normAutofit/>
          </a:bodyPr>
          <a:lstStyle/>
          <a:p>
            <a:pPr marL="0" indent="0" algn="just">
              <a:buNone/>
            </a:pPr>
            <a:r>
              <a:rPr lang="es-MX" sz="2800" cap="none" dirty="0">
                <a:latin typeface="Agency FB" panose="020B0503020202020204" pitchFamily="34" charset="0"/>
              </a:rPr>
              <a:t>En general podemos indicar que, la media aritmética es el valor que resulta de dividir la suma de todos los valores observados entre el número de datos considerados. Utilizando un lenguaje simbólico, se tiene lo siguiente:</a:t>
            </a:r>
          </a:p>
        </p:txBody>
      </p:sp>
      <p:pic>
        <p:nvPicPr>
          <p:cNvPr id="4" name="Imagen 3"/>
          <p:cNvPicPr>
            <a:picLocks noChangeAspect="1"/>
          </p:cNvPicPr>
          <p:nvPr/>
        </p:nvPicPr>
        <p:blipFill>
          <a:blip r:embed="rId2"/>
          <a:stretch>
            <a:fillRect/>
          </a:stretch>
        </p:blipFill>
        <p:spPr>
          <a:xfrm>
            <a:off x="1009015" y="3722669"/>
            <a:ext cx="5334000" cy="982681"/>
          </a:xfrm>
          <a:prstGeom prst="rect">
            <a:avLst/>
          </a:prstGeom>
        </p:spPr>
      </p:pic>
      <p:pic>
        <p:nvPicPr>
          <p:cNvPr id="1026" name="Picture 2" descr="Cómo se calcula la media aritmética? - Yo Soy Tu Pro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963" y="4705350"/>
            <a:ext cx="5211956" cy="10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51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1" y="271351"/>
            <a:ext cx="10396882" cy="1151965"/>
          </a:xfrm>
        </p:spPr>
        <p:txBody>
          <a:bodyPr>
            <a:normAutofit/>
          </a:bodyPr>
          <a:lstStyle/>
          <a:p>
            <a:r>
              <a:rPr lang="es-MX" sz="3600" dirty="0"/>
              <a:t>Propiedades de la media aritmética</a:t>
            </a:r>
          </a:p>
        </p:txBody>
      </p:sp>
      <p:sp>
        <p:nvSpPr>
          <p:cNvPr id="3" name="Marcador de contenido 2"/>
          <p:cNvSpPr>
            <a:spLocks noGrp="1"/>
          </p:cNvSpPr>
          <p:nvPr>
            <p:ph sz="quarter" idx="13"/>
          </p:nvPr>
        </p:nvSpPr>
        <p:spPr>
          <a:xfrm>
            <a:off x="289561" y="1051560"/>
            <a:ext cx="6934199" cy="5638800"/>
          </a:xfrm>
          <a:solidFill>
            <a:schemeClr val="bg1"/>
          </a:solidFill>
        </p:spPr>
        <p:txBody>
          <a:bodyPr>
            <a:noAutofit/>
          </a:bodyPr>
          <a:lstStyle/>
          <a:p>
            <a:r>
              <a:rPr lang="es-MX" sz="2200" cap="none" dirty="0">
                <a:latin typeface="Agency FB" panose="020B0503020202020204" pitchFamily="34" charset="0"/>
              </a:rPr>
              <a:t>1. los datos medidos en escala de intervalo o de razón, tienen una media aritmética.</a:t>
            </a:r>
          </a:p>
          <a:p>
            <a:r>
              <a:rPr lang="es-MX" sz="2200" cap="none" dirty="0">
                <a:latin typeface="Agency FB" panose="020B0503020202020204" pitchFamily="34" charset="0"/>
              </a:rPr>
              <a:t>2. El valor de la media aritmética es único, es decir, un conjunto de datos tiene un solo valor de media aritmética.</a:t>
            </a:r>
          </a:p>
          <a:p>
            <a:r>
              <a:rPr lang="es-MX" sz="2200" cap="none" dirty="0">
                <a:latin typeface="Agency FB" panose="020B0503020202020204" pitchFamily="34" charset="0"/>
              </a:rPr>
              <a:t>3. Para el cálculo de la media aritmética se consideran todos los datos observados. Esta propiedad determina que la media aritmética sea sensible a la presencia de valores extremos.</a:t>
            </a:r>
          </a:p>
          <a:p>
            <a:r>
              <a:rPr lang="es-MX" sz="2200" cap="none" dirty="0">
                <a:latin typeface="Agency FB" panose="020B0503020202020204" pitchFamily="34" charset="0"/>
              </a:rPr>
              <a:t>4. Es una medida muy útil cuando se necesita comparar estudios estadísticos de la misma naturaleza.</a:t>
            </a:r>
          </a:p>
          <a:p>
            <a:r>
              <a:rPr lang="es-MX" sz="2200" cap="none" dirty="0">
                <a:latin typeface="Agency FB" panose="020B0503020202020204" pitchFamily="34" charset="0"/>
              </a:rPr>
              <a:t>5. La media aritmética es la única medida de tendencia central, donde la suma de las desviaciones de los elementos con respecto a ella, siempre es cero.</a:t>
            </a:r>
          </a:p>
        </p:txBody>
      </p:sp>
      <p:sp>
        <p:nvSpPr>
          <p:cNvPr id="4" name="CuadroTexto 3"/>
          <p:cNvSpPr txBox="1"/>
          <p:nvPr/>
        </p:nvSpPr>
        <p:spPr>
          <a:xfrm>
            <a:off x="7360921" y="1828800"/>
            <a:ext cx="4328160" cy="3108543"/>
          </a:xfrm>
          <a:prstGeom prst="rect">
            <a:avLst/>
          </a:prstGeom>
          <a:noFill/>
        </p:spPr>
        <p:txBody>
          <a:bodyPr wrap="square" rtlCol="0">
            <a:spAutoFit/>
          </a:bodyPr>
          <a:lstStyle/>
          <a:p>
            <a:r>
              <a:rPr lang="es-MX" sz="2800" dirty="0"/>
              <a:t>Tiene algunas desventajas.</a:t>
            </a:r>
          </a:p>
          <a:p>
            <a:r>
              <a:rPr lang="es-MX" sz="2400" dirty="0">
                <a:latin typeface="Agency FB" panose="020B0503020202020204" pitchFamily="34" charset="0"/>
              </a:rPr>
              <a:t>Es afectada por valores extremos (muy altos o bajos).</a:t>
            </a:r>
          </a:p>
          <a:p>
            <a:endParaRPr lang="es-MX" sz="2400" dirty="0">
              <a:latin typeface="Agency FB" panose="020B0503020202020204" pitchFamily="34" charset="0"/>
            </a:endParaRPr>
          </a:p>
          <a:p>
            <a:r>
              <a:rPr lang="es-MX" sz="2400" dirty="0">
                <a:latin typeface="Agency FB" panose="020B0503020202020204" pitchFamily="34" charset="0"/>
              </a:rPr>
              <a:t>Ejemplo </a:t>
            </a:r>
          </a:p>
          <a:p>
            <a:r>
              <a:rPr lang="es-MX" sz="2400" dirty="0">
                <a:latin typeface="Agency FB" panose="020B0503020202020204" pitchFamily="34" charset="0"/>
              </a:rPr>
              <a:t>Un estudiante tiene las sig. </a:t>
            </a:r>
            <a:r>
              <a:rPr lang="es-MX" sz="2400" dirty="0" err="1">
                <a:latin typeface="Agency FB" panose="020B0503020202020204" pitchFamily="34" charset="0"/>
              </a:rPr>
              <a:t>Calf</a:t>
            </a:r>
            <a:r>
              <a:rPr lang="es-MX" sz="2400" dirty="0">
                <a:latin typeface="Agency FB" panose="020B0503020202020204" pitchFamily="34" charset="0"/>
              </a:rPr>
              <a:t>.</a:t>
            </a:r>
          </a:p>
          <a:p>
            <a:r>
              <a:rPr lang="es-MX" sz="2400" dirty="0">
                <a:latin typeface="Agency FB" panose="020B0503020202020204" pitchFamily="34" charset="0"/>
              </a:rPr>
              <a:t>100,86,90,94 y 60 de estas notas la media es: 69, resulta poco </a:t>
            </a:r>
            <a:r>
              <a:rPr lang="es-MX" sz="2400" dirty="0" err="1">
                <a:latin typeface="Agency FB" panose="020B0503020202020204" pitchFamily="34" charset="0"/>
              </a:rPr>
              <a:t>represerntativo</a:t>
            </a:r>
            <a:r>
              <a:rPr lang="es-MX" sz="2400" dirty="0">
                <a:latin typeface="Agency FB" panose="020B0503020202020204" pitchFamily="34" charset="0"/>
              </a:rPr>
              <a:t>.</a:t>
            </a:r>
          </a:p>
        </p:txBody>
      </p:sp>
    </p:spTree>
    <p:extLst>
      <p:ext uri="{BB962C8B-B14F-4D97-AF65-F5344CB8AC3E}">
        <p14:creationId xmlns:p14="http://schemas.microsoft.com/office/powerpoint/2010/main" val="322679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mediana</a:t>
            </a:r>
          </a:p>
        </p:txBody>
      </p:sp>
      <p:sp>
        <p:nvSpPr>
          <p:cNvPr id="3" name="Marcador de contenido 2"/>
          <p:cNvSpPr>
            <a:spLocks noGrp="1"/>
          </p:cNvSpPr>
          <p:nvPr>
            <p:ph sz="quarter" idx="13"/>
          </p:nvPr>
        </p:nvSpPr>
        <p:spPr>
          <a:xfrm>
            <a:off x="263885" y="1837765"/>
            <a:ext cx="5620357" cy="3311189"/>
          </a:xfrm>
        </p:spPr>
        <p:txBody>
          <a:bodyPr>
            <a:normAutofit/>
          </a:bodyPr>
          <a:lstStyle/>
          <a:p>
            <a:pPr marL="0" indent="0" algn="just">
              <a:buNone/>
            </a:pPr>
            <a:r>
              <a:rPr lang="es-MX" sz="2400" cap="none" dirty="0">
                <a:latin typeface="Agency FB" panose="020B0503020202020204" pitchFamily="34" charset="0"/>
              </a:rPr>
              <a:t>Es el valor medio de una secuencia ordenada de datos. Si no hay empates, la mitad de las observaciones serán menores y la otra mitad serán mayores. La mediana no se ve afectada por ninguna observación extrema de una serie de datos. Por tanto, siempre que esté presente una observación extrema es apropiado usar la mediana en vez de la media para describir una serie de datos.</a:t>
            </a:r>
          </a:p>
        </p:txBody>
      </p:sp>
      <p:pic>
        <p:nvPicPr>
          <p:cNvPr id="5" name="Imagen 4"/>
          <p:cNvPicPr>
            <a:picLocks noChangeAspect="1"/>
          </p:cNvPicPr>
          <p:nvPr/>
        </p:nvPicPr>
        <p:blipFill rotWithShape="1">
          <a:blip r:embed="rId2"/>
          <a:srcRect l="27334" t="60222" r="50583" b="24519"/>
          <a:stretch/>
        </p:blipFill>
        <p:spPr>
          <a:xfrm>
            <a:off x="6385561" y="1569720"/>
            <a:ext cx="4038600" cy="1569720"/>
          </a:xfrm>
          <a:prstGeom prst="rect">
            <a:avLst/>
          </a:prstGeom>
        </p:spPr>
      </p:pic>
      <p:sp>
        <p:nvSpPr>
          <p:cNvPr id="6" name="CuadroTexto 5"/>
          <p:cNvSpPr txBox="1"/>
          <p:nvPr/>
        </p:nvSpPr>
        <p:spPr>
          <a:xfrm>
            <a:off x="6187440" y="3139440"/>
            <a:ext cx="5547360" cy="2308324"/>
          </a:xfrm>
          <a:prstGeom prst="rect">
            <a:avLst/>
          </a:prstGeom>
          <a:noFill/>
        </p:spPr>
        <p:txBody>
          <a:bodyPr wrap="square" rtlCol="0">
            <a:spAutoFit/>
          </a:bodyPr>
          <a:lstStyle/>
          <a:p>
            <a:pPr algn="just"/>
            <a:r>
              <a:rPr lang="es-MX" sz="2400" dirty="0">
                <a:latin typeface="Agency FB" panose="020B0503020202020204" pitchFamily="34" charset="0"/>
              </a:rPr>
              <a:t>Para calcular la mediana de una serie de datos recolectados en su forma sin procesar, primero debemos poner los datos en una clasificación ordenada. </a:t>
            </a:r>
          </a:p>
          <a:p>
            <a:pPr algn="just"/>
            <a:endParaRPr lang="es-MX" sz="2400" dirty="0">
              <a:latin typeface="Agency FB" panose="020B0503020202020204" pitchFamily="34" charset="0"/>
            </a:endParaRPr>
          </a:p>
          <a:p>
            <a:pPr algn="just"/>
            <a:endParaRPr lang="es-MX" sz="2400" dirty="0">
              <a:latin typeface="Agency FB" panose="020B0503020202020204" pitchFamily="34" charset="0"/>
            </a:endParaRPr>
          </a:p>
        </p:txBody>
      </p:sp>
    </p:spTree>
    <p:extLst>
      <p:ext uri="{BB962C8B-B14F-4D97-AF65-F5344CB8AC3E}">
        <p14:creationId xmlns:p14="http://schemas.microsoft.com/office/powerpoint/2010/main" val="1832600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77240" y="646077"/>
            <a:ext cx="10394707" cy="2249524"/>
          </a:xfrm>
        </p:spPr>
        <p:txBody>
          <a:bodyPr>
            <a:normAutofit/>
          </a:bodyPr>
          <a:lstStyle/>
          <a:p>
            <a:r>
              <a:rPr lang="es-MX" sz="3600" cap="none" dirty="0">
                <a:latin typeface="Agency FB" panose="020B0503020202020204" pitchFamily="34" charset="0"/>
              </a:rPr>
              <a:t>Determinar la mediana del siguiente conjunto de datos: </a:t>
            </a:r>
          </a:p>
          <a:p>
            <a:pPr marL="0" indent="0">
              <a:buNone/>
            </a:pPr>
            <a:r>
              <a:rPr lang="es-MX" sz="3600" cap="none" dirty="0">
                <a:latin typeface="Agency FB" panose="020B0503020202020204" pitchFamily="34" charset="0"/>
              </a:rPr>
              <a:t>8, 10, 18, 14, 15, 13, 11, 16, 17 </a:t>
            </a:r>
          </a:p>
        </p:txBody>
      </p:sp>
      <p:sp>
        <p:nvSpPr>
          <p:cNvPr id="4" name="CuadroTexto 3"/>
          <p:cNvSpPr txBox="1"/>
          <p:nvPr/>
        </p:nvSpPr>
        <p:spPr>
          <a:xfrm>
            <a:off x="2643723" y="2438401"/>
            <a:ext cx="5412059" cy="830997"/>
          </a:xfrm>
          <a:prstGeom prst="rect">
            <a:avLst/>
          </a:prstGeom>
          <a:noFill/>
        </p:spPr>
        <p:txBody>
          <a:bodyPr wrap="none" rtlCol="0">
            <a:spAutoFit/>
          </a:bodyPr>
          <a:lstStyle/>
          <a:p>
            <a:r>
              <a:rPr lang="es-MX" sz="4800" dirty="0">
                <a:latin typeface="Agency FB" panose="020B0503020202020204" pitchFamily="34" charset="0"/>
              </a:rPr>
              <a:t>8, 10, 11, 13, </a:t>
            </a:r>
            <a:r>
              <a:rPr lang="es-MX" sz="4800" b="1" dirty="0">
                <a:latin typeface="Agency FB" panose="020B0503020202020204" pitchFamily="34" charset="0"/>
              </a:rPr>
              <a:t>14</a:t>
            </a:r>
            <a:r>
              <a:rPr lang="es-MX" sz="4800" dirty="0">
                <a:latin typeface="Agency FB" panose="020B0503020202020204" pitchFamily="34" charset="0"/>
              </a:rPr>
              <a:t>, 15, 16, 17, 18. </a:t>
            </a:r>
          </a:p>
        </p:txBody>
      </p:sp>
      <p:sp>
        <p:nvSpPr>
          <p:cNvPr id="5" name="CuadroTexto 4"/>
          <p:cNvSpPr txBox="1"/>
          <p:nvPr/>
        </p:nvSpPr>
        <p:spPr>
          <a:xfrm>
            <a:off x="2911666" y="3339346"/>
            <a:ext cx="5516254" cy="584775"/>
          </a:xfrm>
          <a:prstGeom prst="rect">
            <a:avLst/>
          </a:prstGeom>
          <a:noFill/>
        </p:spPr>
        <p:txBody>
          <a:bodyPr wrap="none" rtlCol="0">
            <a:spAutoFit/>
          </a:bodyPr>
          <a:lstStyle/>
          <a:p>
            <a:r>
              <a:rPr lang="es-MX" sz="3200" dirty="0">
                <a:latin typeface="Agency FB" panose="020B0503020202020204" pitchFamily="34" charset="0"/>
              </a:rPr>
              <a:t>¿qué pasa si es un numero par de datos?</a:t>
            </a:r>
          </a:p>
        </p:txBody>
      </p:sp>
      <p:sp>
        <p:nvSpPr>
          <p:cNvPr id="7" name="CuadroTexto 6"/>
          <p:cNvSpPr txBox="1"/>
          <p:nvPr/>
        </p:nvSpPr>
        <p:spPr>
          <a:xfrm>
            <a:off x="4266798" y="3994069"/>
            <a:ext cx="3935693" cy="830997"/>
          </a:xfrm>
          <a:prstGeom prst="rect">
            <a:avLst/>
          </a:prstGeom>
          <a:noFill/>
        </p:spPr>
        <p:txBody>
          <a:bodyPr wrap="none" rtlCol="0">
            <a:spAutoFit/>
          </a:bodyPr>
          <a:lstStyle/>
          <a:p>
            <a:r>
              <a:rPr lang="es-MX" sz="4800" dirty="0">
                <a:latin typeface="Agency FB" panose="020B0503020202020204" pitchFamily="34" charset="0"/>
              </a:rPr>
              <a:t>15, 16, </a:t>
            </a:r>
            <a:r>
              <a:rPr lang="es-MX" sz="4800" b="1" dirty="0">
                <a:latin typeface="Agency FB" panose="020B0503020202020204" pitchFamily="34" charset="0"/>
              </a:rPr>
              <a:t>18, 19</a:t>
            </a:r>
            <a:r>
              <a:rPr lang="es-MX" sz="4800" dirty="0">
                <a:latin typeface="Agency FB" panose="020B0503020202020204" pitchFamily="34" charset="0"/>
              </a:rPr>
              <a:t>, 20, 21 </a:t>
            </a:r>
          </a:p>
        </p:txBody>
      </p:sp>
      <p:sp>
        <p:nvSpPr>
          <p:cNvPr id="8" name="CuadroTexto 7"/>
          <p:cNvSpPr txBox="1"/>
          <p:nvPr/>
        </p:nvSpPr>
        <p:spPr>
          <a:xfrm>
            <a:off x="6992830" y="4825066"/>
            <a:ext cx="3583730" cy="830997"/>
          </a:xfrm>
          <a:prstGeom prst="rect">
            <a:avLst/>
          </a:prstGeom>
          <a:noFill/>
        </p:spPr>
        <p:txBody>
          <a:bodyPr wrap="square" rtlCol="0">
            <a:spAutoFit/>
          </a:bodyPr>
          <a:lstStyle/>
          <a:p>
            <a:r>
              <a:rPr lang="es-MX" sz="4800" dirty="0">
                <a:latin typeface="Agency FB" panose="020B0503020202020204" pitchFamily="34" charset="0"/>
              </a:rPr>
              <a:t>(</a:t>
            </a:r>
            <a:r>
              <a:rPr lang="es-MX" sz="4800" b="1" dirty="0">
                <a:latin typeface="Agency FB" panose="020B0503020202020204" pitchFamily="34" charset="0"/>
              </a:rPr>
              <a:t>18+19)</a:t>
            </a:r>
            <a:r>
              <a:rPr lang="es-MX" sz="4800" dirty="0">
                <a:latin typeface="Agency FB" panose="020B0503020202020204" pitchFamily="34" charset="0"/>
              </a:rPr>
              <a:t>/2 =18.5</a:t>
            </a:r>
          </a:p>
        </p:txBody>
      </p:sp>
    </p:spTree>
    <p:extLst>
      <p:ext uri="{BB962C8B-B14F-4D97-AF65-F5344CB8AC3E}">
        <p14:creationId xmlns:p14="http://schemas.microsoft.com/office/powerpoint/2010/main" val="28931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985" y="289560"/>
            <a:ext cx="10396882" cy="1151965"/>
          </a:xfrm>
        </p:spPr>
        <p:txBody>
          <a:bodyPr>
            <a:normAutofit/>
          </a:bodyPr>
          <a:lstStyle/>
          <a:p>
            <a:r>
              <a:rPr lang="es-MX" sz="4000" b="1" dirty="0"/>
              <a:t>Propiedades de la mediana: </a:t>
            </a:r>
            <a:endParaRPr lang="es-MX" sz="4000" dirty="0"/>
          </a:p>
        </p:txBody>
      </p:sp>
      <p:sp>
        <p:nvSpPr>
          <p:cNvPr id="3" name="Marcador de contenido 2"/>
          <p:cNvSpPr>
            <a:spLocks noGrp="1"/>
          </p:cNvSpPr>
          <p:nvPr>
            <p:ph sz="quarter" idx="13"/>
          </p:nvPr>
        </p:nvSpPr>
        <p:spPr>
          <a:xfrm>
            <a:off x="518160" y="1563445"/>
            <a:ext cx="10394707" cy="3311189"/>
          </a:xfrm>
        </p:spPr>
        <p:txBody>
          <a:bodyPr>
            <a:noAutofit/>
          </a:bodyPr>
          <a:lstStyle/>
          <a:p>
            <a:r>
              <a:rPr lang="es-MX" sz="2400" cap="none" dirty="0">
                <a:latin typeface="Agency FB" panose="020B0503020202020204" pitchFamily="34" charset="0"/>
              </a:rPr>
              <a:t>Al igual que la media aritmética, su valor es único, entonces, un conjunto de datos posee una sola mediana.</a:t>
            </a:r>
          </a:p>
          <a:p>
            <a:r>
              <a:rPr lang="es-MX" sz="2400" cap="none" dirty="0">
                <a:latin typeface="Agency FB" panose="020B0503020202020204" pitchFamily="34" charset="0"/>
              </a:rPr>
              <a:t>No se ve afectada por la presencia de valores extremos bajos o altos, en el caso del Ejemplo anterior en el literal (a.) puede ser el último dato un valor tan alto como se quisiese, que la mediana seguirá siendo la misma.</a:t>
            </a:r>
          </a:p>
          <a:p>
            <a:r>
              <a:rPr lang="es-MX" sz="2400" cap="none" dirty="0">
                <a:latin typeface="Agency FB" panose="020B0503020202020204" pitchFamily="34" charset="0"/>
              </a:rPr>
              <a:t>Puede ser determinada para distribuciones de frecuencia que tengan intervalos abiertos, siempre y cuando la mediana no se encuentre en esa categoría.</a:t>
            </a:r>
          </a:p>
          <a:p>
            <a:r>
              <a:rPr lang="es-MX" sz="2400" cap="none" dirty="0">
                <a:latin typeface="Agency FB" panose="020B0503020202020204" pitchFamily="34" charset="0"/>
              </a:rPr>
              <a:t>Puede determinarse para datos que han sido medidos en escala de intervalo, de razón u ordinal.</a:t>
            </a:r>
          </a:p>
        </p:txBody>
      </p:sp>
    </p:spTree>
    <p:extLst>
      <p:ext uri="{BB962C8B-B14F-4D97-AF65-F5344CB8AC3E}">
        <p14:creationId xmlns:p14="http://schemas.microsoft.com/office/powerpoint/2010/main" val="66637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moda</a:t>
            </a:r>
          </a:p>
        </p:txBody>
      </p:sp>
      <p:sp>
        <p:nvSpPr>
          <p:cNvPr id="3" name="Marcador de contenido 2"/>
          <p:cNvSpPr>
            <a:spLocks noGrp="1"/>
          </p:cNvSpPr>
          <p:nvPr>
            <p:ph sz="quarter" idx="13"/>
          </p:nvPr>
        </p:nvSpPr>
        <p:spPr>
          <a:xfrm>
            <a:off x="687976" y="2063396"/>
            <a:ext cx="10394707" cy="3311189"/>
          </a:xfrm>
        </p:spPr>
        <p:txBody>
          <a:bodyPr>
            <a:noAutofit/>
          </a:bodyPr>
          <a:lstStyle/>
          <a:p>
            <a:pPr algn="just"/>
            <a:r>
              <a:rPr lang="es-MX" sz="2400" cap="none" dirty="0">
                <a:latin typeface="Agency FB" panose="020B0503020202020204" pitchFamily="34" charset="0"/>
              </a:rPr>
              <a:t>Es el valor de la observación o elemento que tiene la mayor frecuencia.</a:t>
            </a:r>
          </a:p>
          <a:p>
            <a:pPr algn="just"/>
            <a:r>
              <a:rPr lang="es-MX" sz="2400" cap="none" dirty="0">
                <a:latin typeface="Agency FB" panose="020B0503020202020204" pitchFamily="34" charset="0"/>
              </a:rPr>
              <a:t>La moda es otra medida de tendencia central, que es muy útil para describir conjuntos de datos nominales y ordinales y su determinación es sencilla, toda vez que queda fijada por la ubicación del elemento que mayor frecuencia tiene, es decir, el que más veces aparece en el estudio. Sin embargo la moda tiene una desventaja, la cual hace que no sea muy utilizada, principalmente para datos numéricos y es que muchos estudios no poseen moda no hay elementos con mayor frecuencia o puedan tener varias modas (cuando dos o más elementos tienen la misma mayor frecuencia), dando lugar en este último caso a que los estudios sean bimodales o </a:t>
            </a:r>
            <a:r>
              <a:rPr lang="es-MX" sz="2400" cap="none" dirty="0" err="1">
                <a:latin typeface="Agency FB" panose="020B0503020202020204" pitchFamily="34" charset="0"/>
              </a:rPr>
              <a:t>plurimodales</a:t>
            </a:r>
            <a:r>
              <a:rPr lang="es-MX" sz="2400" cap="none" dirty="0">
                <a:latin typeface="Agency FB" panose="020B0503020202020204" pitchFamily="34" charset="0"/>
              </a:rPr>
              <a:t>.</a:t>
            </a:r>
          </a:p>
          <a:p>
            <a:pPr algn="just"/>
            <a:endParaRPr lang="es-MX" sz="2400" cap="none" dirty="0">
              <a:latin typeface="Agency FB" panose="020B0503020202020204" pitchFamily="34" charset="0"/>
            </a:endParaRPr>
          </a:p>
        </p:txBody>
      </p:sp>
    </p:spTree>
    <p:extLst>
      <p:ext uri="{BB962C8B-B14F-4D97-AF65-F5344CB8AC3E}">
        <p14:creationId xmlns:p14="http://schemas.microsoft.com/office/powerpoint/2010/main" val="292334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24840" y="1377596"/>
            <a:ext cx="10394707" cy="3311189"/>
          </a:xfrm>
        </p:spPr>
        <p:txBody>
          <a:bodyPr>
            <a:noAutofit/>
          </a:bodyPr>
          <a:lstStyle/>
          <a:p>
            <a:pPr marL="0" indent="0">
              <a:buNone/>
            </a:pPr>
            <a:r>
              <a:rPr lang="es-MX" sz="2800" b="1" cap="none" dirty="0">
                <a:latin typeface="Agency FB" panose="020B0503020202020204" pitchFamily="34" charset="0"/>
              </a:rPr>
              <a:t>Para los siguientes datos, determinar la moda: </a:t>
            </a:r>
          </a:p>
          <a:p>
            <a:pPr marL="0" indent="0">
              <a:buNone/>
            </a:pPr>
            <a:r>
              <a:rPr lang="es-MX" sz="2800" cap="none" dirty="0">
                <a:latin typeface="Agency FB" panose="020B0503020202020204" pitchFamily="34" charset="0"/>
              </a:rPr>
              <a:t>12, 10, 13, 9, 12, 11, 14, 13, 12, 15, 8, 12, 14. Al ordenar los datos obtenemos: </a:t>
            </a:r>
          </a:p>
          <a:p>
            <a:pPr marL="0" indent="0">
              <a:buNone/>
            </a:pPr>
            <a:r>
              <a:rPr lang="es-MX" sz="2800" cap="none" dirty="0">
                <a:latin typeface="Agency FB" panose="020B0503020202020204" pitchFamily="34" charset="0"/>
              </a:rPr>
              <a:t>8, 9, 10, 11, </a:t>
            </a:r>
            <a:r>
              <a:rPr lang="es-MX" sz="2800" b="1" cap="none" dirty="0">
                <a:latin typeface="Agency FB" panose="020B0503020202020204" pitchFamily="34" charset="0"/>
              </a:rPr>
              <a:t>12, 12, 12, 12</a:t>
            </a:r>
            <a:r>
              <a:rPr lang="es-MX" sz="2800" cap="none" dirty="0">
                <a:latin typeface="Agency FB" panose="020B0503020202020204" pitchFamily="34" charset="0"/>
              </a:rPr>
              <a:t>, 13, 13, 14, 14, 15, podemos observar que el elemento que mayor frecuencia tiene es el valor 12 </a:t>
            </a:r>
          </a:p>
          <a:p>
            <a:pPr marL="0" indent="0">
              <a:buNone/>
            </a:pPr>
            <a:endParaRPr lang="es-MX" sz="2800" cap="none" dirty="0">
              <a:latin typeface="Agency FB" panose="020B0503020202020204" pitchFamily="34" charset="0"/>
            </a:endParaRPr>
          </a:p>
          <a:p>
            <a:pPr marL="0" indent="0">
              <a:buNone/>
            </a:pPr>
            <a:r>
              <a:rPr lang="es-MX" sz="2800" cap="none" dirty="0">
                <a:latin typeface="Agency FB" panose="020B0503020202020204" pitchFamily="34" charset="0"/>
              </a:rPr>
              <a:t>32, 30, 28, 29, 31, 33, 35, 36. Igualmente ordenado los datos se obtiene:</a:t>
            </a:r>
          </a:p>
          <a:p>
            <a:pPr marL="0" indent="0">
              <a:buNone/>
            </a:pPr>
            <a:r>
              <a:rPr lang="es-MX" sz="2800" cap="none" dirty="0">
                <a:latin typeface="Agency FB" panose="020B0503020202020204" pitchFamily="34" charset="0"/>
              </a:rPr>
              <a:t>28, 29, 30, 31, 32, 33, 35, 36 y podemos observar que no existe ningún elemento que tenga mayor frecuencia, todos tienen frecuencia 1, por lo tanto este conjunto de datos no posee moda. </a:t>
            </a:r>
          </a:p>
        </p:txBody>
      </p:sp>
    </p:spTree>
    <p:extLst>
      <p:ext uri="{BB962C8B-B14F-4D97-AF65-F5344CB8AC3E}">
        <p14:creationId xmlns:p14="http://schemas.microsoft.com/office/powerpoint/2010/main" val="63052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2B183-CCA5-7101-6E79-7DC04D5395F8}"/>
              </a:ext>
            </a:extLst>
          </p:cNvPr>
          <p:cNvSpPr>
            <a:spLocks noGrp="1"/>
          </p:cNvSpPr>
          <p:nvPr>
            <p:ph type="title"/>
          </p:nvPr>
        </p:nvSpPr>
        <p:spPr/>
        <p:txBody>
          <a:bodyPr>
            <a:normAutofit fontScale="90000"/>
          </a:bodyPr>
          <a:lstStyle/>
          <a:p>
            <a:r>
              <a:rPr lang="es-MX" dirty="0"/>
              <a:t>CÁLCULO DE MEDIA ARITMÉTICA PARA DATOS AGRUPADOS</a:t>
            </a:r>
          </a:p>
        </p:txBody>
      </p:sp>
      <p:pic>
        <p:nvPicPr>
          <p:cNvPr id="4" name="Marcador de contenido 3">
            <a:extLst>
              <a:ext uri="{FF2B5EF4-FFF2-40B4-BE49-F238E27FC236}">
                <a16:creationId xmlns:a16="http://schemas.microsoft.com/office/drawing/2014/main" id="{61B22A04-DD99-7ABF-BBD2-5383D41B601D}"/>
              </a:ext>
            </a:extLst>
          </p:cNvPr>
          <p:cNvPicPr>
            <a:picLocks noGrp="1" noChangeAspect="1"/>
          </p:cNvPicPr>
          <p:nvPr>
            <p:ph sz="quarter" idx="13"/>
          </p:nvPr>
        </p:nvPicPr>
        <p:blipFill>
          <a:blip r:embed="rId2"/>
          <a:stretch>
            <a:fillRect/>
          </a:stretch>
        </p:blipFill>
        <p:spPr>
          <a:xfrm>
            <a:off x="1543050" y="2574728"/>
            <a:ext cx="9271659" cy="2445507"/>
          </a:xfrm>
          <a:prstGeom prst="rect">
            <a:avLst/>
          </a:prstGeom>
        </p:spPr>
      </p:pic>
    </p:spTree>
    <p:extLst>
      <p:ext uri="{BB962C8B-B14F-4D97-AF65-F5344CB8AC3E}">
        <p14:creationId xmlns:p14="http://schemas.microsoft.com/office/powerpoint/2010/main" val="279405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B1EEF-AED3-BC75-45E3-3C04FDE99F92}"/>
              </a:ext>
            </a:extLst>
          </p:cNvPr>
          <p:cNvSpPr>
            <a:spLocks noGrp="1"/>
          </p:cNvSpPr>
          <p:nvPr>
            <p:ph type="title"/>
          </p:nvPr>
        </p:nvSpPr>
        <p:spPr/>
        <p:txBody>
          <a:bodyPr>
            <a:normAutofit fontScale="90000"/>
          </a:bodyPr>
          <a:lstStyle/>
          <a:p>
            <a:r>
              <a:rPr lang="es-MX" dirty="0"/>
              <a:t>CÁLCULO DE MEDIA ARITMÉTICA PARA DATOS AGRUPADOS</a:t>
            </a:r>
          </a:p>
        </p:txBody>
      </p:sp>
      <p:pic>
        <p:nvPicPr>
          <p:cNvPr id="4" name="Marcador de contenido 3">
            <a:extLst>
              <a:ext uri="{FF2B5EF4-FFF2-40B4-BE49-F238E27FC236}">
                <a16:creationId xmlns:a16="http://schemas.microsoft.com/office/drawing/2014/main" id="{0CB945C3-2FFE-F680-32EC-968371584712}"/>
              </a:ext>
            </a:extLst>
          </p:cNvPr>
          <p:cNvPicPr>
            <a:picLocks noGrp="1" noChangeAspect="1"/>
          </p:cNvPicPr>
          <p:nvPr>
            <p:ph sz="quarter" idx="13"/>
          </p:nvPr>
        </p:nvPicPr>
        <p:blipFill>
          <a:blip r:embed="rId2"/>
          <a:stretch>
            <a:fillRect/>
          </a:stretch>
        </p:blipFill>
        <p:spPr>
          <a:xfrm>
            <a:off x="936032" y="2209800"/>
            <a:ext cx="9416803" cy="3067050"/>
          </a:xfrm>
          <a:prstGeom prst="rect">
            <a:avLst/>
          </a:prstGeom>
        </p:spPr>
      </p:pic>
    </p:spTree>
    <p:extLst>
      <p:ext uri="{BB962C8B-B14F-4D97-AF65-F5344CB8AC3E}">
        <p14:creationId xmlns:p14="http://schemas.microsoft.com/office/powerpoint/2010/main" val="269185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Distribución de frecuencias</a:t>
            </a:r>
          </a:p>
        </p:txBody>
      </p:sp>
      <p:sp>
        <p:nvSpPr>
          <p:cNvPr id="3" name="Marcador de contenido 2"/>
          <p:cNvSpPr>
            <a:spLocks noGrp="1"/>
          </p:cNvSpPr>
          <p:nvPr>
            <p:ph sz="quarter" idx="13"/>
          </p:nvPr>
        </p:nvSpPr>
        <p:spPr>
          <a:xfrm>
            <a:off x="685801" y="1349295"/>
            <a:ext cx="10394707" cy="2142844"/>
          </a:xfrm>
        </p:spPr>
        <p:txBody>
          <a:bodyPr/>
          <a:lstStyle/>
          <a:p>
            <a:pPr marL="0" indent="0" algn="just">
              <a:buNone/>
            </a:pPr>
            <a:r>
              <a:rPr lang="es-MX" dirty="0"/>
              <a:t>Es una tabla estadística donde se presentan los datos resumidos, de tal manera que se puede en una visión panorámica establecer un criterio sobre su comportamiento, entendiéndose por comportamiento, la determinación aproximada de los valores centrales, la variabilidad que presentan y si son o no relativamente simétricos con relación a un valor central. </a:t>
            </a:r>
          </a:p>
        </p:txBody>
      </p:sp>
      <p:sp>
        <p:nvSpPr>
          <p:cNvPr id="4" name="Rectángulo 3"/>
          <p:cNvSpPr/>
          <p:nvPr/>
        </p:nvSpPr>
        <p:spPr>
          <a:xfrm>
            <a:off x="870857" y="3300549"/>
            <a:ext cx="10101943" cy="205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Observaciones: </a:t>
            </a:r>
          </a:p>
          <a:p>
            <a:r>
              <a:rPr lang="es-MX" dirty="0"/>
              <a:t> Frecuencia es el número de veces que un elemento se repite en un estudio estadístico </a:t>
            </a:r>
          </a:p>
          <a:p>
            <a:endParaRPr lang="es-MX" dirty="0"/>
          </a:p>
          <a:p>
            <a:r>
              <a:rPr lang="es-MX" dirty="0"/>
              <a:t> Frecuencia de clase, es el número de elementos que tiene cada una de las categorías mutuamente excluyente de una distribución </a:t>
            </a:r>
          </a:p>
          <a:p>
            <a:pPr algn="ctr"/>
            <a:endParaRPr lang="es-MX" dirty="0"/>
          </a:p>
        </p:txBody>
      </p:sp>
    </p:spTree>
    <p:extLst>
      <p:ext uri="{BB962C8B-B14F-4D97-AF65-F5344CB8AC3E}">
        <p14:creationId xmlns:p14="http://schemas.microsoft.com/office/powerpoint/2010/main" val="279435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3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03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3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3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043" name="Picture 1042">
            <a:extLst>
              <a:ext uri="{FF2B5EF4-FFF2-40B4-BE49-F238E27FC236}">
                <a16:creationId xmlns:a16="http://schemas.microsoft.com/office/drawing/2014/main" id="{3AFFBB48-1F86-473A-A514-4659D25BE5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45" name="Rectangle 1044">
            <a:extLst>
              <a:ext uri="{FF2B5EF4-FFF2-40B4-BE49-F238E27FC236}">
                <a16:creationId xmlns:a16="http://schemas.microsoft.com/office/drawing/2014/main" id="{B1DD25EF-FE77-45E4-AB94-ECE9C152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B1DA29-22D8-D600-2127-AE3377728350}"/>
              </a:ext>
            </a:extLst>
          </p:cNvPr>
          <p:cNvSpPr>
            <a:spLocks noGrp="1"/>
          </p:cNvSpPr>
          <p:nvPr>
            <p:ph type="title"/>
          </p:nvPr>
        </p:nvSpPr>
        <p:spPr>
          <a:xfrm>
            <a:off x="922913" y="5399945"/>
            <a:ext cx="10805790" cy="1073627"/>
          </a:xfrm>
        </p:spPr>
        <p:txBody>
          <a:bodyPr vert="horz" lIns="91440" tIns="45720" rIns="91440" bIns="45720" rtlCol="0" anchor="b">
            <a:noAutofit/>
          </a:bodyPr>
          <a:lstStyle/>
          <a:p>
            <a:pPr algn="ctr"/>
            <a:r>
              <a:rPr lang="es-MX" sz="6600" dirty="0"/>
              <a:t>CÁLCULO DE MEDIA ARITMÉTICA PARA DATOS AGRUPADOS</a:t>
            </a:r>
            <a:endParaRPr lang="en-US" sz="6600" dirty="0"/>
          </a:p>
        </p:txBody>
      </p:sp>
      <p:sp>
        <p:nvSpPr>
          <p:cNvPr id="1047" name="5-Point Star 31">
            <a:extLst>
              <a:ext uri="{FF2B5EF4-FFF2-40B4-BE49-F238E27FC236}">
                <a16:creationId xmlns:a16="http://schemas.microsoft.com/office/drawing/2014/main" id="{8753D3CD-4047-4AFA-990C-1F2C795BE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1049" name="Rectangle 1048">
            <a:extLst>
              <a:ext uri="{FF2B5EF4-FFF2-40B4-BE49-F238E27FC236}">
                <a16:creationId xmlns:a16="http://schemas.microsoft.com/office/drawing/2014/main" id="{C4F97F25-69E4-421A-95CF-5FB7B569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edia, moda y mediana para datos agrupados">
            <a:extLst>
              <a:ext uri="{FF2B5EF4-FFF2-40B4-BE49-F238E27FC236}">
                <a16:creationId xmlns:a16="http://schemas.microsoft.com/office/drawing/2014/main" id="{35D1B09D-FAE5-F88F-DC2D-8106BB3CEDFD}"/>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t="7775" r="-2" b="767"/>
          <a:stretch/>
        </p:blipFill>
        <p:spPr bwMode="auto">
          <a:xfrm>
            <a:off x="691547" y="691546"/>
            <a:ext cx="10805789" cy="2874505"/>
          </a:xfrm>
          <a:prstGeom prst="rect">
            <a:avLst/>
          </a:prstGeom>
          <a:noFill/>
          <a:extLst>
            <a:ext uri="{909E8E84-426E-40DD-AFC4-6F175D3DCCD1}">
              <a14:hiddenFill xmlns:a14="http://schemas.microsoft.com/office/drawing/2010/main">
                <a:solidFill>
                  <a:srgbClr val="FFFFFF"/>
                </a:solidFill>
              </a14:hiddenFill>
            </a:ext>
          </a:extLst>
        </p:spPr>
      </p:pic>
      <p:cxnSp>
        <p:nvCxnSpPr>
          <p:cNvPr id="1051" name="Straight Connector 1050">
            <a:extLst>
              <a:ext uri="{FF2B5EF4-FFF2-40B4-BE49-F238E27FC236}">
                <a16:creationId xmlns:a16="http://schemas.microsoft.com/office/drawing/2014/main" id="{03C5F395-E8FE-484E-AAF1-E009F4731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7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Medidas de dispersión o variabilidad</a:t>
            </a:r>
          </a:p>
        </p:txBody>
      </p:sp>
      <p:sp>
        <p:nvSpPr>
          <p:cNvPr id="3" name="Marcador de contenido 2"/>
          <p:cNvSpPr>
            <a:spLocks noGrp="1"/>
          </p:cNvSpPr>
          <p:nvPr>
            <p:ph sz="quarter" idx="13"/>
          </p:nvPr>
        </p:nvSpPr>
        <p:spPr>
          <a:xfrm>
            <a:off x="502921" y="1837765"/>
            <a:ext cx="5989320" cy="3311189"/>
          </a:xfrm>
        </p:spPr>
        <p:txBody>
          <a:bodyPr>
            <a:noAutofit/>
          </a:bodyPr>
          <a:lstStyle/>
          <a:p>
            <a:pPr algn="just"/>
            <a:r>
              <a:rPr lang="es-MX" sz="2800" cap="none" dirty="0">
                <a:latin typeface="Agency FB" panose="020B0503020202020204" pitchFamily="34" charset="0"/>
              </a:rPr>
              <a:t>Estas medidas son necesarias para la mejor comprensión de la distribución de un conjunto de observaciones realizadas en un estudio estadístico y se complementan con las medidas de centralización vistas anteriormente, toda vez que proporcionan conjuntamente una descripción numérica más completa de los datos </a:t>
            </a:r>
          </a:p>
        </p:txBody>
      </p:sp>
      <p:pic>
        <p:nvPicPr>
          <p:cNvPr id="4" name="Imagen 3"/>
          <p:cNvPicPr>
            <a:picLocks noChangeAspect="1"/>
          </p:cNvPicPr>
          <p:nvPr/>
        </p:nvPicPr>
        <p:blipFill>
          <a:blip r:embed="rId2"/>
          <a:stretch>
            <a:fillRect/>
          </a:stretch>
        </p:blipFill>
        <p:spPr>
          <a:xfrm>
            <a:off x="6852100" y="1682396"/>
            <a:ext cx="5099263" cy="3819525"/>
          </a:xfrm>
          <a:prstGeom prst="rect">
            <a:avLst/>
          </a:prstGeom>
          <a:ln>
            <a:noFill/>
          </a:ln>
          <a:effectLst>
            <a:softEdge rad="112500"/>
          </a:effectLst>
        </p:spPr>
      </p:pic>
    </p:spTree>
    <p:extLst>
      <p:ext uri="{BB962C8B-B14F-4D97-AF65-F5344CB8AC3E}">
        <p14:creationId xmlns:p14="http://schemas.microsoft.com/office/powerpoint/2010/main" val="169921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9120" y="317898"/>
            <a:ext cx="10396882" cy="1151965"/>
          </a:xfrm>
        </p:spPr>
        <p:txBody>
          <a:bodyPr/>
          <a:lstStyle/>
          <a:p>
            <a:r>
              <a:rPr lang="es-MX" dirty="0"/>
              <a:t>rango</a:t>
            </a:r>
          </a:p>
        </p:txBody>
      </p:sp>
      <p:sp>
        <p:nvSpPr>
          <p:cNvPr id="3" name="Marcador de contenido 2"/>
          <p:cNvSpPr>
            <a:spLocks noGrp="1"/>
          </p:cNvSpPr>
          <p:nvPr>
            <p:ph sz="quarter" idx="13"/>
          </p:nvPr>
        </p:nvSpPr>
        <p:spPr>
          <a:xfrm>
            <a:off x="579120" y="317898"/>
            <a:ext cx="11018520" cy="3311189"/>
          </a:xfrm>
        </p:spPr>
        <p:txBody>
          <a:bodyPr>
            <a:normAutofit/>
          </a:bodyPr>
          <a:lstStyle/>
          <a:p>
            <a:pPr marL="0" indent="0">
              <a:buNone/>
            </a:pPr>
            <a:r>
              <a:rPr lang="es-MX" sz="3600" cap="none" dirty="0">
                <a:latin typeface="Agency FB" panose="020B0503020202020204" pitchFamily="34" charset="0"/>
              </a:rPr>
              <a:t>Es la medida más simple de dispersión y se obtiene al establecer la diferencia entre el máximo y el mínimo de los datos cuantitativos. </a:t>
            </a:r>
          </a:p>
        </p:txBody>
      </p:sp>
      <p:sp>
        <p:nvSpPr>
          <p:cNvPr id="4" name="CuadroTexto 3"/>
          <p:cNvSpPr txBox="1"/>
          <p:nvPr/>
        </p:nvSpPr>
        <p:spPr>
          <a:xfrm>
            <a:off x="897058" y="2690577"/>
            <a:ext cx="9761005" cy="646331"/>
          </a:xfrm>
          <a:prstGeom prst="rect">
            <a:avLst/>
          </a:prstGeom>
          <a:noFill/>
        </p:spPr>
        <p:txBody>
          <a:bodyPr wrap="none" rtlCol="0">
            <a:spAutoFit/>
          </a:bodyPr>
          <a:lstStyle/>
          <a:p>
            <a:r>
              <a:rPr lang="es-MX" sz="3600" b="1" dirty="0"/>
              <a:t>Amplitud de variación  (Rango) = Máximo – Mínimo </a:t>
            </a:r>
            <a:endParaRPr lang="es-MX" sz="3600" dirty="0"/>
          </a:p>
        </p:txBody>
      </p:sp>
      <p:sp>
        <p:nvSpPr>
          <p:cNvPr id="5" name="CuadroTexto 4"/>
          <p:cNvSpPr txBox="1"/>
          <p:nvPr/>
        </p:nvSpPr>
        <p:spPr>
          <a:xfrm>
            <a:off x="183429" y="3629087"/>
            <a:ext cx="11188261" cy="2062103"/>
          </a:xfrm>
          <a:prstGeom prst="rect">
            <a:avLst/>
          </a:prstGeom>
          <a:noFill/>
        </p:spPr>
        <p:txBody>
          <a:bodyPr wrap="square" rtlCol="0">
            <a:spAutoFit/>
          </a:bodyPr>
          <a:lstStyle/>
          <a:p>
            <a:pPr algn="ctr"/>
            <a:r>
              <a:rPr lang="es-MX" sz="3200" dirty="0">
                <a:latin typeface="Agency FB" panose="020B0503020202020204" pitchFamily="34" charset="0"/>
              </a:rPr>
              <a:t>El valor obtenido nos brinda la información en relación al intervalo entre los valores límites en los que se observaron los datos; su utilización está más ligada al control estadísticos de procesos y no es muy utilizada como medida de dispersión, ya que se ve muy influenciada por la presencia de los valores extremos tanto inicial como final. </a:t>
            </a:r>
          </a:p>
        </p:txBody>
      </p:sp>
    </p:spTree>
    <p:extLst>
      <p:ext uri="{BB962C8B-B14F-4D97-AF65-F5344CB8AC3E}">
        <p14:creationId xmlns:p14="http://schemas.microsoft.com/office/powerpoint/2010/main" val="1302603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41960" y="1082040"/>
            <a:ext cx="10394707" cy="3311189"/>
          </a:xfrm>
        </p:spPr>
        <p:txBody>
          <a:bodyPr>
            <a:noAutofit/>
          </a:bodyPr>
          <a:lstStyle/>
          <a:p>
            <a:pPr marL="0" indent="0">
              <a:buNone/>
            </a:pPr>
            <a:r>
              <a:rPr lang="es-MX" sz="2800" cap="none" dirty="0">
                <a:latin typeface="Agency FB" panose="020B0503020202020204" pitchFamily="34" charset="0"/>
              </a:rPr>
              <a:t>1.-Determinar la amplitud de variación de las siguientes edades: </a:t>
            </a:r>
          </a:p>
          <a:p>
            <a:pPr marL="0" indent="0">
              <a:buNone/>
            </a:pPr>
            <a:r>
              <a:rPr lang="es-MX" sz="2800" cap="none" dirty="0">
                <a:latin typeface="Agency FB" panose="020B0503020202020204" pitchFamily="34" charset="0"/>
              </a:rPr>
              <a:t>25 43 28 32 27 39 40 29 28 33 36 30 </a:t>
            </a:r>
          </a:p>
          <a:p>
            <a:pPr marL="0" indent="0">
              <a:buNone/>
            </a:pPr>
            <a:r>
              <a:rPr lang="es-MX" sz="2800" cap="none" dirty="0">
                <a:latin typeface="Agency FB" panose="020B0503020202020204" pitchFamily="34" charset="0"/>
              </a:rPr>
              <a:t>Máximo = 43 </a:t>
            </a:r>
          </a:p>
          <a:p>
            <a:pPr marL="0" indent="0">
              <a:buNone/>
            </a:pPr>
            <a:r>
              <a:rPr lang="es-MX" sz="2800" cap="none" dirty="0">
                <a:latin typeface="Agency FB" panose="020B0503020202020204" pitchFamily="34" charset="0"/>
              </a:rPr>
              <a:t>Mínimo = 25 </a:t>
            </a:r>
          </a:p>
          <a:p>
            <a:pPr marL="0" indent="0">
              <a:buNone/>
            </a:pPr>
            <a:r>
              <a:rPr lang="es-MX" sz="2800" b="1" cap="none" dirty="0">
                <a:latin typeface="Agency FB" panose="020B0503020202020204" pitchFamily="34" charset="0"/>
              </a:rPr>
              <a:t>Amplitud de variación = 43 – 25 = 18 </a:t>
            </a:r>
            <a:endParaRPr lang="es-MX" sz="2800" cap="none" dirty="0">
              <a:latin typeface="Agency FB" panose="020B0503020202020204" pitchFamily="34" charset="0"/>
            </a:endParaRPr>
          </a:p>
          <a:p>
            <a:pPr marL="0" indent="0">
              <a:buNone/>
            </a:pPr>
            <a:r>
              <a:rPr lang="es-MX" sz="2800" cap="none" dirty="0">
                <a:latin typeface="Agency FB" panose="020B0503020202020204" pitchFamily="34" charset="0"/>
              </a:rPr>
              <a:t>Este valor nos permite también comparar con estudios de la misma naturaleza y establecer con buen criterio que el conjunto de datos que tenga la menor amplitud de variación, será el que tenga menos variabilidad o menor dispersión</a:t>
            </a:r>
          </a:p>
        </p:txBody>
      </p:sp>
    </p:spTree>
    <p:extLst>
      <p:ext uri="{BB962C8B-B14F-4D97-AF65-F5344CB8AC3E}">
        <p14:creationId xmlns:p14="http://schemas.microsoft.com/office/powerpoint/2010/main" val="123879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Desviación estándar (varianza): </a:t>
            </a:r>
            <a:endParaRPr lang="es-MX" dirty="0"/>
          </a:p>
        </p:txBody>
      </p:sp>
      <p:sp>
        <p:nvSpPr>
          <p:cNvPr id="3" name="Marcador de contenido 2"/>
          <p:cNvSpPr>
            <a:spLocks noGrp="1"/>
          </p:cNvSpPr>
          <p:nvPr>
            <p:ph sz="quarter" idx="13"/>
          </p:nvPr>
        </p:nvSpPr>
        <p:spPr>
          <a:xfrm>
            <a:off x="685801" y="1261782"/>
            <a:ext cx="10394707" cy="3311189"/>
          </a:xfrm>
        </p:spPr>
        <p:txBody>
          <a:bodyPr>
            <a:normAutofit/>
          </a:bodyPr>
          <a:lstStyle/>
          <a:p>
            <a:pPr marL="0" indent="0" algn="just">
              <a:buNone/>
            </a:pPr>
            <a:r>
              <a:rPr lang="es-MX" sz="2800" cap="none" dirty="0">
                <a:latin typeface="Agency FB" panose="020B0503020202020204" pitchFamily="34" charset="0"/>
              </a:rPr>
              <a:t>Estas dos medidas de dispersión se basan en los cuadrados de las desviaciones de los elementos con relación a la media aritmética y podemos indicar que la varianza es la media aritmética de las desviaciones cuadráticas con relación a la media aritmética general, mientras que la desviación estándar constituye la raíz cuadrada positiva de la varianza </a:t>
            </a:r>
          </a:p>
        </p:txBody>
      </p:sp>
      <p:pic>
        <p:nvPicPr>
          <p:cNvPr id="4" name="Imagen 3"/>
          <p:cNvPicPr>
            <a:picLocks noChangeAspect="1"/>
          </p:cNvPicPr>
          <p:nvPr/>
        </p:nvPicPr>
        <p:blipFill rotWithShape="1">
          <a:blip r:embed="rId2"/>
          <a:srcRect l="25777" t="47737" r="49699" b="40194"/>
          <a:stretch/>
        </p:blipFill>
        <p:spPr>
          <a:xfrm>
            <a:off x="2642712" y="3815249"/>
            <a:ext cx="5823523" cy="1335567"/>
          </a:xfrm>
          <a:prstGeom prst="rect">
            <a:avLst/>
          </a:prstGeom>
        </p:spPr>
      </p:pic>
      <p:pic>
        <p:nvPicPr>
          <p:cNvPr id="6" name="Imagen 5"/>
          <p:cNvPicPr>
            <a:picLocks noChangeAspect="1"/>
          </p:cNvPicPr>
          <p:nvPr/>
        </p:nvPicPr>
        <p:blipFill rotWithShape="1">
          <a:blip r:embed="rId3"/>
          <a:srcRect t="50000" r="53946"/>
          <a:stretch/>
        </p:blipFill>
        <p:spPr>
          <a:xfrm>
            <a:off x="4899844" y="5148952"/>
            <a:ext cx="2703829" cy="1372661"/>
          </a:xfrm>
          <a:prstGeom prst="rect">
            <a:avLst/>
          </a:prstGeom>
        </p:spPr>
      </p:pic>
    </p:spTree>
    <p:extLst>
      <p:ext uri="{BB962C8B-B14F-4D97-AF65-F5344CB8AC3E}">
        <p14:creationId xmlns:p14="http://schemas.microsoft.com/office/powerpoint/2010/main" val="248019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1" y="472440"/>
            <a:ext cx="10396882" cy="1151965"/>
          </a:xfrm>
        </p:spPr>
        <p:txBody>
          <a:bodyPr/>
          <a:lstStyle/>
          <a:p>
            <a:r>
              <a:rPr lang="es-MX" dirty="0"/>
              <a:t>ejemplo</a:t>
            </a:r>
          </a:p>
        </p:txBody>
      </p:sp>
      <p:sp>
        <p:nvSpPr>
          <p:cNvPr id="3" name="Marcador de contenido 2"/>
          <p:cNvSpPr>
            <a:spLocks noGrp="1"/>
          </p:cNvSpPr>
          <p:nvPr>
            <p:ph sz="quarter" idx="13"/>
          </p:nvPr>
        </p:nvSpPr>
        <p:spPr>
          <a:xfrm>
            <a:off x="459376" y="1293323"/>
            <a:ext cx="10394707" cy="1103555"/>
          </a:xfrm>
        </p:spPr>
        <p:txBody>
          <a:bodyPr>
            <a:normAutofit/>
          </a:bodyPr>
          <a:lstStyle/>
          <a:p>
            <a:r>
              <a:rPr lang="es-MX" sz="3200" dirty="0"/>
              <a:t>Edades   5, 6, 6 7, 8</a:t>
            </a:r>
          </a:p>
        </p:txBody>
      </p:sp>
      <p:pic>
        <p:nvPicPr>
          <p:cNvPr id="4" name="Imagen 3"/>
          <p:cNvPicPr>
            <a:picLocks noChangeAspect="1"/>
          </p:cNvPicPr>
          <p:nvPr/>
        </p:nvPicPr>
        <p:blipFill rotWithShape="1">
          <a:blip r:embed="rId2"/>
          <a:srcRect t="50000" r="53946"/>
          <a:stretch/>
        </p:blipFill>
        <p:spPr>
          <a:xfrm>
            <a:off x="5960515" y="251744"/>
            <a:ext cx="2703829" cy="1372661"/>
          </a:xfrm>
          <a:prstGeom prst="rect">
            <a:avLst/>
          </a:prstGeom>
        </p:spPr>
      </p:pic>
      <p:sp>
        <p:nvSpPr>
          <p:cNvPr id="5" name="CuadroTexto 4"/>
          <p:cNvSpPr txBox="1"/>
          <p:nvPr/>
        </p:nvSpPr>
        <p:spPr>
          <a:xfrm>
            <a:off x="1461731" y="2294025"/>
            <a:ext cx="7202613" cy="523220"/>
          </a:xfrm>
          <a:prstGeom prst="rect">
            <a:avLst/>
          </a:prstGeom>
          <a:noFill/>
        </p:spPr>
        <p:txBody>
          <a:bodyPr wrap="none" rtlCol="0">
            <a:spAutoFit/>
          </a:bodyPr>
          <a:lstStyle/>
          <a:p>
            <a:r>
              <a:rPr lang="es-MX" sz="2800" dirty="0"/>
              <a:t>Calculamos la media (</a:t>
            </a:r>
            <a:r>
              <a:rPr lang="es-MX" sz="2800" dirty="0">
                <a:sym typeface="Symbol" panose="05050102010706020507" pitchFamily="18" charset="2"/>
              </a:rPr>
              <a:t>)</a:t>
            </a:r>
            <a:r>
              <a:rPr lang="es-MX" sz="2800" dirty="0"/>
              <a:t> = (5+6+6+7+8)/ 5=6.4</a:t>
            </a:r>
          </a:p>
        </p:txBody>
      </p:sp>
      <p:sp>
        <p:nvSpPr>
          <p:cNvPr id="7" name="CuadroTexto 6"/>
          <p:cNvSpPr txBox="1"/>
          <p:nvPr/>
        </p:nvSpPr>
        <p:spPr>
          <a:xfrm>
            <a:off x="0" y="3217761"/>
            <a:ext cx="11798423" cy="1200329"/>
          </a:xfrm>
          <a:prstGeom prst="rect">
            <a:avLst/>
          </a:prstGeom>
          <a:noFill/>
        </p:spPr>
        <p:txBody>
          <a:bodyPr wrap="none" rtlCol="0">
            <a:spAutoFit/>
          </a:bodyPr>
          <a:lstStyle/>
          <a:p>
            <a:r>
              <a:rPr lang="es-MX" sz="2400" dirty="0"/>
              <a:t>(5-6.4)2 + (6-6.4)2 +(6-6.4)2 +(7-6.4)2 +(8-6.4)2     1.96+0.16+0.16+0.36+2.56      5.2    </a:t>
            </a:r>
          </a:p>
          <a:p>
            <a:r>
              <a:rPr lang="es-MX" sz="2400" dirty="0"/>
              <a:t>-----------------------------------------------------------------=--------------------------------------=------=1.04 años</a:t>
            </a:r>
          </a:p>
          <a:p>
            <a:r>
              <a:rPr lang="es-MX" sz="2400" dirty="0"/>
              <a:t>                                                   5                                                                                          5                                   5</a:t>
            </a:r>
          </a:p>
        </p:txBody>
      </p:sp>
      <p:sp>
        <p:nvSpPr>
          <p:cNvPr id="8" name="CuadroTexto 7"/>
          <p:cNvSpPr txBox="1"/>
          <p:nvPr/>
        </p:nvSpPr>
        <p:spPr>
          <a:xfrm>
            <a:off x="2987040" y="4800600"/>
            <a:ext cx="2773516" cy="707886"/>
          </a:xfrm>
          <a:prstGeom prst="rect">
            <a:avLst/>
          </a:prstGeom>
          <a:noFill/>
        </p:spPr>
        <p:txBody>
          <a:bodyPr wrap="none" rtlCol="0">
            <a:spAutoFit/>
          </a:bodyPr>
          <a:lstStyle/>
          <a:p>
            <a:r>
              <a:rPr lang="es-MX" sz="4000" dirty="0">
                <a:latin typeface="Agency FB" panose="020B0503020202020204" pitchFamily="34" charset="0"/>
                <a:sym typeface="Symbol" panose="05050102010706020507" pitchFamily="18" charset="2"/>
              </a:rPr>
              <a:t>=1.04= 1.019 </a:t>
            </a:r>
            <a:endParaRPr lang="es-MX" sz="4000" dirty="0">
              <a:latin typeface="Agency FB" panose="020B0503020202020204" pitchFamily="34" charset="0"/>
            </a:endParaRPr>
          </a:p>
        </p:txBody>
      </p:sp>
    </p:spTree>
    <p:extLst>
      <p:ext uri="{BB962C8B-B14F-4D97-AF65-F5344CB8AC3E}">
        <p14:creationId xmlns:p14="http://schemas.microsoft.com/office/powerpoint/2010/main" val="85022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1521" y="121920"/>
            <a:ext cx="10396882" cy="1151965"/>
          </a:xfrm>
        </p:spPr>
        <p:txBody>
          <a:bodyPr/>
          <a:lstStyle/>
          <a:p>
            <a:r>
              <a:rPr lang="es-MX" dirty="0"/>
              <a:t>Coeficiente de correlación</a:t>
            </a:r>
          </a:p>
        </p:txBody>
      </p:sp>
      <p:sp>
        <p:nvSpPr>
          <p:cNvPr id="3" name="Marcador de contenido 2"/>
          <p:cNvSpPr>
            <a:spLocks noGrp="1"/>
          </p:cNvSpPr>
          <p:nvPr>
            <p:ph sz="quarter" idx="13"/>
          </p:nvPr>
        </p:nvSpPr>
        <p:spPr>
          <a:xfrm>
            <a:off x="420790" y="1273885"/>
            <a:ext cx="11018343" cy="4334435"/>
          </a:xfrm>
        </p:spPr>
        <p:txBody>
          <a:bodyPr>
            <a:noAutofit/>
          </a:bodyPr>
          <a:lstStyle/>
          <a:p>
            <a:pPr marL="0" indent="0">
              <a:buNone/>
            </a:pPr>
            <a:r>
              <a:rPr lang="es-MX" sz="2400" cap="none" dirty="0">
                <a:latin typeface="Agency FB" panose="020B0503020202020204" pitchFamily="34" charset="0"/>
              </a:rPr>
              <a:t>El coeficiente de correlación de Pearson se utiliza para estudiar la relación (o correlación) entre dos variables aleatorias cuantitativas (escala mínima de intervalo); por ejemplo, la relación entre el peso y la altura.</a:t>
            </a:r>
          </a:p>
          <a:p>
            <a:pPr marL="0" indent="0">
              <a:buNone/>
            </a:pPr>
            <a:r>
              <a:rPr lang="es-MX" sz="2400" cap="none" dirty="0">
                <a:latin typeface="Agency FB" panose="020B0503020202020204" pitchFamily="34" charset="0"/>
              </a:rPr>
              <a:t>Es una medida que </a:t>
            </a:r>
            <a:r>
              <a:rPr lang="es-MX" sz="2400" b="1" cap="none" dirty="0">
                <a:latin typeface="Agency FB" panose="020B0503020202020204" pitchFamily="34" charset="0"/>
              </a:rPr>
              <a:t>nos da información acerca de la intensidad y la dirección de la relación</a:t>
            </a:r>
            <a:r>
              <a:rPr lang="es-MX" sz="2400" cap="none" dirty="0">
                <a:latin typeface="Agency FB" panose="020B0503020202020204" pitchFamily="34" charset="0"/>
              </a:rPr>
              <a:t>. En otras palabras, se trata de un índice que mide el grado de </a:t>
            </a:r>
            <a:r>
              <a:rPr lang="es-MX" sz="2400" cap="none" dirty="0" err="1">
                <a:latin typeface="Agency FB" panose="020B0503020202020204" pitchFamily="34" charset="0"/>
              </a:rPr>
              <a:t>covariación</a:t>
            </a:r>
            <a:r>
              <a:rPr lang="es-MX" sz="2400" cap="none" dirty="0">
                <a:latin typeface="Agency FB" panose="020B0503020202020204" pitchFamily="34" charset="0"/>
              </a:rPr>
              <a:t> entre distintas variables relacionadas linealmente.</a:t>
            </a:r>
          </a:p>
          <a:p>
            <a:pPr marL="0" indent="0">
              <a:buNone/>
            </a:pPr>
            <a:endParaRPr lang="es-MX" sz="2400" cap="none" dirty="0">
              <a:latin typeface="Agency FB" panose="020B0503020202020204" pitchFamily="34" charset="0"/>
            </a:endParaRPr>
          </a:p>
        </p:txBody>
      </p:sp>
    </p:spTree>
    <p:extLst>
      <p:ext uri="{BB962C8B-B14F-4D97-AF65-F5344CB8AC3E}">
        <p14:creationId xmlns:p14="http://schemas.microsoft.com/office/powerpoint/2010/main" val="377658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2719919" y="182881"/>
            <a:ext cx="5296004" cy="3524250"/>
          </a:xfrm>
          <a:prstGeom prst="rect">
            <a:avLst/>
          </a:prstGeom>
        </p:spPr>
      </p:pic>
      <p:pic>
        <p:nvPicPr>
          <p:cNvPr id="5" name="Imagen 4"/>
          <p:cNvPicPr>
            <a:picLocks noChangeAspect="1"/>
          </p:cNvPicPr>
          <p:nvPr/>
        </p:nvPicPr>
        <p:blipFill>
          <a:blip r:embed="rId3"/>
          <a:stretch>
            <a:fillRect/>
          </a:stretch>
        </p:blipFill>
        <p:spPr>
          <a:xfrm>
            <a:off x="-69669" y="4154710"/>
            <a:ext cx="11615483" cy="2198829"/>
          </a:xfrm>
          <a:prstGeom prst="rect">
            <a:avLst/>
          </a:prstGeom>
        </p:spPr>
      </p:pic>
      <p:cxnSp>
        <p:nvCxnSpPr>
          <p:cNvPr id="3" name="Conector recto 2"/>
          <p:cNvCxnSpPr/>
          <p:nvPr/>
        </p:nvCxnSpPr>
        <p:spPr>
          <a:xfrm flipV="1">
            <a:off x="92529" y="5208814"/>
            <a:ext cx="1230085"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5103979" y="5078185"/>
            <a:ext cx="1268186"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6879771" y="5061857"/>
            <a:ext cx="1072243" cy="8817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66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6" name="Picture 15">
            <a:extLst>
              <a:ext uri="{FF2B5EF4-FFF2-40B4-BE49-F238E27FC236}">
                <a16:creationId xmlns:a16="http://schemas.microsoft.com/office/drawing/2014/main" id="{9F5E1885-4B77-4930-AF94-83DC34F51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7">
            <a:extLst>
              <a:ext uri="{FF2B5EF4-FFF2-40B4-BE49-F238E27FC236}">
                <a16:creationId xmlns:a16="http://schemas.microsoft.com/office/drawing/2014/main" id="{12CED8F1-A066-4193-A0C6-FA32AABA2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FC2AD83-6F23-413C-AD90-9F32AF82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532EF29B-C822-1A3E-8581-06A76BFD677B}"/>
              </a:ext>
            </a:extLst>
          </p:cNvPr>
          <p:cNvPicPr>
            <a:picLocks noGrp="1" noChangeAspect="1"/>
          </p:cNvPicPr>
          <p:nvPr>
            <p:ph sz="quarter" idx="13"/>
          </p:nvPr>
        </p:nvPicPr>
        <p:blipFill rotWithShape="1">
          <a:blip r:embed="rId4"/>
          <a:srcRect l="-1" t="11083" r="-4439" b="70792"/>
          <a:stretch/>
        </p:blipFill>
        <p:spPr>
          <a:xfrm>
            <a:off x="643467" y="1523065"/>
            <a:ext cx="10439216" cy="3638664"/>
          </a:xfrm>
          <a:prstGeom prst="rect">
            <a:avLst/>
          </a:prstGeom>
        </p:spPr>
      </p:pic>
      <p:sp>
        <p:nvSpPr>
          <p:cNvPr id="22" name="Rectangle 21">
            <a:extLst>
              <a:ext uri="{FF2B5EF4-FFF2-40B4-BE49-F238E27FC236}">
                <a16:creationId xmlns:a16="http://schemas.microsoft.com/office/drawing/2014/main" id="{7367BE40-CEB0-42C0-A019-83612A9D1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A1CF79-E584-4525-AB80-C5E82644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FF68DC-7619-4C0C-B291-0018372D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Freeform 9">
            <a:extLst>
              <a:ext uri="{FF2B5EF4-FFF2-40B4-BE49-F238E27FC236}">
                <a16:creationId xmlns:a16="http://schemas.microsoft.com/office/drawing/2014/main" id="{5003435F-4995-49A0-9B3D-4955D282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Tree>
    <p:extLst>
      <p:ext uri="{BB962C8B-B14F-4D97-AF65-F5344CB8AC3E}">
        <p14:creationId xmlns:p14="http://schemas.microsoft.com/office/powerpoint/2010/main" val="3515356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16" name="Rectangle 15">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9BFC84B-33ED-5818-CF4E-6AAA4F3A2BAB}"/>
              </a:ext>
            </a:extLst>
          </p:cNvPr>
          <p:cNvPicPr>
            <a:picLocks noChangeAspect="1"/>
          </p:cNvPicPr>
          <p:nvPr/>
        </p:nvPicPr>
        <p:blipFill rotWithShape="1">
          <a:blip r:embed="rId4"/>
          <a:srcRect t="29722" r="-5764" b="39167"/>
          <a:stretch/>
        </p:blipFill>
        <p:spPr>
          <a:xfrm>
            <a:off x="643467" y="1162019"/>
            <a:ext cx="10905066" cy="4533962"/>
          </a:xfrm>
          <a:prstGeom prst="rect">
            <a:avLst/>
          </a:prstGeom>
        </p:spPr>
      </p:pic>
    </p:spTree>
    <p:extLst>
      <p:ext uri="{BB962C8B-B14F-4D97-AF65-F5344CB8AC3E}">
        <p14:creationId xmlns:p14="http://schemas.microsoft.com/office/powerpoint/2010/main" val="258500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558" y="451755"/>
            <a:ext cx="5173692" cy="664029"/>
          </a:xfrm>
        </p:spPr>
        <p:txBody>
          <a:bodyPr>
            <a:normAutofit fontScale="90000"/>
          </a:bodyPr>
          <a:lstStyle/>
          <a:p>
            <a:pPr algn="ctr"/>
            <a:r>
              <a:rPr lang="es-MX" dirty="0"/>
              <a:t>Ejemplos</a:t>
            </a:r>
          </a:p>
        </p:txBody>
      </p:sp>
      <p:pic>
        <p:nvPicPr>
          <p:cNvPr id="7" name="Marcador de contenido 6"/>
          <p:cNvPicPr>
            <a:picLocks noGrp="1" noChangeAspect="1"/>
          </p:cNvPicPr>
          <p:nvPr>
            <p:ph sz="quarter" idx="13"/>
          </p:nvPr>
        </p:nvPicPr>
        <p:blipFill rotWithShape="1">
          <a:blip r:embed="rId2"/>
          <a:srcRect l="26962" t="47802" r="44378" b="27873"/>
          <a:stretch/>
        </p:blipFill>
        <p:spPr>
          <a:xfrm>
            <a:off x="6684341" y="964192"/>
            <a:ext cx="4354577" cy="2078959"/>
          </a:xfrm>
          <a:prstGeom prst="rect">
            <a:avLst/>
          </a:prstGeom>
        </p:spPr>
      </p:pic>
      <p:sp>
        <p:nvSpPr>
          <p:cNvPr id="4" name="CuadroTexto 3"/>
          <p:cNvSpPr txBox="1"/>
          <p:nvPr/>
        </p:nvSpPr>
        <p:spPr>
          <a:xfrm>
            <a:off x="515730" y="1658964"/>
            <a:ext cx="4804955" cy="923330"/>
          </a:xfrm>
          <a:prstGeom prst="rect">
            <a:avLst/>
          </a:prstGeom>
          <a:noFill/>
        </p:spPr>
        <p:txBody>
          <a:bodyPr wrap="square" rtlCol="0">
            <a:spAutoFit/>
          </a:bodyPr>
          <a:lstStyle/>
          <a:p>
            <a:r>
              <a:rPr lang="es-MX" b="1" dirty="0">
                <a:latin typeface="Agency FB" panose="020B0503020202020204" pitchFamily="34" charset="0"/>
              </a:rPr>
              <a:t>Estudio sobre tipo de automotores que circularon en quince minutos en la intersección de las calles “10 de Agosto” y “Colón” </a:t>
            </a:r>
            <a:endParaRPr lang="es-MX" dirty="0">
              <a:latin typeface="Agency FB" panose="020B0503020202020204" pitchFamily="34" charset="0"/>
            </a:endParaRPr>
          </a:p>
        </p:txBody>
      </p:sp>
      <p:pic>
        <p:nvPicPr>
          <p:cNvPr id="5" name="Imagen 4"/>
          <p:cNvPicPr>
            <a:picLocks noChangeAspect="1"/>
          </p:cNvPicPr>
          <p:nvPr/>
        </p:nvPicPr>
        <p:blipFill rotWithShape="1">
          <a:blip r:embed="rId3"/>
          <a:srcRect l="24167" t="56913" r="47361" b="18889"/>
          <a:stretch/>
        </p:blipFill>
        <p:spPr>
          <a:xfrm>
            <a:off x="465656" y="2695506"/>
            <a:ext cx="4147457" cy="1982687"/>
          </a:xfrm>
          <a:prstGeom prst="rect">
            <a:avLst/>
          </a:prstGeom>
        </p:spPr>
      </p:pic>
      <p:sp>
        <p:nvSpPr>
          <p:cNvPr id="6" name="CuadroTexto 5"/>
          <p:cNvSpPr txBox="1"/>
          <p:nvPr/>
        </p:nvSpPr>
        <p:spPr>
          <a:xfrm>
            <a:off x="6684341" y="317861"/>
            <a:ext cx="4539342" cy="646331"/>
          </a:xfrm>
          <a:prstGeom prst="rect">
            <a:avLst/>
          </a:prstGeom>
          <a:noFill/>
        </p:spPr>
        <p:txBody>
          <a:bodyPr wrap="square" rtlCol="0">
            <a:spAutoFit/>
          </a:bodyPr>
          <a:lstStyle/>
          <a:p>
            <a:r>
              <a:rPr lang="es-MX" b="1" dirty="0">
                <a:latin typeface="Agency FB" panose="020B0503020202020204" pitchFamily="34" charset="0"/>
              </a:rPr>
              <a:t>Percepción del servicio recibido en la atención de la ventanilla de reclamos de una empresa. </a:t>
            </a:r>
            <a:endParaRPr lang="es-MX" dirty="0">
              <a:latin typeface="Agency FB" panose="020B0503020202020204" pitchFamily="34" charset="0"/>
            </a:endParaRPr>
          </a:p>
        </p:txBody>
      </p:sp>
      <p:sp>
        <p:nvSpPr>
          <p:cNvPr id="8" name="CuadroTexto 7"/>
          <p:cNvSpPr txBox="1"/>
          <p:nvPr/>
        </p:nvSpPr>
        <p:spPr>
          <a:xfrm>
            <a:off x="5323114" y="3363685"/>
            <a:ext cx="4604657" cy="646331"/>
          </a:xfrm>
          <a:prstGeom prst="rect">
            <a:avLst/>
          </a:prstGeom>
          <a:noFill/>
        </p:spPr>
        <p:txBody>
          <a:bodyPr wrap="square" rtlCol="0">
            <a:spAutoFit/>
          </a:bodyPr>
          <a:lstStyle/>
          <a:p>
            <a:r>
              <a:rPr lang="es-MX" b="1" dirty="0">
                <a:latin typeface="Agency FB" panose="020B0503020202020204" pitchFamily="34" charset="0"/>
              </a:rPr>
              <a:t>Estudio sobre la cantidad de hijos que tiene una muestra de familias de la ciudad </a:t>
            </a:r>
            <a:endParaRPr lang="es-MX" dirty="0">
              <a:latin typeface="Agency FB" panose="020B0503020202020204" pitchFamily="34" charset="0"/>
            </a:endParaRPr>
          </a:p>
        </p:txBody>
      </p:sp>
      <p:pic>
        <p:nvPicPr>
          <p:cNvPr id="9" name="Imagen 8"/>
          <p:cNvPicPr>
            <a:picLocks noChangeAspect="1"/>
          </p:cNvPicPr>
          <p:nvPr/>
        </p:nvPicPr>
        <p:blipFill rotWithShape="1">
          <a:blip r:embed="rId4"/>
          <a:srcRect l="26250" t="44629" r="44375" b="25741"/>
          <a:stretch/>
        </p:blipFill>
        <p:spPr>
          <a:xfrm>
            <a:off x="5505450" y="4153508"/>
            <a:ext cx="3921578" cy="2225009"/>
          </a:xfrm>
          <a:prstGeom prst="rect">
            <a:avLst/>
          </a:prstGeom>
        </p:spPr>
      </p:pic>
    </p:spTree>
    <p:extLst>
      <p:ext uri="{BB962C8B-B14F-4D97-AF65-F5344CB8AC3E}">
        <p14:creationId xmlns:p14="http://schemas.microsoft.com/office/powerpoint/2010/main" val="375571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6" name="Rectangle 15">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88044A8-BDC1-94FD-EBD8-F5E41E1CD6E5}"/>
              </a:ext>
            </a:extLst>
          </p:cNvPr>
          <p:cNvPicPr>
            <a:picLocks noChangeAspect="1"/>
          </p:cNvPicPr>
          <p:nvPr/>
        </p:nvPicPr>
        <p:blipFill rotWithShape="1">
          <a:blip r:embed="rId4"/>
          <a:srcRect t="61111" r="-6943"/>
          <a:stretch/>
        </p:blipFill>
        <p:spPr>
          <a:xfrm>
            <a:off x="676489" y="643467"/>
            <a:ext cx="10839021" cy="5571066"/>
          </a:xfrm>
          <a:prstGeom prst="rect">
            <a:avLst/>
          </a:prstGeom>
        </p:spPr>
      </p:pic>
    </p:spTree>
    <p:extLst>
      <p:ext uri="{BB962C8B-B14F-4D97-AF65-F5344CB8AC3E}">
        <p14:creationId xmlns:p14="http://schemas.microsoft.com/office/powerpoint/2010/main" val="1081160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2" name="Rectangle 11">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6" name="Rectangle 15">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7F82DA2-3EAA-C2A0-8BFF-47F75D260C0F}"/>
              </a:ext>
            </a:extLst>
          </p:cNvPr>
          <p:cNvPicPr>
            <a:picLocks noChangeAspect="1"/>
          </p:cNvPicPr>
          <p:nvPr/>
        </p:nvPicPr>
        <p:blipFill rotWithShape="1">
          <a:blip r:embed="rId4"/>
          <a:srcRect t="5832" r="40280" b="84266"/>
          <a:stretch/>
        </p:blipFill>
        <p:spPr>
          <a:xfrm>
            <a:off x="643467" y="1982489"/>
            <a:ext cx="10905066" cy="2893022"/>
          </a:xfrm>
          <a:prstGeom prst="rect">
            <a:avLst/>
          </a:prstGeom>
        </p:spPr>
      </p:pic>
    </p:spTree>
    <p:extLst>
      <p:ext uri="{BB962C8B-B14F-4D97-AF65-F5344CB8AC3E}">
        <p14:creationId xmlns:p14="http://schemas.microsoft.com/office/powerpoint/2010/main" val="1616443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n 18" descr="\begin{matrix} \hline \textup{A\~{n}os (X)} &amp; 3 &amp; 4 &amp; 5 &amp; 6 \\ \hline \textup{Infracciones (Y)} &amp; 4 &amp; 3 &amp; 2 &amp; 1\\ \hline \end{matrix}">
            <a:extLst>
              <a:ext uri="{FF2B5EF4-FFF2-40B4-BE49-F238E27FC236}">
                <a16:creationId xmlns:a16="http://schemas.microsoft.com/office/drawing/2014/main" id="{128D0A55-658F-2340-A78A-C2C3C58C4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09700"/>
            <a:ext cx="27336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17" descr="\begin{matrix} \hline &amp; \textup{x}_{i} &amp; \textup{y}_{i} &amp; \textup{x}_{i}\cdot \textup{y}_{i} &amp; \textup{x}_{i}^{2} &amp; \textup{y}_{i}^{2} \\ \hline &amp; 3 &amp; 4 &amp; 12 &amp; 9 &amp; 16\\ &amp; 4 &amp; 3 &amp; 12 &amp; 16 &amp; 9\\ &amp; 5 &amp; 2 &amp; 10 &amp; 25 &amp; 4\\ &amp; 6 &amp; 1 &amp; 6 &amp; 36 &amp; 1\\ \hline \sum &amp; 18 &amp; 10 &amp; 40 &amp; 86 &amp; 30\\ \hline \end{matrix}">
            <a:extLst>
              <a:ext uri="{FF2B5EF4-FFF2-40B4-BE49-F238E27FC236}">
                <a16:creationId xmlns:a16="http://schemas.microsoft.com/office/drawing/2014/main" id="{75201FFE-5305-961A-8C35-C79FE810A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1504951"/>
            <a:ext cx="3552825" cy="1533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3377D8D4-FCD7-85F5-961A-050E4B945069}"/>
              </a:ext>
            </a:extLst>
          </p:cNvPr>
          <p:cNvSpPr>
            <a:spLocks noChangeArrowheads="1"/>
          </p:cNvSpPr>
          <p:nvPr/>
        </p:nvSpPr>
        <p:spPr bwMode="auto">
          <a:xfrm>
            <a:off x="0" y="30154"/>
            <a:ext cx="10763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En una empresa de transportes trabajan cuatro conductores. Los a</a:t>
            </a: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os de antig</a:t>
            </a: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ü</a:t>
            </a: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edad de permisos de conducir y el n</a:t>
            </a: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ú</a:t>
            </a: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mero de infracciones cometidas en el </a:t>
            </a: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ú</a:t>
            </a: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ltimo a</a:t>
            </a: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ñ</a:t>
            </a:r>
            <a:r>
              <a:rPr kumimoji="0" lang="es-MX" altLang="es-MX" sz="14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o por cada uno de ellos son los siguientes:</a:t>
            </a:r>
            <a:endParaRPr kumimoji="0" lang="es-MX" altLang="es-MX"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D71EC417-5266-2886-17D8-5F27862FBED1}"/>
              </a:ext>
            </a:extLst>
          </p:cNvPr>
          <p:cNvSpPr>
            <a:spLocks noChangeArrowheads="1"/>
          </p:cNvSpPr>
          <p:nvPr/>
        </p:nvSpPr>
        <p:spPr bwMode="auto">
          <a:xfrm>
            <a:off x="0" y="9810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Calcular el</a:t>
            </a:r>
            <a:r>
              <a:rPr kumimoji="0" lang="es-MX" altLang="es-MX" sz="12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1"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coeficiente de correlaci</a:t>
            </a:r>
            <a:r>
              <a:rPr kumimoji="0" lang="es-MX" altLang="es-MX" sz="1200" b="1"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MX" altLang="es-MX" sz="1200" b="1"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n lineal</a:t>
            </a:r>
            <a:r>
              <a:rPr kumimoji="0" lang="es-MX" altLang="es-MX" sz="12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dirty="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e interpretarlo.</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F86F5074-A537-6F9D-C133-40ADB821B570}"/>
              </a:ext>
            </a:extLst>
          </p:cNvPr>
          <p:cNvSpPr>
            <a:spLocks noChangeArrowheads="1"/>
          </p:cNvSpPr>
          <p:nvPr/>
        </p:nvSpPr>
        <p:spPr bwMode="auto">
          <a:xfrm>
            <a:off x="0" y="2514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B66EEDB7-6549-0F8F-608F-15AC6D9DC197}"/>
              </a:ext>
            </a:extLst>
          </p:cNvPr>
          <p:cNvSpPr>
            <a:spLocks noChangeArrowheads="1"/>
          </p:cNvSpPr>
          <p:nvPr/>
        </p:nvSpPr>
        <p:spPr bwMode="auto">
          <a:xfrm>
            <a:off x="0" y="29622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a:t>
            </a: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70227B99-5C71-0A46-6F00-0CAAB24D0F4C}"/>
              </a:ext>
            </a:extLst>
          </p:cNvPr>
          <p:cNvSpPr>
            <a:spLocks noChangeArrowheads="1"/>
          </p:cNvSpPr>
          <p:nvPr/>
        </p:nvSpPr>
        <p:spPr bwMode="auto">
          <a:xfrm>
            <a:off x="0" y="3409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90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1" y="287867"/>
            <a:ext cx="10396882" cy="1151965"/>
          </a:xfrm>
        </p:spPr>
        <p:txBody>
          <a:bodyPr>
            <a:normAutofit/>
          </a:bodyPr>
          <a:lstStyle/>
          <a:p>
            <a:r>
              <a:rPr lang="es-MX" sz="2800" dirty="0"/>
              <a:t>procedimiento para la construcción de una distribución de frecuencias </a:t>
            </a:r>
          </a:p>
        </p:txBody>
      </p:sp>
      <p:sp>
        <p:nvSpPr>
          <p:cNvPr id="3" name="Marcador de contenido 2"/>
          <p:cNvSpPr>
            <a:spLocks noGrp="1"/>
          </p:cNvSpPr>
          <p:nvPr>
            <p:ph sz="quarter" idx="13"/>
          </p:nvPr>
        </p:nvSpPr>
        <p:spPr>
          <a:xfrm>
            <a:off x="533400" y="651934"/>
            <a:ext cx="10394707" cy="5086718"/>
          </a:xfrm>
        </p:spPr>
        <p:txBody>
          <a:bodyPr>
            <a:noAutofit/>
          </a:bodyPr>
          <a:lstStyle/>
          <a:p>
            <a:endParaRPr lang="es-MX" sz="1800" cap="none" dirty="0">
              <a:latin typeface="Agency FB" panose="020B0503020202020204" pitchFamily="34" charset="0"/>
            </a:endParaRPr>
          </a:p>
          <a:p>
            <a:r>
              <a:rPr lang="es-MX" sz="1800" cap="none" dirty="0">
                <a:latin typeface="Agency FB" panose="020B0503020202020204" pitchFamily="34" charset="0"/>
              </a:rPr>
              <a:t>1. Determinar el rango de valores entre los cuales se sitúan todas las observaciones, es decir se observa el valor máximo y el mínimo y se obtiene su diferencia.                                                                                            </a:t>
            </a:r>
            <a:r>
              <a:rPr lang="es-MX" sz="1800" b="1" cap="none" dirty="0">
                <a:latin typeface="Agency FB" panose="020B0503020202020204" pitchFamily="34" charset="0"/>
              </a:rPr>
              <a:t>RANGO = MÁXIMO - MÍNIMO </a:t>
            </a:r>
            <a:endParaRPr lang="es-MX" sz="1800" cap="none" dirty="0">
              <a:latin typeface="Agency FB" panose="020B0503020202020204" pitchFamily="34" charset="0"/>
            </a:endParaRPr>
          </a:p>
          <a:p>
            <a:r>
              <a:rPr lang="es-MX" sz="1800" cap="none" dirty="0">
                <a:latin typeface="Agency FB" panose="020B0503020202020204" pitchFamily="34" charset="0"/>
              </a:rPr>
              <a:t>2. Se decide el número de categorías que va a tener la distribución, este número se sitúa para la mayoría de los investigadores entre 5 y 15. La cantidad de categorías se la establece de acuerdo al número (n) de observaciones del estudio. De una manera tentativa se determina esta cantidad al aplicar este criterio: </a:t>
            </a:r>
          </a:p>
          <a:p>
            <a:pPr marL="0" indent="0" algn="ctr">
              <a:buNone/>
            </a:pPr>
            <a:r>
              <a:rPr lang="pt-BR" sz="1800" b="1" cap="none" dirty="0">
                <a:latin typeface="Agency FB" panose="020B0503020202020204" pitchFamily="34" charset="0"/>
              </a:rPr>
              <a:t>Nº DE CATEGORÍAS = 1 + 3.3*LOG(n) </a:t>
            </a:r>
            <a:endParaRPr lang="pt-BR" sz="1800" cap="none" dirty="0">
              <a:latin typeface="Agency FB" panose="020B0503020202020204" pitchFamily="34" charset="0"/>
            </a:endParaRPr>
          </a:p>
          <a:p>
            <a:r>
              <a:rPr lang="es-MX" sz="1800" cap="none" dirty="0">
                <a:latin typeface="Agency FB" panose="020B0503020202020204" pitchFamily="34" charset="0"/>
              </a:rPr>
              <a:t>3. El resultado se aproxima al entero inmediato menor o mayor. Se calcula la amplitud (i) de cada intervalo de clase, dividiendo el rango entre el número de categorías.                                                                                             </a:t>
            </a:r>
            <a:r>
              <a:rPr lang="es-MX" sz="1800" b="1" cap="none" dirty="0">
                <a:latin typeface="Agency FB" panose="020B0503020202020204" pitchFamily="34" charset="0"/>
              </a:rPr>
              <a:t>i =RANGO/(N° CATEGORÍAS)                    </a:t>
            </a:r>
            <a:r>
              <a:rPr lang="es-MX" sz="1800" cap="none" dirty="0">
                <a:latin typeface="Agency FB" panose="020B0503020202020204" pitchFamily="34" charset="0"/>
              </a:rPr>
              <a:t>El resultado se aproxima al valor inmediato superior</a:t>
            </a:r>
          </a:p>
          <a:p>
            <a:r>
              <a:rPr lang="es-MX" sz="1800" cap="none" dirty="0">
                <a:latin typeface="Agency FB" panose="020B0503020202020204" pitchFamily="34" charset="0"/>
              </a:rPr>
              <a:t>4. Se establecen los límites de cada categoría,</a:t>
            </a:r>
          </a:p>
          <a:p>
            <a:r>
              <a:rPr lang="es-MX" sz="1800" cap="none" dirty="0">
                <a:latin typeface="Agency FB" panose="020B0503020202020204" pitchFamily="34" charset="0"/>
              </a:rPr>
              <a:t>5. Finalmente se completa la categorización con la determinación de las frecuencias de clase de cada categoría,</a:t>
            </a:r>
          </a:p>
        </p:txBody>
      </p:sp>
    </p:spTree>
    <p:extLst>
      <p:ext uri="{BB962C8B-B14F-4D97-AF65-F5344CB8AC3E}">
        <p14:creationId xmlns:p14="http://schemas.microsoft.com/office/powerpoint/2010/main" val="131284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534" y="437547"/>
            <a:ext cx="10396882" cy="1151965"/>
          </a:xfrm>
        </p:spPr>
        <p:txBody>
          <a:bodyPr/>
          <a:lstStyle/>
          <a:p>
            <a:r>
              <a:rPr lang="es-MX" dirty="0"/>
              <a:t>Gráficas de barra</a:t>
            </a:r>
          </a:p>
        </p:txBody>
      </p:sp>
      <p:sp>
        <p:nvSpPr>
          <p:cNvPr id="3" name="Marcador de contenido 2"/>
          <p:cNvSpPr>
            <a:spLocks noGrp="1"/>
          </p:cNvSpPr>
          <p:nvPr>
            <p:ph sz="quarter" idx="13"/>
          </p:nvPr>
        </p:nvSpPr>
        <p:spPr>
          <a:xfrm>
            <a:off x="516466" y="607130"/>
            <a:ext cx="10394707" cy="3311189"/>
          </a:xfrm>
        </p:spPr>
        <p:txBody>
          <a:bodyPr/>
          <a:lstStyle/>
          <a:p>
            <a:pPr marL="0" indent="0" algn="just">
              <a:buNone/>
            </a:pPr>
            <a:r>
              <a:rPr lang="es-MX" dirty="0">
                <a:latin typeface="Agency FB" panose="020B0503020202020204" pitchFamily="34" charset="0"/>
              </a:rPr>
              <a:t>Es un tipo de gráfico que constan de dos ejes, de los cuales se escoge a uno de ellos para representar a la variable de estudio de acuerdo a la distribución de frecuencias generada y el otro para representar la frecuencia de cada categoría, si es el eje vertical en el que se marcan las frecuencias el diagrama será de </a:t>
            </a:r>
            <a:r>
              <a:rPr lang="es-MX" b="1" dirty="0">
                <a:latin typeface="Agency FB" panose="020B0503020202020204" pitchFamily="34" charset="0"/>
              </a:rPr>
              <a:t>columnas</a:t>
            </a:r>
            <a:r>
              <a:rPr lang="es-MX" dirty="0">
                <a:latin typeface="Agency FB" panose="020B0503020202020204" pitchFamily="34" charset="0"/>
              </a:rPr>
              <a:t>, por el contrario si es en el eje horizontal donde se representan las frecuencia, el diagrama será de </a:t>
            </a:r>
            <a:r>
              <a:rPr lang="es-MX" b="1" dirty="0">
                <a:latin typeface="Agency FB" panose="020B0503020202020204" pitchFamily="34" charset="0"/>
              </a:rPr>
              <a:t>barras</a:t>
            </a:r>
            <a:r>
              <a:rPr lang="es-MX" dirty="0">
                <a:latin typeface="Agency FB" panose="020B0503020202020204" pitchFamily="34" charset="0"/>
              </a:rPr>
              <a:t>. </a:t>
            </a:r>
          </a:p>
        </p:txBody>
      </p:sp>
      <p:sp>
        <p:nvSpPr>
          <p:cNvPr id="4" name="CuadroTexto 3"/>
          <p:cNvSpPr txBox="1"/>
          <p:nvPr/>
        </p:nvSpPr>
        <p:spPr>
          <a:xfrm>
            <a:off x="651933" y="3191933"/>
            <a:ext cx="4123266" cy="646331"/>
          </a:xfrm>
          <a:prstGeom prst="rect">
            <a:avLst/>
          </a:prstGeom>
          <a:noFill/>
        </p:spPr>
        <p:txBody>
          <a:bodyPr wrap="square" rtlCol="0">
            <a:spAutoFit/>
          </a:bodyPr>
          <a:lstStyle/>
          <a:p>
            <a:r>
              <a:rPr lang="es-MX" dirty="0">
                <a:latin typeface="Agency FB" panose="020B0503020202020204" pitchFamily="34" charset="0"/>
              </a:rPr>
              <a:t>Estudio sobre la provincia de nacimiento de una muestra de 60 personas, </a:t>
            </a:r>
          </a:p>
        </p:txBody>
      </p:sp>
      <p:pic>
        <p:nvPicPr>
          <p:cNvPr id="5" name="Imagen 4"/>
          <p:cNvPicPr>
            <a:picLocks noChangeAspect="1"/>
          </p:cNvPicPr>
          <p:nvPr/>
        </p:nvPicPr>
        <p:blipFill rotWithShape="1">
          <a:blip r:embed="rId2"/>
          <a:srcRect l="23416" t="43038" r="48417" b="24518"/>
          <a:stretch/>
        </p:blipFill>
        <p:spPr>
          <a:xfrm>
            <a:off x="753534" y="3918319"/>
            <a:ext cx="3185160" cy="2063758"/>
          </a:xfrm>
          <a:prstGeom prst="rect">
            <a:avLst/>
          </a:prstGeom>
        </p:spPr>
      </p:pic>
      <p:pic>
        <p:nvPicPr>
          <p:cNvPr id="7" name="Imagen 6"/>
          <p:cNvPicPr>
            <a:picLocks noChangeAspect="1"/>
          </p:cNvPicPr>
          <p:nvPr/>
        </p:nvPicPr>
        <p:blipFill>
          <a:blip r:embed="rId3"/>
          <a:stretch>
            <a:fillRect/>
          </a:stretch>
        </p:blipFill>
        <p:spPr>
          <a:xfrm>
            <a:off x="4541019" y="3085253"/>
            <a:ext cx="7440840" cy="3245098"/>
          </a:xfrm>
          <a:prstGeom prst="rect">
            <a:avLst/>
          </a:prstGeom>
        </p:spPr>
      </p:pic>
    </p:spTree>
    <p:extLst>
      <p:ext uri="{BB962C8B-B14F-4D97-AF65-F5344CB8AC3E}">
        <p14:creationId xmlns:p14="http://schemas.microsoft.com/office/powerpoint/2010/main" val="123536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10396882" cy="1151965"/>
          </a:xfrm>
        </p:spPr>
        <p:txBody>
          <a:bodyPr/>
          <a:lstStyle/>
          <a:p>
            <a:r>
              <a:rPr lang="es-MX" dirty="0"/>
              <a:t>Gráficas pastel</a:t>
            </a:r>
          </a:p>
        </p:txBody>
      </p:sp>
      <p:sp>
        <p:nvSpPr>
          <p:cNvPr id="3" name="Marcador de contenido 2"/>
          <p:cNvSpPr>
            <a:spLocks noGrp="1"/>
          </p:cNvSpPr>
          <p:nvPr>
            <p:ph sz="quarter" idx="13"/>
          </p:nvPr>
        </p:nvSpPr>
        <p:spPr>
          <a:xfrm>
            <a:off x="441960" y="381000"/>
            <a:ext cx="10394707" cy="3311189"/>
          </a:xfrm>
        </p:spPr>
        <p:txBody>
          <a:bodyPr/>
          <a:lstStyle/>
          <a:p>
            <a:pPr algn="just"/>
            <a:r>
              <a:rPr lang="es-MX" dirty="0"/>
              <a:t>Es un gráfico que se presenta como un círculo en el cual constan divisiones o sectores que representan a las diferentes categorías que tiene la distribución, es un gráfico que es apropiado para variables cualitativas o cuantitativas discretas. </a:t>
            </a:r>
          </a:p>
        </p:txBody>
      </p:sp>
      <p:pic>
        <p:nvPicPr>
          <p:cNvPr id="5" name="Imagen 4"/>
          <p:cNvPicPr>
            <a:picLocks noChangeAspect="1"/>
          </p:cNvPicPr>
          <p:nvPr/>
        </p:nvPicPr>
        <p:blipFill rotWithShape="1">
          <a:blip r:embed="rId2"/>
          <a:srcRect l="25084" t="30148" r="50000" b="29407"/>
          <a:stretch/>
        </p:blipFill>
        <p:spPr>
          <a:xfrm>
            <a:off x="1293222" y="2987040"/>
            <a:ext cx="3004457" cy="2743200"/>
          </a:xfrm>
          <a:prstGeom prst="rect">
            <a:avLst/>
          </a:prstGeom>
        </p:spPr>
      </p:pic>
      <p:pic>
        <p:nvPicPr>
          <p:cNvPr id="7" name="Imagen 6"/>
          <p:cNvPicPr>
            <a:picLocks noChangeAspect="1"/>
          </p:cNvPicPr>
          <p:nvPr/>
        </p:nvPicPr>
        <p:blipFill rotWithShape="1">
          <a:blip r:embed="rId3"/>
          <a:srcRect l="17000" t="37407" r="41833" b="22889"/>
          <a:stretch/>
        </p:blipFill>
        <p:spPr>
          <a:xfrm>
            <a:off x="4937759" y="3169572"/>
            <a:ext cx="5683369" cy="3083285"/>
          </a:xfrm>
          <a:prstGeom prst="rect">
            <a:avLst/>
          </a:prstGeom>
        </p:spPr>
      </p:pic>
    </p:spTree>
    <p:extLst>
      <p:ext uri="{BB962C8B-B14F-4D97-AF65-F5344CB8AC3E}">
        <p14:creationId xmlns:p14="http://schemas.microsoft.com/office/powerpoint/2010/main" val="233876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841" y="980081"/>
            <a:ext cx="10396882" cy="1151965"/>
          </a:xfrm>
        </p:spPr>
        <p:txBody>
          <a:bodyPr/>
          <a:lstStyle/>
          <a:p>
            <a:r>
              <a:rPr lang="es-MX" dirty="0"/>
              <a:t>Diagrama de dispersión </a:t>
            </a:r>
          </a:p>
        </p:txBody>
      </p:sp>
      <p:sp>
        <p:nvSpPr>
          <p:cNvPr id="3" name="Marcador de contenido 2"/>
          <p:cNvSpPr>
            <a:spLocks noGrp="1"/>
          </p:cNvSpPr>
          <p:nvPr>
            <p:ph sz="quarter" idx="13"/>
          </p:nvPr>
        </p:nvSpPr>
        <p:spPr>
          <a:xfrm>
            <a:off x="324556" y="1084686"/>
            <a:ext cx="6705600" cy="5081760"/>
          </a:xfrm>
        </p:spPr>
        <p:txBody>
          <a:bodyPr>
            <a:normAutofit/>
          </a:bodyPr>
          <a:lstStyle/>
          <a:p>
            <a:pPr marL="0" indent="0" algn="just">
              <a:buNone/>
            </a:pPr>
            <a:r>
              <a:rPr lang="es-MX" sz="2400" cap="none" dirty="0">
                <a:latin typeface="Agency FB" panose="020B0503020202020204" pitchFamily="34" charset="0"/>
              </a:rPr>
              <a:t>Es un gráfico que nos permite visualizar la relación entre dos variables de estudio, una con carácter de independiente y la otra dependiente de la primera, la representación sigue la convención establecida que, la variable independiente se ubicará en el eje horizontal y la dependiente en el eje vertical. Normalmente se presentan los valores como puntos ubicados en el plano, se recomienda no unir los puntos mediante segmentos </a:t>
            </a:r>
          </a:p>
        </p:txBody>
      </p:sp>
      <p:pic>
        <p:nvPicPr>
          <p:cNvPr id="5" name="Imagen 4"/>
          <p:cNvPicPr>
            <a:picLocks noChangeAspect="1"/>
          </p:cNvPicPr>
          <p:nvPr/>
        </p:nvPicPr>
        <p:blipFill>
          <a:blip r:embed="rId2"/>
          <a:stretch>
            <a:fillRect/>
          </a:stretch>
        </p:blipFill>
        <p:spPr>
          <a:xfrm>
            <a:off x="8176163" y="819664"/>
            <a:ext cx="2697675" cy="2624765"/>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3204804423"/>
              </p:ext>
            </p:extLst>
          </p:nvPr>
        </p:nvGraphicFramePr>
        <p:xfrm>
          <a:off x="7239001" y="362556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Histograma</a:t>
            </a:r>
            <a:r>
              <a:rPr lang="es-MX" b="1" dirty="0"/>
              <a:t> </a:t>
            </a:r>
            <a:endParaRPr lang="es-MX" dirty="0"/>
          </a:p>
        </p:txBody>
      </p:sp>
      <p:sp>
        <p:nvSpPr>
          <p:cNvPr id="3" name="Marcador de contenido 2"/>
          <p:cNvSpPr>
            <a:spLocks noGrp="1"/>
          </p:cNvSpPr>
          <p:nvPr>
            <p:ph sz="quarter" idx="13"/>
          </p:nvPr>
        </p:nvSpPr>
        <p:spPr>
          <a:xfrm>
            <a:off x="502921" y="1837765"/>
            <a:ext cx="10394707" cy="3311189"/>
          </a:xfrm>
        </p:spPr>
        <p:txBody>
          <a:bodyPr>
            <a:normAutofit fontScale="85000" lnSpcReduction="10000"/>
          </a:bodyPr>
          <a:lstStyle/>
          <a:p>
            <a:pPr marL="0" indent="0">
              <a:buNone/>
            </a:pPr>
            <a:r>
              <a:rPr lang="es-MX" sz="2400" cap="none" dirty="0">
                <a:latin typeface="Agency FB"/>
              </a:rPr>
              <a:t>En esencia es un gráfico compuesto por una sucesión de rectángulos adyacentes, cada uno de los cuales representa a una categoría, con la condición de que el área de cada uno de ellos es igual o En esencia es un gráfico compuesto por una sucesión de rectángulos adyacentes, cada uno de los cuales representa a una categoría, con la condición de que el área de cada uno de ellos es igual o proporcional a la frecuencia de la categoría que representa. La variable de estudio se ubica en el eje horizontal y la frecuencia de clase (absoluta, relativa o porcentual) se ubica en el eje vertical. Cuando los intervalos de clase son iguales para todas las categorías, la altura de cada rectángulo es igual a la frecuencia de clase.</a:t>
            </a:r>
          </a:p>
          <a:p>
            <a:pPr marL="0" indent="0">
              <a:buNone/>
            </a:pPr>
            <a:r>
              <a:rPr lang="es-MX" sz="2400" cap="none" dirty="0">
                <a:latin typeface="Agency FB" panose="020B0503020202020204" pitchFamily="34" charset="0"/>
              </a:rPr>
              <a:t>Tipo de gráfico es representativo de las distribuciones de frecuencia cuya variable de estudio es de tipo cuantitativa continua; como ya sabemos las clases o categorías de estas distribuciones están formadas mediante intervalos.</a:t>
            </a:r>
          </a:p>
        </p:txBody>
      </p:sp>
    </p:spTree>
    <p:extLst>
      <p:ext uri="{BB962C8B-B14F-4D97-AF65-F5344CB8AC3E}">
        <p14:creationId xmlns:p14="http://schemas.microsoft.com/office/powerpoint/2010/main" val="292022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FA773A-E45A-4776-8DA9-0D72AA2B06BE}"/>
              </a:ext>
            </a:extLst>
          </p:cNvPr>
          <p:cNvPicPr>
            <a:picLocks noChangeAspect="1"/>
          </p:cNvPicPr>
          <p:nvPr/>
        </p:nvPicPr>
        <p:blipFill>
          <a:blip r:embed="rId2"/>
          <a:stretch>
            <a:fillRect/>
          </a:stretch>
        </p:blipFill>
        <p:spPr>
          <a:xfrm>
            <a:off x="1638300" y="932688"/>
            <a:ext cx="7658100" cy="4288536"/>
          </a:xfrm>
          <a:prstGeom prst="rect">
            <a:avLst/>
          </a:prstGeom>
        </p:spPr>
      </p:pic>
    </p:spTree>
    <p:extLst>
      <p:ext uri="{BB962C8B-B14F-4D97-AF65-F5344CB8AC3E}">
        <p14:creationId xmlns:p14="http://schemas.microsoft.com/office/powerpoint/2010/main" val="751952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5579E692DCB7B4C84391CCFBA6D048D" ma:contentTypeVersion="2" ma:contentTypeDescription="Crear nuevo documento." ma:contentTypeScope="" ma:versionID="096eec0f93df88117b68f603cb539df8">
  <xsd:schema xmlns:xsd="http://www.w3.org/2001/XMLSchema" xmlns:xs="http://www.w3.org/2001/XMLSchema" xmlns:p="http://schemas.microsoft.com/office/2006/metadata/properties" xmlns:ns2="66d35e65-36e4-4c97-8190-36645396f651" targetNamespace="http://schemas.microsoft.com/office/2006/metadata/properties" ma:root="true" ma:fieldsID="6842faef9264d50618fb612311c456ad" ns2:_="">
    <xsd:import namespace="66d35e65-36e4-4c97-8190-36645396f6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35e65-36e4-4c97-8190-36645396f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F7BBA-F0A7-4374-8360-ACE65B6D9F5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3887FF-B7EA-4362-BB17-9AE91FA4E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d35e65-36e4-4c97-8190-36645396f6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070A69-4870-4C43-8967-373067331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TM04033927[[fn=Evento principal]]</Template>
  <TotalTime>624</TotalTime>
  <Words>2097</Words>
  <Application>Microsoft Office PowerPoint</Application>
  <PresentationFormat>Panorámica</PresentationFormat>
  <Paragraphs>104</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Agency FB</vt:lpstr>
      <vt:lpstr>Arial</vt:lpstr>
      <vt:lpstr>Calibri</vt:lpstr>
      <vt:lpstr>Helvetica</vt:lpstr>
      <vt:lpstr>Impact</vt:lpstr>
      <vt:lpstr>Evento principal</vt:lpstr>
      <vt:lpstr>Probabilidad y estadistica</vt:lpstr>
      <vt:lpstr>Distribución de frecuencias</vt:lpstr>
      <vt:lpstr>Ejemplos</vt:lpstr>
      <vt:lpstr>procedimiento para la construcción de una distribución de frecuencias </vt:lpstr>
      <vt:lpstr>Gráficas de barra</vt:lpstr>
      <vt:lpstr>Gráficas pastel</vt:lpstr>
      <vt:lpstr>Diagrama de dispersión </vt:lpstr>
      <vt:lpstr>Histograma </vt:lpstr>
      <vt:lpstr>Presentación de PowerPoint</vt:lpstr>
      <vt:lpstr>Medidas de tendencia central</vt:lpstr>
      <vt:lpstr>media</vt:lpstr>
      <vt:lpstr>Propiedades de la media aritmética</vt:lpstr>
      <vt:lpstr>mediana</vt:lpstr>
      <vt:lpstr>Presentación de PowerPoint</vt:lpstr>
      <vt:lpstr>Propiedades de la mediana: </vt:lpstr>
      <vt:lpstr>moda</vt:lpstr>
      <vt:lpstr>Presentación de PowerPoint</vt:lpstr>
      <vt:lpstr>CÁLCULO DE MEDIA ARITMÉTICA PARA DATOS AGRUPADOS</vt:lpstr>
      <vt:lpstr>CÁLCULO DE MEDIA ARITMÉTICA PARA DATOS AGRUPADOS</vt:lpstr>
      <vt:lpstr>CÁLCULO DE MEDIA ARITMÉTICA PARA DATOS AGRUPADOS</vt:lpstr>
      <vt:lpstr>Medidas de dispersión o variabilidad</vt:lpstr>
      <vt:lpstr>rango</vt:lpstr>
      <vt:lpstr>Presentación de PowerPoint</vt:lpstr>
      <vt:lpstr>Desviación estándar (varianza): </vt:lpstr>
      <vt:lpstr>ejemplo</vt:lpstr>
      <vt:lpstr>Coeficiente de correlación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Probabilidad y estadistica</dc:title>
  <dc:creator>hp</dc:creator>
  <cp:lastModifiedBy>MARIA TERESA CERDA OROCIO</cp:lastModifiedBy>
  <cp:revision>39</cp:revision>
  <dcterms:created xsi:type="dcterms:W3CDTF">2020-10-26T21:33:53Z</dcterms:created>
  <dcterms:modified xsi:type="dcterms:W3CDTF">2022-10-04T15:10:54Z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0x01010025579E692DCB7B4C84391CCFBA6D048D</vt:lpwstr>
  </property>
</Properties>
</file>