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62" r:id="rId6"/>
    <p:sldId id="270" r:id="rId7"/>
    <p:sldId id="274" r:id="rId8"/>
    <p:sldId id="272" r:id="rId9"/>
    <p:sldId id="261" r:id="rId10"/>
    <p:sldId id="271" r:id="rId11"/>
    <p:sldId id="263" r:id="rId12"/>
    <p:sldId id="257" r:id="rId13"/>
    <p:sldId id="260" r:id="rId14"/>
    <p:sldId id="258" r:id="rId15"/>
    <p:sldId id="266" r:id="rId16"/>
    <p:sldId id="269" r:id="rId17"/>
    <p:sldId id="273" r:id="rId18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15B5CC-6B44-4BCC-941F-4CA00C872584}" v="327" dt="2022-11-04T16:02:56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04/11/2022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9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04/11/2022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406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04/11/2022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470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04/11/2022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096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04/11/2022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05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04/11/2022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887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04/11/2022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053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04/11/2022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257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04/11/2022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639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04/11/2022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141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674A-9C3C-497A-9693-5244AE4C4093}" type="datetimeFigureOut">
              <a:rPr lang="es-MX" smtClean="0"/>
              <a:t>04/11/2022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121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A674A-9C3C-497A-9693-5244AE4C4093}" type="datetimeFigureOut">
              <a:rPr lang="es-MX" smtClean="0"/>
              <a:t>04/11/2022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9C880-ABEF-4987-9DD6-EA8E6DB5F4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96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worksheets/en/English_language/Modal_verbs/Would_and_will_for_requests._ir1305484xy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7948013-89A0-8A6F-ACCB-170FF833D851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3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E73717-27A1-3778-C35E-76554D4BBF68}"/>
              </a:ext>
            </a:extLst>
          </p:cNvPr>
          <p:cNvSpPr txBox="1"/>
          <p:nvPr/>
        </p:nvSpPr>
        <p:spPr>
          <a:xfrm>
            <a:off x="9588" y="6156702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a restaurant.</a:t>
            </a:r>
          </a:p>
        </p:txBody>
      </p:sp>
      <p:sp>
        <p:nvSpPr>
          <p:cNvPr id="5" name="AutoShape 2" descr="Ideias de passeios para um roteiro de 5 dias em Paris - Mala de Viagem -  Dicas de viagem, gastronomia e roteiros completos">
            <a:extLst>
              <a:ext uri="{FF2B5EF4-FFF2-40B4-BE49-F238E27FC236}">
                <a16:creationId xmlns:a16="http://schemas.microsoft.com/office/drawing/2014/main" id="{27780521-BCE1-61C2-9C0F-40457DB04D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95541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6" name="Picture 2" descr="Friendly waiter taking order from customer. | CanStock">
            <a:extLst>
              <a:ext uri="{FF2B5EF4-FFF2-40B4-BE49-F238E27FC236}">
                <a16:creationId xmlns:a16="http://schemas.microsoft.com/office/drawing/2014/main" id="{186DCAC0-72BC-D991-8FAE-E726A42AD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9" t="140" r="12667" b="5664"/>
          <a:stretch/>
        </p:blipFill>
        <p:spPr bwMode="auto">
          <a:xfrm>
            <a:off x="0" y="1252023"/>
            <a:ext cx="3753989" cy="464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28DC51E-904D-A008-E0DD-2668184902D3}"/>
              </a:ext>
            </a:extLst>
          </p:cNvPr>
          <p:cNvSpPr txBox="1"/>
          <p:nvPr/>
        </p:nvSpPr>
        <p:spPr>
          <a:xfrm>
            <a:off x="2243794" y="2234976"/>
            <a:ext cx="69424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32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36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F408533-AA64-0706-27D2-1D5C5C9F2488}"/>
              </a:ext>
            </a:extLst>
          </p:cNvPr>
          <p:cNvSpPr txBox="1"/>
          <p:nvPr/>
        </p:nvSpPr>
        <p:spPr>
          <a:xfrm>
            <a:off x="2250832" y="829444"/>
            <a:ext cx="47689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36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algn="ctr"/>
            <a:endParaRPr lang="es-MX" sz="36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32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844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E13B77-6027-48E2-6B5B-A321435FA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55482" r="64890" b="23116"/>
          <a:stretch/>
        </p:blipFill>
        <p:spPr>
          <a:xfrm>
            <a:off x="281354" y="2616589"/>
            <a:ext cx="8412480" cy="400929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66F3C10-DA43-B93B-DEF4-FBE2DB9981E0}"/>
              </a:ext>
            </a:extLst>
          </p:cNvPr>
          <p:cNvSpPr txBox="1"/>
          <p:nvPr/>
        </p:nvSpPr>
        <p:spPr>
          <a:xfrm>
            <a:off x="3305908" y="98475"/>
            <a:ext cx="2269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84 ex2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A2C4485-A354-E16A-050C-EE0905640F3E}"/>
              </a:ext>
            </a:extLst>
          </p:cNvPr>
          <p:cNvSpPr/>
          <p:nvPr/>
        </p:nvSpPr>
        <p:spPr>
          <a:xfrm>
            <a:off x="-14068" y="-2813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B349096-E221-40A8-5E8D-1EADA40C7DF3}"/>
              </a:ext>
            </a:extLst>
          </p:cNvPr>
          <p:cNvCxnSpPr/>
          <p:nvPr/>
        </p:nvCxnSpPr>
        <p:spPr>
          <a:xfrm>
            <a:off x="-14068" y="43609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40928A31-A070-CDAF-FFAE-F4192C2C1C66}"/>
              </a:ext>
            </a:extLst>
          </p:cNvPr>
          <p:cNvSpPr txBox="1"/>
          <p:nvPr/>
        </p:nvSpPr>
        <p:spPr>
          <a:xfrm>
            <a:off x="0" y="2138288"/>
            <a:ext cx="5400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Complete </a:t>
            </a:r>
            <a:r>
              <a:rPr lang="es-MX" sz="2000" dirty="0" err="1"/>
              <a:t>this</a:t>
            </a:r>
            <a:r>
              <a:rPr lang="es-MX" sz="2000" dirty="0"/>
              <a:t> </a:t>
            </a:r>
            <a:r>
              <a:rPr lang="es-MX" sz="2000" dirty="0" err="1"/>
              <a:t>conversation</a:t>
            </a:r>
            <a:r>
              <a:rPr lang="es-MX" sz="2000" dirty="0"/>
              <a:t> </a:t>
            </a:r>
            <a:r>
              <a:rPr lang="es-MX" sz="2000" dirty="0" err="1"/>
              <a:t>with</a:t>
            </a:r>
            <a:r>
              <a:rPr lang="es-MX" sz="2000" dirty="0"/>
              <a:t> </a:t>
            </a:r>
            <a:r>
              <a:rPr lang="es-MX" sz="2000" dirty="0" err="1"/>
              <a:t>Would</a:t>
            </a:r>
            <a:r>
              <a:rPr lang="es-MX" sz="2000" dirty="0"/>
              <a:t>, </a:t>
            </a:r>
            <a:r>
              <a:rPr lang="es-MX" sz="2000" dirty="0" err="1"/>
              <a:t>I´d</a:t>
            </a:r>
            <a:r>
              <a:rPr lang="es-MX" sz="2000" dirty="0"/>
              <a:t> </a:t>
            </a:r>
            <a:r>
              <a:rPr lang="es-MX" sz="2000" dirty="0" err="1"/>
              <a:t>or</a:t>
            </a:r>
            <a:r>
              <a:rPr lang="es-MX" sz="2000" dirty="0"/>
              <a:t> </a:t>
            </a:r>
            <a:r>
              <a:rPr lang="es-MX" sz="2000" dirty="0" err="1"/>
              <a:t>I´ll</a:t>
            </a:r>
            <a:r>
              <a:rPr lang="es-MX" sz="2000" dirty="0"/>
              <a:t>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DBDEC64-78B5-1082-F8B7-96167092E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46" t="45763" r="56106" b="48320"/>
          <a:stretch/>
        </p:blipFill>
        <p:spPr>
          <a:xfrm>
            <a:off x="1631852" y="675250"/>
            <a:ext cx="7315200" cy="1083211"/>
          </a:xfrm>
          <a:prstGeom prst="rect">
            <a:avLst/>
          </a:prstGeom>
        </p:spPr>
      </p:pic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D485C5B2-EF90-2A12-06E3-34E9A065E36F}"/>
              </a:ext>
            </a:extLst>
          </p:cNvPr>
          <p:cNvSpPr/>
          <p:nvPr/>
        </p:nvSpPr>
        <p:spPr>
          <a:xfrm>
            <a:off x="1017368" y="648572"/>
            <a:ext cx="569627" cy="284814"/>
          </a:xfrm>
          <a:prstGeom prst="rightArrow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6" descr="250 ideas de Personas animadas en 2022 | dibujos para niños ...">
            <a:extLst>
              <a:ext uri="{FF2B5EF4-FFF2-40B4-BE49-F238E27FC236}">
                <a16:creationId xmlns:a16="http://schemas.microsoft.com/office/drawing/2014/main" id="{AFF03CCF-BE6A-4613-579D-75D1A03D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81" y="469234"/>
            <a:ext cx="1303989" cy="13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45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3A7DC60-9DF8-9829-4FD3-F892190EB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84" t="20625" r="9846" b="25031"/>
          <a:stretch/>
        </p:blipFill>
        <p:spPr>
          <a:xfrm>
            <a:off x="337620" y="942536"/>
            <a:ext cx="8454687" cy="562707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BFFC47D-757D-3134-4744-90F46B5136DD}"/>
              </a:ext>
            </a:extLst>
          </p:cNvPr>
          <p:cNvSpPr txBox="1"/>
          <p:nvPr/>
        </p:nvSpPr>
        <p:spPr>
          <a:xfrm>
            <a:off x="3319976" y="0"/>
            <a:ext cx="221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17 ex 6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A5EE2DC-7D10-8821-C87D-D5864D415BB9}"/>
              </a:ext>
            </a:extLst>
          </p:cNvPr>
          <p:cNvSpPr/>
          <p:nvPr/>
        </p:nvSpPr>
        <p:spPr>
          <a:xfrm>
            <a:off x="-14068" y="-84408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7265FDFA-F0BD-B379-2BAD-AF5C45E549D4}"/>
              </a:ext>
            </a:extLst>
          </p:cNvPr>
          <p:cNvCxnSpPr/>
          <p:nvPr/>
        </p:nvCxnSpPr>
        <p:spPr>
          <a:xfrm>
            <a:off x="-14068" y="37982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AA1CE9FC-592C-1460-198C-197D7288316C}"/>
              </a:ext>
            </a:extLst>
          </p:cNvPr>
          <p:cNvSpPr txBox="1"/>
          <p:nvPr/>
        </p:nvSpPr>
        <p:spPr>
          <a:xfrm>
            <a:off x="70337" y="422031"/>
            <a:ext cx="295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Choose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responses</a:t>
            </a:r>
          </a:p>
        </p:txBody>
      </p:sp>
    </p:spTree>
    <p:extLst>
      <p:ext uri="{BB962C8B-B14F-4D97-AF65-F5344CB8AC3E}">
        <p14:creationId xmlns:p14="http://schemas.microsoft.com/office/powerpoint/2010/main" val="2306333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1A6094-BF6A-7411-5F20-89366314D11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587" t="20103" r="41019" b="51702"/>
          <a:stretch/>
        </p:blipFill>
        <p:spPr>
          <a:xfrm>
            <a:off x="5613008" y="1842867"/>
            <a:ext cx="3349710" cy="30526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2D0DC44-9731-8E6B-3F38-1C4E95FB6E17}"/>
              </a:ext>
            </a:extLst>
          </p:cNvPr>
          <p:cNvSpPr txBox="1"/>
          <p:nvPr/>
        </p:nvSpPr>
        <p:spPr>
          <a:xfrm>
            <a:off x="6639952" y="70338"/>
            <a:ext cx="232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20 ex 9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45ACC57-67C7-A110-66CC-E6D7F755C3B1}"/>
              </a:ext>
            </a:extLst>
          </p:cNvPr>
          <p:cNvSpPr/>
          <p:nvPr/>
        </p:nvSpPr>
        <p:spPr>
          <a:xfrm>
            <a:off x="-14068" y="-2813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late”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9F84A35-64CB-D687-DCD9-5E2B0E33663E}"/>
              </a:ext>
            </a:extLst>
          </p:cNvPr>
          <p:cNvCxnSpPr/>
          <p:nvPr/>
        </p:nvCxnSpPr>
        <p:spPr>
          <a:xfrm>
            <a:off x="-14068" y="43609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D83489B-E2DE-3C37-F0F8-B102179CBC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39" t="29008" r="58657" b="56416"/>
          <a:stretch/>
        </p:blipFill>
        <p:spPr>
          <a:xfrm>
            <a:off x="56272" y="1659989"/>
            <a:ext cx="5795889" cy="346065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5ED61DB-484F-7073-C807-00D21DFF6CB6}"/>
              </a:ext>
            </a:extLst>
          </p:cNvPr>
          <p:cNvSpPr txBox="1"/>
          <p:nvPr/>
        </p:nvSpPr>
        <p:spPr>
          <a:xfrm>
            <a:off x="1" y="464234"/>
            <a:ext cx="8820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50000"/>
                  </a:schemeClr>
                </a:solidFill>
              </a:rPr>
              <a:t>A. </a:t>
            </a:r>
            <a:r>
              <a:rPr lang="es-MX" dirty="0"/>
              <a:t>Steven and Sarah are </a:t>
            </a:r>
            <a:r>
              <a:rPr lang="es-MX" dirty="0" err="1"/>
              <a:t>working</a:t>
            </a:r>
            <a:r>
              <a:rPr lang="es-MX" dirty="0"/>
              <a:t> late. Listen as </a:t>
            </a:r>
            <a:r>
              <a:rPr lang="es-MX" dirty="0" err="1"/>
              <a:t>their</a:t>
            </a:r>
            <a:r>
              <a:rPr lang="es-MX" dirty="0"/>
              <a:t> </a:t>
            </a:r>
            <a:r>
              <a:rPr lang="es-MX" dirty="0" err="1"/>
              <a:t>boss</a:t>
            </a:r>
            <a:r>
              <a:rPr lang="es-MX" dirty="0"/>
              <a:t> </a:t>
            </a:r>
            <a:r>
              <a:rPr lang="es-MX" dirty="0" err="1"/>
              <a:t>asks</a:t>
            </a:r>
            <a:r>
              <a:rPr lang="es-MX" dirty="0"/>
              <a:t> </a:t>
            </a:r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they</a:t>
            </a:r>
            <a:r>
              <a:rPr lang="es-MX" dirty="0"/>
              <a:t> </a:t>
            </a:r>
            <a:r>
              <a:rPr lang="es-MX" dirty="0" err="1"/>
              <a:t>would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dinner</a:t>
            </a:r>
            <a:r>
              <a:rPr lang="es-MX" dirty="0"/>
              <a:t>. </a:t>
            </a:r>
            <a:r>
              <a:rPr lang="es-MX" dirty="0" err="1"/>
              <a:t>What</a:t>
            </a:r>
            <a:r>
              <a:rPr lang="es-MX" dirty="0"/>
              <a:t> do </a:t>
            </a:r>
            <a:r>
              <a:rPr lang="es-MX" dirty="0" err="1"/>
              <a:t>they</a:t>
            </a:r>
            <a:r>
              <a:rPr lang="es-MX" dirty="0"/>
              <a:t> </a:t>
            </a:r>
            <a:r>
              <a:rPr lang="es-MX" dirty="0" err="1"/>
              <a:t>order</a:t>
            </a:r>
            <a:r>
              <a:rPr lang="es-MX" dirty="0"/>
              <a:t>? </a:t>
            </a:r>
            <a:r>
              <a:rPr lang="es-MX" dirty="0" err="1"/>
              <a:t>Fill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blanks</a:t>
            </a:r>
            <a:r>
              <a:rPr lang="es-MX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AC5BCE-EDF1-125A-F714-9583C56A4A09}"/>
              </a:ext>
            </a:extLst>
          </p:cNvPr>
          <p:cNvSpPr txBox="1"/>
          <p:nvPr/>
        </p:nvSpPr>
        <p:spPr>
          <a:xfrm>
            <a:off x="53925" y="5287117"/>
            <a:ext cx="894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50000"/>
                  </a:schemeClr>
                </a:solidFill>
              </a:rPr>
              <a:t>B. </a:t>
            </a:r>
            <a:r>
              <a:rPr lang="es-MX" dirty="0"/>
              <a:t>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their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after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food</a:t>
            </a:r>
            <a:r>
              <a:rPr lang="es-MX" dirty="0"/>
              <a:t> </a:t>
            </a:r>
            <a:r>
              <a:rPr lang="es-MX" dirty="0" err="1"/>
              <a:t>arrives</a:t>
            </a:r>
            <a:r>
              <a:rPr lang="es-MX" dirty="0"/>
              <a:t>. </a:t>
            </a:r>
          </a:p>
        </p:txBody>
      </p:sp>
      <p:pic>
        <p:nvPicPr>
          <p:cNvPr id="13" name="1B5182D7">
            <a:hlinkClick r:id="" action="ppaction://media"/>
            <a:extLst>
              <a:ext uri="{FF2B5EF4-FFF2-40B4-BE49-F238E27FC236}">
                <a16:creationId xmlns:a16="http://schemas.microsoft.com/office/drawing/2014/main" id="{6F9F849E-1A6C-BD4D-7C9C-F02D678E1F6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024" y="5873896"/>
            <a:ext cx="609600" cy="609600"/>
          </a:xfrm>
          <a:prstGeom prst="rect">
            <a:avLst/>
          </a:prstGeom>
        </p:spPr>
      </p:pic>
      <p:pic>
        <p:nvPicPr>
          <p:cNvPr id="14" name="2388716F">
            <a:hlinkClick r:id="" action="ppaction://media"/>
            <a:extLst>
              <a:ext uri="{FF2B5EF4-FFF2-40B4-BE49-F238E27FC236}">
                <a16:creationId xmlns:a16="http://schemas.microsoft.com/office/drawing/2014/main" id="{AADE7F83-6081-6536-1EDE-864907AA52E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52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4150" y="1056346"/>
            <a:ext cx="609600" cy="609600"/>
          </a:xfrm>
          <a:prstGeom prst="rect">
            <a:avLst/>
          </a:prstGeom>
        </p:spPr>
      </p:pic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4E4336BD-E316-29B8-BAED-71C939AEC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601874"/>
              </p:ext>
            </p:extLst>
          </p:nvPr>
        </p:nvGraphicFramePr>
        <p:xfrm>
          <a:off x="1383324" y="6011203"/>
          <a:ext cx="728237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1187">
                  <a:extLst>
                    <a:ext uri="{9D8B030D-6E8A-4147-A177-3AD203B41FA5}">
                      <a16:colId xmlns:a16="http://schemas.microsoft.com/office/drawing/2014/main" val="2075749428"/>
                    </a:ext>
                  </a:extLst>
                </a:gridCol>
                <a:gridCol w="3641187">
                  <a:extLst>
                    <a:ext uri="{9D8B030D-6E8A-4147-A177-3AD203B41FA5}">
                      <a16:colId xmlns:a16="http://schemas.microsoft.com/office/drawing/2014/main" val="11803969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Steven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Sarah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88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984609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A797B35B-0289-19EB-AF89-2FB03A560994}"/>
              </a:ext>
            </a:extLst>
          </p:cNvPr>
          <p:cNvSpPr txBox="1"/>
          <p:nvPr/>
        </p:nvSpPr>
        <p:spPr>
          <a:xfrm>
            <a:off x="1410286" y="5683740"/>
            <a:ext cx="6186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two</a:t>
            </a:r>
            <a:r>
              <a:rPr lang="es-MX" dirty="0"/>
              <a:t> ítems </a:t>
            </a:r>
            <a:r>
              <a:rPr lang="es-MX" dirty="0" err="1"/>
              <a:t>that</a:t>
            </a:r>
            <a:r>
              <a:rPr lang="es-MX" dirty="0"/>
              <a:t> are </a:t>
            </a:r>
            <a:r>
              <a:rPr lang="es-MX" dirty="0" err="1"/>
              <a:t>missing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order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176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66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B1C7435-218A-4801-7129-5C07730CE0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07" t="59658" r="33692" b="25497"/>
          <a:stretch/>
        </p:blipFill>
        <p:spPr>
          <a:xfrm>
            <a:off x="182880" y="1434905"/>
            <a:ext cx="8820443" cy="282760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E119E0C-D8AD-5E84-CA64-2614D2B01757}"/>
              </a:ext>
            </a:extLst>
          </p:cNvPr>
          <p:cNvSpPr txBox="1"/>
          <p:nvPr/>
        </p:nvSpPr>
        <p:spPr>
          <a:xfrm>
            <a:off x="6583679" y="42203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28 Ex 2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4781FA2-2EBF-71D0-187A-8388AE34DAFE}"/>
              </a:ext>
            </a:extLst>
          </p:cNvPr>
          <p:cNvSpPr/>
          <p:nvPr/>
        </p:nvSpPr>
        <p:spPr>
          <a:xfrm>
            <a:off x="-14068" y="-2813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“In a restaurant”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B990210-CB10-895C-B880-71692210280C}"/>
              </a:ext>
            </a:extLst>
          </p:cNvPr>
          <p:cNvCxnSpPr/>
          <p:nvPr/>
        </p:nvCxnSpPr>
        <p:spPr>
          <a:xfrm>
            <a:off x="-14068" y="43609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DBD68C2-5244-AC1F-7625-2B744C7229EB}"/>
              </a:ext>
            </a:extLst>
          </p:cNvPr>
          <p:cNvSpPr txBox="1"/>
          <p:nvPr/>
        </p:nvSpPr>
        <p:spPr>
          <a:xfrm>
            <a:off x="1" y="464234"/>
            <a:ext cx="882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50000"/>
                  </a:schemeClr>
                </a:solidFill>
              </a:rPr>
              <a:t>A. </a:t>
            </a:r>
            <a:r>
              <a:rPr lang="es-MX" dirty="0"/>
              <a:t>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six</a:t>
            </a:r>
            <a:r>
              <a:rPr lang="es-MX" dirty="0"/>
              <a:t> </a:t>
            </a:r>
            <a:r>
              <a:rPr lang="es-MX" dirty="0" err="1"/>
              <a:t>requests</a:t>
            </a:r>
            <a:r>
              <a:rPr lang="es-MX" dirty="0"/>
              <a:t> in a restaurant. </a:t>
            </a:r>
            <a:r>
              <a:rPr lang="es-MX" dirty="0" err="1"/>
              <a:t>Check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best</a:t>
            </a:r>
            <a:r>
              <a:rPr lang="es-MX" dirty="0"/>
              <a:t> response.</a:t>
            </a:r>
          </a:p>
        </p:txBody>
      </p:sp>
      <p:pic>
        <p:nvPicPr>
          <p:cNvPr id="8" name="2730BA37">
            <a:hlinkClick r:id="" action="ppaction://media"/>
            <a:extLst>
              <a:ext uri="{FF2B5EF4-FFF2-40B4-BE49-F238E27FC236}">
                <a16:creationId xmlns:a16="http://schemas.microsoft.com/office/drawing/2014/main" id="{8C5510AE-EF86-E2F7-9D7E-C0680F6CAD6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77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42" y="922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8816EF-72B6-8C1A-C76B-78A4CB0461C4}"/>
              </a:ext>
            </a:extLst>
          </p:cNvPr>
          <p:cNvSpPr txBox="1"/>
          <p:nvPr/>
        </p:nvSpPr>
        <p:spPr>
          <a:xfrm>
            <a:off x="0" y="825529"/>
            <a:ext cx="85179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https://es.liveworksheets.com/worksheets/en/English_language/Modal_verbs/Would_and_will_for_requests._ir1305484xy</a:t>
            </a:r>
            <a:endParaRPr lang="es-MX" dirty="0"/>
          </a:p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707096-BDA5-7467-83A8-8109C7F8BF6D}"/>
              </a:ext>
            </a:extLst>
          </p:cNvPr>
          <p:cNvSpPr txBox="1"/>
          <p:nvPr/>
        </p:nvSpPr>
        <p:spPr>
          <a:xfrm>
            <a:off x="6583679" y="42203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28 Ex 2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4FD7C34-7A68-DC32-0235-59DDD297E3C9}"/>
              </a:ext>
            </a:extLst>
          </p:cNvPr>
          <p:cNvSpPr/>
          <p:nvPr/>
        </p:nvSpPr>
        <p:spPr>
          <a:xfrm>
            <a:off x="-14068" y="-2813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“In a restaurant”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70E4448-D455-C08E-E75F-A7F69F763CFA}"/>
              </a:ext>
            </a:extLst>
          </p:cNvPr>
          <p:cNvCxnSpPr/>
          <p:nvPr/>
        </p:nvCxnSpPr>
        <p:spPr>
          <a:xfrm>
            <a:off x="-14068" y="43609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7ABFBA70-491B-5AF8-B65A-67086566BAFB}"/>
              </a:ext>
            </a:extLst>
          </p:cNvPr>
          <p:cNvSpPr txBox="1"/>
          <p:nvPr/>
        </p:nvSpPr>
        <p:spPr>
          <a:xfrm>
            <a:off x="1" y="464234"/>
            <a:ext cx="882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Would</a:t>
            </a:r>
            <a:r>
              <a:rPr lang="es-MX" dirty="0"/>
              <a:t> </a:t>
            </a:r>
            <a:r>
              <a:rPr lang="es-MX" dirty="0" err="1"/>
              <a:t>like</a:t>
            </a:r>
            <a:r>
              <a:rPr lang="es-MX" dirty="0"/>
              <a:t> and Will </a:t>
            </a:r>
            <a:r>
              <a:rPr lang="es-MX" dirty="0" err="1"/>
              <a:t>have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043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09D03FA-C96C-DF72-3211-6CFE9C16F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72" t="45191" r="55880" b="48492"/>
          <a:stretch/>
        </p:blipFill>
        <p:spPr>
          <a:xfrm>
            <a:off x="1927279" y="5317588"/>
            <a:ext cx="7005712" cy="140677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087292E-3CFB-16E6-19E2-998E199F429A}"/>
              </a:ext>
            </a:extLst>
          </p:cNvPr>
          <p:cNvSpPr/>
          <p:nvPr/>
        </p:nvSpPr>
        <p:spPr>
          <a:xfrm>
            <a:off x="0" y="14064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F2CFA6-9822-9D39-8A2B-028BCE1BE92F}"/>
              </a:ext>
            </a:extLst>
          </p:cNvPr>
          <p:cNvSpPr txBox="1"/>
          <p:nvPr/>
        </p:nvSpPr>
        <p:spPr>
          <a:xfrm>
            <a:off x="7090119" y="42197"/>
            <a:ext cx="196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19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27D0FABF-4007-1C25-5249-D9734EA7A1D6}"/>
              </a:ext>
            </a:extLst>
          </p:cNvPr>
          <p:cNvSpPr/>
          <p:nvPr/>
        </p:nvSpPr>
        <p:spPr>
          <a:xfrm>
            <a:off x="0" y="14064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1FCD5D-F357-AB7A-E7F0-9CC0021DE0A2}"/>
              </a:ext>
            </a:extLst>
          </p:cNvPr>
          <p:cNvSpPr txBox="1"/>
          <p:nvPr/>
        </p:nvSpPr>
        <p:spPr>
          <a:xfrm>
            <a:off x="7090119" y="42197"/>
            <a:ext cx="196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19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19D6AB07-1D83-C3BF-AC24-09DCF599D681}"/>
              </a:ext>
            </a:extLst>
          </p:cNvPr>
          <p:cNvSpPr/>
          <p:nvPr/>
        </p:nvSpPr>
        <p:spPr>
          <a:xfrm>
            <a:off x="1228383" y="5473791"/>
            <a:ext cx="569627" cy="284814"/>
          </a:xfrm>
          <a:prstGeom prst="rightArrow">
            <a:avLst/>
          </a:prstGeom>
          <a:solidFill>
            <a:srgbClr val="CC33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Picture 6" descr="250 ideas de Personas animadas en 2022 | dibujos para niños ...">
            <a:extLst>
              <a:ext uri="{FF2B5EF4-FFF2-40B4-BE49-F238E27FC236}">
                <a16:creationId xmlns:a16="http://schemas.microsoft.com/office/drawing/2014/main" id="{23A1465B-933F-EF69-DC0B-80767C6E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04" y="5378858"/>
            <a:ext cx="1406769" cy="140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833C4ED-6180-127B-134B-B7C61DE93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69" t="20855" r="13538" b="56772"/>
          <a:stretch/>
        </p:blipFill>
        <p:spPr>
          <a:xfrm>
            <a:off x="168811" y="1012876"/>
            <a:ext cx="8820445" cy="438208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7C70C62-1446-F72B-4D4E-5E108B0EB880}"/>
              </a:ext>
            </a:extLst>
          </p:cNvPr>
          <p:cNvSpPr txBox="1"/>
          <p:nvPr/>
        </p:nvSpPr>
        <p:spPr>
          <a:xfrm>
            <a:off x="0" y="393894"/>
            <a:ext cx="500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modals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63443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95D5B29-ADF5-ED00-A005-C6100E1B222B}"/>
              </a:ext>
            </a:extLst>
          </p:cNvPr>
          <p:cNvSpPr/>
          <p:nvPr/>
        </p:nvSpPr>
        <p:spPr>
          <a:xfrm>
            <a:off x="0" y="14064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43951D-892F-A4AB-6E34-AF56CF534899}"/>
              </a:ext>
            </a:extLst>
          </p:cNvPr>
          <p:cNvSpPr txBox="1"/>
          <p:nvPr/>
        </p:nvSpPr>
        <p:spPr>
          <a:xfrm>
            <a:off x="7090119" y="42197"/>
            <a:ext cx="196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19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D665ACF-2F60-9D2A-DAF3-12A34918EAE7}"/>
              </a:ext>
            </a:extLst>
          </p:cNvPr>
          <p:cNvSpPr/>
          <p:nvPr/>
        </p:nvSpPr>
        <p:spPr>
          <a:xfrm>
            <a:off x="0" y="14064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CB217B3-4645-E6A6-0E06-1FFD94329217}"/>
              </a:ext>
            </a:extLst>
          </p:cNvPr>
          <p:cNvSpPr txBox="1"/>
          <p:nvPr/>
        </p:nvSpPr>
        <p:spPr>
          <a:xfrm>
            <a:off x="7090119" y="42197"/>
            <a:ext cx="196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19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AC3AB2C-39CA-A411-F38C-72C9C6E5DC56}"/>
              </a:ext>
            </a:extLst>
          </p:cNvPr>
          <p:cNvSpPr txBox="1"/>
          <p:nvPr/>
        </p:nvSpPr>
        <p:spPr>
          <a:xfrm>
            <a:off x="0" y="393894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</p:txBody>
      </p:sp>
      <p:graphicFrame>
        <p:nvGraphicFramePr>
          <p:cNvPr id="8" name="Tabla 4">
            <a:extLst>
              <a:ext uri="{FF2B5EF4-FFF2-40B4-BE49-F238E27FC236}">
                <a16:creationId xmlns:a16="http://schemas.microsoft.com/office/drawing/2014/main" id="{58E741B8-3D49-111E-368B-5473DB59B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696131"/>
              </p:ext>
            </p:extLst>
          </p:nvPr>
        </p:nvGraphicFramePr>
        <p:xfrm>
          <a:off x="187567" y="1031242"/>
          <a:ext cx="7183903" cy="269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3903">
                  <a:extLst>
                    <a:ext uri="{9D8B030D-6E8A-4147-A177-3AD203B41FA5}">
                      <a16:colId xmlns:a16="http://schemas.microsoft.com/office/drawing/2014/main" val="1818969288"/>
                    </a:ext>
                  </a:extLst>
                </a:gridCol>
              </a:tblGrid>
              <a:tr h="15552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offer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someone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a more polite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manner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7712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365125"/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Would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soup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97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365125"/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kind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soup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would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677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365125"/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Would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order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987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365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would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you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drink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824669"/>
                  </a:ext>
                </a:extLst>
              </a:tr>
            </a:tbl>
          </a:graphicData>
        </a:graphic>
      </p:graphicFrame>
      <p:sp>
        <p:nvSpPr>
          <p:cNvPr id="4" name="AutoShape 2" descr="Soft Restaurant® - Prepárate para mejorar tu desempeño en el sector  restaurantero: Cursos que te pueden servir">
            <a:extLst>
              <a:ext uri="{FF2B5EF4-FFF2-40B4-BE49-F238E27FC236}">
                <a16:creationId xmlns:a16="http://schemas.microsoft.com/office/drawing/2014/main" id="{CE51F4F8-E7C7-2CF5-908A-F20E2B309D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" name="AutoShape 6" descr="22,358 imágenes de Mesero tomando orden - Imágenes, fotos y vectores de  stock | Shutterstock">
            <a:extLst>
              <a:ext uri="{FF2B5EF4-FFF2-40B4-BE49-F238E27FC236}">
                <a16:creationId xmlns:a16="http://schemas.microsoft.com/office/drawing/2014/main" id="{4B532F55-0B25-DDCF-08C9-E6744A1F78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32D949E-444E-77D9-5497-99498FF70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34" t="448" r="399" b="7830"/>
          <a:stretch/>
        </p:blipFill>
        <p:spPr>
          <a:xfrm>
            <a:off x="4760830" y="1406765"/>
            <a:ext cx="3820462" cy="2695885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E7603C1-B12F-4AAD-5667-6C87FB1DD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577977"/>
              </p:ext>
            </p:extLst>
          </p:nvPr>
        </p:nvGraphicFramePr>
        <p:xfrm>
          <a:off x="150347" y="4385941"/>
          <a:ext cx="675689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6890">
                  <a:extLst>
                    <a:ext uri="{9D8B030D-6E8A-4147-A177-3AD203B41FA5}">
                      <a16:colId xmlns:a16="http://schemas.microsoft.com/office/drawing/2014/main" val="3037379535"/>
                    </a:ext>
                  </a:extLst>
                </a:gridCol>
              </a:tblGrid>
              <a:tr h="15552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that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want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a more polite </a:t>
                      </a:r>
                      <a:r>
                        <a:rPr lang="es-MX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manner</a:t>
                      </a:r>
                      <a:r>
                        <a:rPr lang="es-MX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s-MX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80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0850" indent="0"/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I´d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a veggie Burger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263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450850"/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I´d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onion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soup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656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450850"/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I´d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like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drink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tea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819829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0FA8B66C-B1FD-6AE4-7108-10DBBD170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822" y="4651423"/>
            <a:ext cx="2799470" cy="211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FEB74DA-E8D6-8F0D-6A55-0AE07BA02ACA}"/>
              </a:ext>
            </a:extLst>
          </p:cNvPr>
          <p:cNvSpPr/>
          <p:nvPr/>
        </p:nvSpPr>
        <p:spPr>
          <a:xfrm>
            <a:off x="-14068" y="-84408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B1E2F23-AA5A-54AB-DD6E-4187C257C98A}"/>
              </a:ext>
            </a:extLst>
          </p:cNvPr>
          <p:cNvCxnSpPr/>
          <p:nvPr/>
        </p:nvCxnSpPr>
        <p:spPr>
          <a:xfrm>
            <a:off x="-14068" y="37982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D4B1657D-6776-0730-8D3E-9E6E095382E6}"/>
              </a:ext>
            </a:extLst>
          </p:cNvPr>
          <p:cNvSpPr txBox="1"/>
          <p:nvPr/>
        </p:nvSpPr>
        <p:spPr>
          <a:xfrm>
            <a:off x="70337" y="422031"/>
            <a:ext cx="575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b="1" dirty="0" err="1"/>
              <a:t>would</a:t>
            </a:r>
            <a:r>
              <a:rPr lang="es-MX" b="1" dirty="0"/>
              <a:t> </a:t>
            </a:r>
            <a:r>
              <a:rPr lang="es-MX" b="1" dirty="0" err="1"/>
              <a:t>like</a:t>
            </a:r>
            <a:r>
              <a:rPr lang="es-MX" b="1" dirty="0"/>
              <a:t>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b="1" dirty="0" err="1"/>
              <a:t>would</a:t>
            </a:r>
            <a:r>
              <a:rPr lang="es-MX" b="1" dirty="0"/>
              <a:t> </a:t>
            </a:r>
            <a:r>
              <a:rPr lang="es-MX" b="1" dirty="0" err="1"/>
              <a:t>like</a:t>
            </a:r>
            <a:r>
              <a:rPr lang="es-MX" b="1" dirty="0"/>
              <a:t> </a:t>
            </a:r>
            <a:r>
              <a:rPr lang="es-MX" b="1" dirty="0" err="1"/>
              <a:t>to</a:t>
            </a:r>
            <a:endParaRPr lang="es-MX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72F7D5-AB53-953C-1945-3A86C8580B37}"/>
              </a:ext>
            </a:extLst>
          </p:cNvPr>
          <p:cNvSpPr txBox="1"/>
          <p:nvPr/>
        </p:nvSpPr>
        <p:spPr>
          <a:xfrm>
            <a:off x="295418" y="801858"/>
            <a:ext cx="8201466" cy="588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1.-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I´m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thisty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 I_________ a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glass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wáter,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2.- _______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___________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3.- ______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_________ chocolate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vanilla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ice-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cream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4.-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pizza combo ________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___________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5.-______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________ a Cesar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a Green salad?</a:t>
            </a:r>
          </a:p>
          <a:p>
            <a:pPr>
              <a:lnSpc>
                <a:spcPct val="20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6.-What _______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___________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7.-I ______________ a veggie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burger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8.-I _____________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slice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chocolate cake.</a:t>
            </a:r>
          </a:p>
        </p:txBody>
      </p:sp>
    </p:spTree>
    <p:extLst>
      <p:ext uri="{BB962C8B-B14F-4D97-AF65-F5344CB8AC3E}">
        <p14:creationId xmlns:p14="http://schemas.microsoft.com/office/powerpoint/2010/main" val="170296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1D85A3E-CD17-D89C-3A61-05F6C15B9A55}"/>
              </a:ext>
            </a:extLst>
          </p:cNvPr>
          <p:cNvSpPr txBox="1"/>
          <p:nvPr/>
        </p:nvSpPr>
        <p:spPr>
          <a:xfrm>
            <a:off x="124264" y="447820"/>
            <a:ext cx="2805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Modal </a:t>
            </a:r>
            <a:r>
              <a:rPr lang="es-MX" b="1" dirty="0" err="1"/>
              <a:t>will</a:t>
            </a:r>
            <a:r>
              <a:rPr lang="es-MX" b="1" dirty="0"/>
              <a:t> </a:t>
            </a:r>
            <a:r>
              <a:rPr lang="es-MX" b="1" dirty="0" err="1"/>
              <a:t>have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: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633A154-9EE8-DE43-6629-4E27C110F690}"/>
              </a:ext>
            </a:extLst>
          </p:cNvPr>
          <p:cNvSpPr/>
          <p:nvPr/>
        </p:nvSpPr>
        <p:spPr>
          <a:xfrm>
            <a:off x="0" y="14064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7153BA-5702-2E41-5F9B-43D28F1A877A}"/>
              </a:ext>
            </a:extLst>
          </p:cNvPr>
          <p:cNvSpPr txBox="1"/>
          <p:nvPr/>
        </p:nvSpPr>
        <p:spPr>
          <a:xfrm>
            <a:off x="7090119" y="42197"/>
            <a:ext cx="196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19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5F78B72-22BB-0B22-D987-5019C68A5428}"/>
              </a:ext>
            </a:extLst>
          </p:cNvPr>
          <p:cNvSpPr/>
          <p:nvPr/>
        </p:nvSpPr>
        <p:spPr>
          <a:xfrm>
            <a:off x="0" y="14064"/>
            <a:ext cx="9144000" cy="400110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 “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Will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43A19-F1D7-A0B8-79A3-34A4157F914D}"/>
              </a:ext>
            </a:extLst>
          </p:cNvPr>
          <p:cNvSpPr txBox="1"/>
          <p:nvPr/>
        </p:nvSpPr>
        <p:spPr>
          <a:xfrm>
            <a:off x="7090119" y="42197"/>
            <a:ext cx="1963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chemeClr val="bg1"/>
                </a:solidFill>
              </a:rPr>
              <a:t>Studentbook</a:t>
            </a:r>
            <a:r>
              <a:rPr lang="es-MX" dirty="0">
                <a:solidFill>
                  <a:schemeClr val="bg1"/>
                </a:solidFill>
              </a:rPr>
              <a:t> </a:t>
            </a:r>
            <a:r>
              <a:rPr lang="es-MX" dirty="0" err="1">
                <a:solidFill>
                  <a:schemeClr val="bg1"/>
                </a:solidFill>
              </a:rPr>
              <a:t>pg</a:t>
            </a:r>
            <a:r>
              <a:rPr lang="es-MX" dirty="0">
                <a:solidFill>
                  <a:schemeClr val="bg1"/>
                </a:solidFill>
              </a:rPr>
              <a:t> 19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4B2F77-A55D-04E0-6627-318DF4886FAD}"/>
              </a:ext>
            </a:extLst>
          </p:cNvPr>
          <p:cNvSpPr txBox="1"/>
          <p:nvPr/>
        </p:nvSpPr>
        <p:spPr>
          <a:xfrm>
            <a:off x="0" y="863374"/>
            <a:ext cx="89787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something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es-MX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polite </a:t>
            </a:r>
            <a:r>
              <a:rPr lang="es-MX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manner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b="1" dirty="0"/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1AE93847-A6B6-3CEB-89E1-BAA5BBA9C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768319"/>
              </p:ext>
            </p:extLst>
          </p:nvPr>
        </p:nvGraphicFramePr>
        <p:xfrm>
          <a:off x="628650" y="1825625"/>
          <a:ext cx="67568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6890">
                  <a:extLst>
                    <a:ext uri="{9D8B030D-6E8A-4147-A177-3AD203B41FA5}">
                      <a16:colId xmlns:a16="http://schemas.microsoft.com/office/drawing/2014/main" val="377847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0850" indent="0"/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I´ll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veggie Burger.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7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450850"/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I´ll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onion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soup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952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450850"/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I´ll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coffee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235033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563DC352-E08A-129F-1C92-AE1B35C01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760" y="1401786"/>
            <a:ext cx="2799470" cy="211162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8C0E3D9-46E9-3D11-7A69-D6F287369C9C}"/>
              </a:ext>
            </a:extLst>
          </p:cNvPr>
          <p:cNvSpPr/>
          <p:nvPr/>
        </p:nvSpPr>
        <p:spPr>
          <a:xfrm>
            <a:off x="-14068" y="3545052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4D302C6C-AAFF-5AEA-5A03-D40A5D1CD0C2}"/>
              </a:ext>
            </a:extLst>
          </p:cNvPr>
          <p:cNvCxnSpPr/>
          <p:nvPr/>
        </p:nvCxnSpPr>
        <p:spPr>
          <a:xfrm>
            <a:off x="-14068" y="400928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62A0712-7352-4D00-905E-E198A1E481AD}"/>
              </a:ext>
            </a:extLst>
          </p:cNvPr>
          <p:cNvSpPr txBox="1"/>
          <p:nvPr/>
        </p:nvSpPr>
        <p:spPr>
          <a:xfrm>
            <a:off x="70337" y="4051491"/>
            <a:ext cx="524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conversations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b="1" dirty="0"/>
              <a:t>I </a:t>
            </a:r>
            <a:r>
              <a:rPr lang="es-MX" b="1" dirty="0" err="1"/>
              <a:t>will</a:t>
            </a:r>
            <a:r>
              <a:rPr lang="es-MX" b="1" dirty="0"/>
              <a:t> </a:t>
            </a:r>
            <a:r>
              <a:rPr lang="es-MX" b="1" dirty="0" err="1"/>
              <a:t>have</a:t>
            </a:r>
            <a:r>
              <a:rPr lang="es-MX" b="1" dirty="0"/>
              <a:t> / </a:t>
            </a:r>
            <a:r>
              <a:rPr lang="es-MX" b="1" dirty="0" err="1"/>
              <a:t>I´ll</a:t>
            </a:r>
            <a:r>
              <a:rPr lang="es-MX" b="1" dirty="0"/>
              <a:t> </a:t>
            </a:r>
            <a:r>
              <a:rPr lang="es-MX" b="1" dirty="0" err="1"/>
              <a:t>have</a:t>
            </a:r>
            <a:endParaRPr lang="es-MX" b="1" dirty="0"/>
          </a:p>
        </p:txBody>
      </p:sp>
      <p:pic>
        <p:nvPicPr>
          <p:cNvPr id="1030" name="Picture 6" descr="Waiter Taking Order At Restaurant - Free Transparent PNG Clipart Images  Download">
            <a:extLst>
              <a:ext uri="{FF2B5EF4-FFF2-40B4-BE49-F238E27FC236}">
                <a16:creationId xmlns:a16="http://schemas.microsoft.com/office/drawing/2014/main" id="{7AD6DC0B-2651-BD02-B611-9F3CACDA6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18" y="5108488"/>
            <a:ext cx="2045090" cy="161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t the cafe | Baamboozle - Baamboozle | The Most Fun Classroom Games!">
            <a:extLst>
              <a:ext uri="{FF2B5EF4-FFF2-40B4-BE49-F238E27FC236}">
                <a16:creationId xmlns:a16="http://schemas.microsoft.com/office/drawing/2014/main" id="{26F3133D-B490-65F7-C913-6E331B6F0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58" y="5010150"/>
            <a:ext cx="169852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ocadillo: ovalado 12">
            <a:extLst>
              <a:ext uri="{FF2B5EF4-FFF2-40B4-BE49-F238E27FC236}">
                <a16:creationId xmlns:a16="http://schemas.microsoft.com/office/drawing/2014/main" id="{2AC080E1-D9ED-29A8-0497-43CE365827C1}"/>
              </a:ext>
            </a:extLst>
          </p:cNvPr>
          <p:cNvSpPr/>
          <p:nvPr/>
        </p:nvSpPr>
        <p:spPr>
          <a:xfrm>
            <a:off x="70340" y="4501663"/>
            <a:ext cx="1589649" cy="745586"/>
          </a:xfrm>
          <a:prstGeom prst="wedgeEllipseCallout">
            <a:avLst>
              <a:gd name="adj1" fmla="val 67960"/>
              <a:gd name="adj2" fmla="val 6061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660A552-7806-2AA2-673C-B6DFB4F3D98A}"/>
              </a:ext>
            </a:extLst>
          </p:cNvPr>
          <p:cNvSpPr txBox="1"/>
          <p:nvPr/>
        </p:nvSpPr>
        <p:spPr>
          <a:xfrm>
            <a:off x="182880" y="4642339"/>
            <a:ext cx="149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" name="Bocadillo: ovalado 18">
            <a:extLst>
              <a:ext uri="{FF2B5EF4-FFF2-40B4-BE49-F238E27FC236}">
                <a16:creationId xmlns:a16="http://schemas.microsoft.com/office/drawing/2014/main" id="{1D28A1B5-7FFA-7AA2-699E-5B386CC19496}"/>
              </a:ext>
            </a:extLst>
          </p:cNvPr>
          <p:cNvSpPr/>
          <p:nvPr/>
        </p:nvSpPr>
        <p:spPr>
          <a:xfrm>
            <a:off x="4541521" y="4625928"/>
            <a:ext cx="1589649" cy="745586"/>
          </a:xfrm>
          <a:prstGeom prst="wedgeEllipseCallout">
            <a:avLst>
              <a:gd name="adj1" fmla="val 74155"/>
              <a:gd name="adj2" fmla="val 5117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02887C9-57D2-D669-215E-A2749827649D}"/>
              </a:ext>
            </a:extLst>
          </p:cNvPr>
          <p:cNvSpPr txBox="1"/>
          <p:nvPr/>
        </p:nvSpPr>
        <p:spPr>
          <a:xfrm>
            <a:off x="4682197" y="4780672"/>
            <a:ext cx="149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drink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Bocadillo nube: nube 20">
            <a:extLst>
              <a:ext uri="{FF2B5EF4-FFF2-40B4-BE49-F238E27FC236}">
                <a16:creationId xmlns:a16="http://schemas.microsoft.com/office/drawing/2014/main" id="{8B0E88FF-5EC0-0109-59A4-29835F37FE58}"/>
              </a:ext>
            </a:extLst>
          </p:cNvPr>
          <p:cNvSpPr/>
          <p:nvPr/>
        </p:nvSpPr>
        <p:spPr>
          <a:xfrm>
            <a:off x="2700997" y="4360984"/>
            <a:ext cx="1083212" cy="801859"/>
          </a:xfrm>
          <a:prstGeom prst="cloudCallout">
            <a:avLst>
              <a:gd name="adj1" fmla="val -46405"/>
              <a:gd name="adj2" fmla="val 58496"/>
            </a:avLst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Bocadillo nube: nube 21">
            <a:extLst>
              <a:ext uri="{FF2B5EF4-FFF2-40B4-BE49-F238E27FC236}">
                <a16:creationId xmlns:a16="http://schemas.microsoft.com/office/drawing/2014/main" id="{0A5BA90B-B176-8B19-525A-D49A71E86F44}"/>
              </a:ext>
            </a:extLst>
          </p:cNvPr>
          <p:cNvSpPr/>
          <p:nvPr/>
        </p:nvSpPr>
        <p:spPr>
          <a:xfrm>
            <a:off x="7495734" y="4473526"/>
            <a:ext cx="1113693" cy="829993"/>
          </a:xfrm>
          <a:prstGeom prst="cloudCallout">
            <a:avLst>
              <a:gd name="adj1" fmla="val -49002"/>
              <a:gd name="adj2" fmla="val 69022"/>
            </a:avLst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34" name="Picture 10" descr="Coke en McDonald's: Coca-Cola® | McDonald's">
            <a:extLst>
              <a:ext uri="{FF2B5EF4-FFF2-40B4-BE49-F238E27FC236}">
                <a16:creationId xmlns:a16="http://schemas.microsoft.com/office/drawing/2014/main" id="{B0FB384E-71D0-E1FA-1793-38820B73A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505" y="4475871"/>
            <a:ext cx="1139188" cy="7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297 fotos de Hamburguer isolated - Fotos, imágenes y otros productos  fotográficos de stock | Shutterstock">
            <a:extLst>
              <a:ext uri="{FF2B5EF4-FFF2-40B4-BE49-F238E27FC236}">
                <a16:creationId xmlns:a16="http://schemas.microsoft.com/office/drawing/2014/main" id="{90B5FAEB-575E-4350-C8E6-FB08147E0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 t="11328" r="14888" b="13272"/>
          <a:stretch/>
        </p:blipFill>
        <p:spPr bwMode="auto">
          <a:xfrm>
            <a:off x="2996418" y="4557931"/>
            <a:ext cx="576775" cy="44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B9DA807F-8D08-1CFA-6192-8CD91592240D}"/>
              </a:ext>
            </a:extLst>
          </p:cNvPr>
          <p:cNvSpPr txBox="1"/>
          <p:nvPr/>
        </p:nvSpPr>
        <p:spPr>
          <a:xfrm>
            <a:off x="2757266" y="5092505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_______________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B8DA611-7786-672F-C675-82C449CCBA5C}"/>
              </a:ext>
            </a:extLst>
          </p:cNvPr>
          <p:cNvSpPr txBox="1"/>
          <p:nvPr/>
        </p:nvSpPr>
        <p:spPr>
          <a:xfrm>
            <a:off x="7509802" y="528710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_____________</a:t>
            </a:r>
          </a:p>
        </p:txBody>
      </p:sp>
    </p:spTree>
    <p:extLst>
      <p:ext uri="{BB962C8B-B14F-4D97-AF65-F5344CB8AC3E}">
        <p14:creationId xmlns:p14="http://schemas.microsoft.com/office/powerpoint/2010/main" val="3650764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D803E8-D352-BDD7-16A4-10EB454FDF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23" t="35536" r="67740" b="26174"/>
          <a:stretch/>
        </p:blipFill>
        <p:spPr>
          <a:xfrm>
            <a:off x="500852" y="827315"/>
            <a:ext cx="5493547" cy="467946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A60C724-B016-1C98-940A-C4451ACEFE6E}"/>
              </a:ext>
            </a:extLst>
          </p:cNvPr>
          <p:cNvSpPr txBox="1"/>
          <p:nvPr/>
        </p:nvSpPr>
        <p:spPr>
          <a:xfrm>
            <a:off x="6468682" y="43542"/>
            <a:ext cx="2450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18 ex 6 </a:t>
            </a:r>
          </a:p>
        </p:txBody>
      </p:sp>
      <p:pic>
        <p:nvPicPr>
          <p:cNvPr id="5" name="8E427992">
            <a:hlinkClick r:id="" action="ppaction://media"/>
            <a:extLst>
              <a:ext uri="{FF2B5EF4-FFF2-40B4-BE49-F238E27FC236}">
                <a16:creationId xmlns:a16="http://schemas.microsoft.com/office/drawing/2014/main" id="{DABA218F-2092-42F7-9EFA-765EC8C23A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37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4110" y="6027749"/>
            <a:ext cx="609600" cy="609600"/>
          </a:xfrm>
          <a:prstGeom prst="rect">
            <a:avLst/>
          </a:prstGeom>
        </p:spPr>
      </p:pic>
      <p:pic>
        <p:nvPicPr>
          <p:cNvPr id="6" name="14459900">
            <a:hlinkClick r:id="" action="ppaction://media"/>
            <a:extLst>
              <a:ext uri="{FF2B5EF4-FFF2-40B4-BE49-F238E27FC236}">
                <a16:creationId xmlns:a16="http://schemas.microsoft.com/office/drawing/2014/main" id="{72294345-4282-4473-9354-3B5ED2AE91E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63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217" y="873468"/>
            <a:ext cx="609600" cy="6096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D6F73A2-C344-F7E0-E968-66CB0D1761FD}"/>
              </a:ext>
            </a:extLst>
          </p:cNvPr>
          <p:cNvSpPr/>
          <p:nvPr/>
        </p:nvSpPr>
        <p:spPr>
          <a:xfrm>
            <a:off x="-14068" y="-42204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“May I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2AF718D-464F-979C-3736-10E8BD15B86C}"/>
              </a:ext>
            </a:extLst>
          </p:cNvPr>
          <p:cNvCxnSpPr/>
          <p:nvPr/>
        </p:nvCxnSpPr>
        <p:spPr>
          <a:xfrm>
            <a:off x="-14068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562E827B-D20B-FE16-732C-49973220A4C3}"/>
              </a:ext>
            </a:extLst>
          </p:cNvPr>
          <p:cNvSpPr txBox="1"/>
          <p:nvPr/>
        </p:nvSpPr>
        <p:spPr>
          <a:xfrm>
            <a:off x="72570" y="436098"/>
            <a:ext cx="605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es-MX" dirty="0"/>
              <a:t>Listen and </a:t>
            </a:r>
            <a:r>
              <a:rPr lang="es-MX" dirty="0" err="1"/>
              <a:t>practice</a:t>
            </a:r>
            <a:r>
              <a:rPr lang="es-MX" dirty="0"/>
              <a:t>, </a:t>
            </a:r>
            <a:r>
              <a:rPr lang="es-MX" dirty="0" err="1"/>
              <a:t>circle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modals</a:t>
            </a:r>
            <a:r>
              <a:rPr lang="es-MX" dirty="0"/>
              <a:t> in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ocnversation</a:t>
            </a:r>
            <a:r>
              <a:rPr lang="es-MX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55C59BE-0A8D-4767-50CA-E50D2B2A9D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130" t="22416" r="43291" b="15033"/>
          <a:stretch/>
        </p:blipFill>
        <p:spPr>
          <a:xfrm>
            <a:off x="6023428" y="1030515"/>
            <a:ext cx="3062516" cy="550091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88FFFDC-E6B1-25CC-F62C-4BCA66AFACC0}"/>
              </a:ext>
            </a:extLst>
          </p:cNvPr>
          <p:cNvSpPr txBox="1"/>
          <p:nvPr/>
        </p:nvSpPr>
        <p:spPr>
          <a:xfrm>
            <a:off x="101600" y="5581410"/>
            <a:ext cx="5471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B. </a:t>
            </a:r>
            <a:r>
              <a:rPr lang="es-MX" dirty="0"/>
              <a:t>Listen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server </a:t>
            </a:r>
            <a:r>
              <a:rPr lang="es-MX" dirty="0" err="1"/>
              <a:t>talk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next</a:t>
            </a:r>
            <a:r>
              <a:rPr lang="es-MX" dirty="0"/>
              <a:t> </a:t>
            </a:r>
            <a:r>
              <a:rPr lang="es-MX" dirty="0" err="1"/>
              <a:t>customer</a:t>
            </a:r>
            <a:r>
              <a:rPr lang="es-MX" dirty="0"/>
              <a:t>. </a:t>
            </a:r>
          </a:p>
        </p:txBody>
      </p:sp>
      <p:graphicFrame>
        <p:nvGraphicFramePr>
          <p:cNvPr id="12" name="Tabla 12">
            <a:extLst>
              <a:ext uri="{FF2B5EF4-FFF2-40B4-BE49-F238E27FC236}">
                <a16:creationId xmlns:a16="http://schemas.microsoft.com/office/drawing/2014/main" id="{FDCB582C-6FAE-C224-8C8F-24E59B806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783003"/>
              </p:ext>
            </p:extLst>
          </p:nvPr>
        </p:nvGraphicFramePr>
        <p:xfrm>
          <a:off x="1074057" y="6029236"/>
          <a:ext cx="474617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2">
                  <a:extLst>
                    <a:ext uri="{9D8B030D-6E8A-4147-A177-3AD203B41FA5}">
                      <a16:colId xmlns:a16="http://schemas.microsoft.com/office/drawing/2014/main" val="3438836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does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she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b="0" dirty="0" err="1">
                          <a:solidFill>
                            <a:schemeClr val="tx1"/>
                          </a:solidFill>
                        </a:rPr>
                        <a:t>order</a:t>
                      </a:r>
                      <a:r>
                        <a:rPr lang="es-MX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211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29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30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6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5E3FA87-700E-0513-81DD-9E523208CD59}"/>
              </a:ext>
            </a:extLst>
          </p:cNvPr>
          <p:cNvSpPr/>
          <p:nvPr/>
        </p:nvSpPr>
        <p:spPr>
          <a:xfrm>
            <a:off x="-14068" y="-84408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2F550BB-B3C6-816E-876F-50035D479090}"/>
              </a:ext>
            </a:extLst>
          </p:cNvPr>
          <p:cNvCxnSpPr/>
          <p:nvPr/>
        </p:nvCxnSpPr>
        <p:spPr>
          <a:xfrm>
            <a:off x="-14068" y="37982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F3B710F-9019-46AD-053D-9F03CB0959BF}"/>
              </a:ext>
            </a:extLst>
          </p:cNvPr>
          <p:cNvSpPr txBox="1"/>
          <p:nvPr/>
        </p:nvSpPr>
        <p:spPr>
          <a:xfrm>
            <a:off x="70337" y="422031"/>
            <a:ext cx="5410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Would</a:t>
            </a:r>
            <a:r>
              <a:rPr lang="es-MX" dirty="0"/>
              <a:t> (´d) </a:t>
            </a:r>
            <a:r>
              <a:rPr lang="es-MX" dirty="0" err="1"/>
              <a:t>or</a:t>
            </a:r>
            <a:r>
              <a:rPr lang="es-MX" dirty="0"/>
              <a:t> Will. (´ll)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0C65400-6388-798D-2CC6-9A41ED540EEF}"/>
              </a:ext>
            </a:extLst>
          </p:cNvPr>
          <p:cNvSpPr txBox="1"/>
          <p:nvPr/>
        </p:nvSpPr>
        <p:spPr>
          <a:xfrm>
            <a:off x="168812" y="914400"/>
            <a:ext cx="6945171" cy="4455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1.- A:What______________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    B:I______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fried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chiken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    A:________________ rice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    B:I________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    A:What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kind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________________?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    B: I _______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mashed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potatoes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    A:___________ a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beverage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     B: Yes,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 I________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lemonade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7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9B944F1-C4B8-67C9-693E-A8FED7A94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54" t="49920" r="6924" b="13264"/>
          <a:stretch/>
        </p:blipFill>
        <p:spPr>
          <a:xfrm>
            <a:off x="239148" y="773721"/>
            <a:ext cx="8496887" cy="597877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58B54A3-869E-1319-F9C3-C0F754311A0B}"/>
              </a:ext>
            </a:extLst>
          </p:cNvPr>
          <p:cNvSpPr txBox="1"/>
          <p:nvPr/>
        </p:nvSpPr>
        <p:spPr>
          <a:xfrm>
            <a:off x="3516923" y="56272"/>
            <a:ext cx="2450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7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E724F9C-336B-13F6-F94B-10E2E2BB13EF}"/>
              </a:ext>
            </a:extLst>
          </p:cNvPr>
          <p:cNvSpPr/>
          <p:nvPr/>
        </p:nvSpPr>
        <p:spPr>
          <a:xfrm>
            <a:off x="-14068" y="-84408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83FF910-88DE-A4F0-B494-1D7AF819A5B6}"/>
              </a:ext>
            </a:extLst>
          </p:cNvPr>
          <p:cNvCxnSpPr/>
          <p:nvPr/>
        </p:nvCxnSpPr>
        <p:spPr>
          <a:xfrm>
            <a:off x="-14068" y="379826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3EB040A2-442D-B937-E778-FAFD847F06F6}"/>
              </a:ext>
            </a:extLst>
          </p:cNvPr>
          <p:cNvSpPr txBox="1"/>
          <p:nvPr/>
        </p:nvSpPr>
        <p:spPr>
          <a:xfrm>
            <a:off x="70337" y="422031"/>
            <a:ext cx="465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Would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Will. </a:t>
            </a:r>
          </a:p>
        </p:txBody>
      </p:sp>
    </p:spTree>
    <p:extLst>
      <p:ext uri="{BB962C8B-B14F-4D97-AF65-F5344CB8AC3E}">
        <p14:creationId xmlns:p14="http://schemas.microsoft.com/office/powerpoint/2010/main" val="313038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ED31F71-F3FA-CD2B-0EB9-0D941CF25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64" t="35886" r="36769" b="17642"/>
          <a:stretch/>
        </p:blipFill>
        <p:spPr>
          <a:xfrm>
            <a:off x="192826" y="1041009"/>
            <a:ext cx="8838632" cy="581699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F787453-6DCE-2774-681A-6224AADFCD17}"/>
              </a:ext>
            </a:extLst>
          </p:cNvPr>
          <p:cNvSpPr txBox="1"/>
          <p:nvPr/>
        </p:nvSpPr>
        <p:spPr>
          <a:xfrm>
            <a:off x="3488786" y="70336"/>
            <a:ext cx="221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16 ex 5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32E01EB-F7D6-6B2C-3A23-8340F1D7C038}"/>
              </a:ext>
            </a:extLst>
          </p:cNvPr>
          <p:cNvSpPr/>
          <p:nvPr/>
        </p:nvSpPr>
        <p:spPr>
          <a:xfrm>
            <a:off x="-14068" y="-42204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A94263F-B33B-F220-7170-0E02D3DFF8A4}"/>
              </a:ext>
            </a:extLst>
          </p:cNvPr>
          <p:cNvCxnSpPr/>
          <p:nvPr/>
        </p:nvCxnSpPr>
        <p:spPr>
          <a:xfrm>
            <a:off x="-14068" y="422030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F0542467-466C-7EAD-6A32-EDD2461BBE6C}"/>
              </a:ext>
            </a:extLst>
          </p:cNvPr>
          <p:cNvSpPr txBox="1"/>
          <p:nvPr/>
        </p:nvSpPr>
        <p:spPr>
          <a:xfrm>
            <a:off x="70337" y="464235"/>
            <a:ext cx="8541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 </a:t>
            </a:r>
            <a:r>
              <a:rPr lang="es-MX" dirty="0" err="1"/>
              <a:t>one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more </a:t>
            </a:r>
            <a:r>
              <a:rPr lang="es-MX" dirty="0" err="1"/>
              <a:t>words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complete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conversation</a:t>
            </a:r>
            <a:r>
              <a:rPr lang="es-MX" dirty="0"/>
              <a:t> </a:t>
            </a:r>
            <a:r>
              <a:rPr lang="es-MX" dirty="0" err="1"/>
              <a:t>between</a:t>
            </a:r>
            <a:r>
              <a:rPr lang="es-MX" dirty="0"/>
              <a:t> a server and a </a:t>
            </a:r>
            <a:r>
              <a:rPr lang="es-MX" dirty="0" err="1"/>
              <a:t>customer</a:t>
            </a:r>
            <a:r>
              <a:rPr lang="es-MX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98054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F2E67C64F32C40A0FE625C7CAD55A9" ma:contentTypeVersion="5" ma:contentTypeDescription="Create a new document." ma:contentTypeScope="" ma:versionID="6725d8a57bc7223784321210bb192dd6">
  <xsd:schema xmlns:xsd="http://www.w3.org/2001/XMLSchema" xmlns:xs="http://www.w3.org/2001/XMLSchema" xmlns:p="http://schemas.microsoft.com/office/2006/metadata/properties" xmlns:ns3="7e764410-9942-4345-896c-bdb225ce9a4b" xmlns:ns4="daf18c7b-eba3-4186-9be6-6732fa757760" targetNamespace="http://schemas.microsoft.com/office/2006/metadata/properties" ma:root="true" ma:fieldsID="bfdf72467667b31f93a6040ed4c3f692" ns3:_="" ns4:_="">
    <xsd:import namespace="7e764410-9942-4345-896c-bdb225ce9a4b"/>
    <xsd:import namespace="daf18c7b-eba3-4186-9be6-6732fa7577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64410-9942-4345-896c-bdb225ce9a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f18c7b-eba3-4186-9be6-6732fa7577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60F538-AEB2-403F-9D74-FD1DFA792E93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daf18c7b-eba3-4186-9be6-6732fa757760"/>
    <ds:schemaRef ds:uri="http://purl.org/dc/terms/"/>
    <ds:schemaRef ds:uri="7e764410-9942-4345-896c-bdb225ce9a4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BE5403-B6FB-4688-A553-512348526E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764410-9942-4345-896c-bdb225ce9a4b"/>
    <ds:schemaRef ds:uri="daf18c7b-eba3-4186-9be6-6732fa7577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48D314-CF03-492E-8D74-7EB60DD19B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701</Words>
  <Application>Microsoft Office PowerPoint</Application>
  <PresentationFormat>Carta (216 x 279 mm)</PresentationFormat>
  <Paragraphs>90</Paragraphs>
  <Slides>14</Slides>
  <Notes>0</Notes>
  <HiddenSlides>0</HiddenSlides>
  <MMClips>5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MAYELA ALEJANDRA DEL CARMEN GAONA GARCIA</cp:lastModifiedBy>
  <cp:revision>2</cp:revision>
  <dcterms:created xsi:type="dcterms:W3CDTF">2022-10-28T15:12:09Z</dcterms:created>
  <dcterms:modified xsi:type="dcterms:W3CDTF">2022-11-04T18:09:23Z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0x010100D4F2E67C64F32C40A0FE625C7CAD55A9</vt:lpwstr>
  </property>
</Properties>
</file>