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8" r:id="rId3"/>
    <p:sldId id="259" r:id="rId4"/>
    <p:sldId id="258" r:id="rId5"/>
    <p:sldId id="264" r:id="rId6"/>
    <p:sldId id="265" r:id="rId7"/>
    <p:sldId id="260" r:id="rId8"/>
    <p:sldId id="271" r:id="rId9"/>
    <p:sldId id="266" r:id="rId10"/>
    <p:sldId id="270"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6298550-F14F-45F4-8DB5-D9E990AB4E2E}" type="datetimeFigureOut">
              <a:rPr lang="es-MX" smtClean="0"/>
              <a:t>03/09/2018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6E9246-8ADA-4801-91AA-DBD1815BAF98}" type="slidenum">
              <a:rPr lang="es-MX" smtClean="0"/>
              <a:t>‹Nº›</a:t>
            </a:fld>
            <a:endParaRPr lang="es-MX" dirty="0"/>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s-ES"/>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56298550-F14F-45F4-8DB5-D9E990AB4E2E}" type="datetimeFigureOut">
              <a:rPr lang="es-MX" smtClean="0"/>
              <a:t>03/09/2018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6E9246-8ADA-4801-91AA-DBD1815BAF98}" type="slidenum">
              <a:rPr lang="es-MX" smtClean="0"/>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6298550-F14F-45F4-8DB5-D9E990AB4E2E}" type="datetimeFigureOut">
              <a:rPr lang="es-MX" smtClean="0"/>
              <a:t>03/09/2018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6E9246-8ADA-4801-91AA-DBD1815BAF98}" type="slidenum">
              <a:rPr lang="es-MX" smtClean="0"/>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6298550-F14F-45F4-8DB5-D9E990AB4E2E}" type="datetimeFigureOut">
              <a:rPr lang="es-MX" smtClean="0"/>
              <a:t>03/09/2018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6E9246-8ADA-4801-91AA-DBD1815BAF98}" type="slidenum">
              <a:rPr lang="es-MX" smtClean="0"/>
              <a:t>‹Nº›</a:t>
            </a:fld>
            <a:endParaRPr lang="es-MX" dirty="0"/>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6298550-F14F-45F4-8DB5-D9E990AB4E2E}" type="datetimeFigureOut">
              <a:rPr lang="es-MX" smtClean="0"/>
              <a:t>03/09/2018</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186E9246-8ADA-4801-91AA-DBD1815BAF98}" type="slidenum">
              <a:rPr lang="es-MX" smtClean="0"/>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298550-F14F-45F4-8DB5-D9E990AB4E2E}" type="datetimeFigureOut">
              <a:rPr lang="es-MX" smtClean="0"/>
              <a:t>03/09/2018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86E9246-8ADA-4801-91AA-DBD1815BAF98}" type="slidenum">
              <a:rPr lang="es-MX" smtClean="0"/>
              <a:t>‹Nº›</a:t>
            </a:fld>
            <a:endParaRPr lang="es-MX" dirty="0"/>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a:t>Haga clic para modificar el estilo de texto del patrón</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6298550-F14F-45F4-8DB5-D9E990AB4E2E}" type="datetimeFigureOut">
              <a:rPr lang="es-MX" smtClean="0"/>
              <a:t>03/09/2018</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186E9246-8ADA-4801-91AA-DBD1815BAF98}" type="slidenum">
              <a:rPr lang="es-MX" smtClean="0"/>
              <a:t>‹Nº›</a:t>
            </a:fld>
            <a:endParaRPr lang="es-MX"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6298550-F14F-45F4-8DB5-D9E990AB4E2E}" type="datetimeFigureOut">
              <a:rPr lang="es-MX" smtClean="0"/>
              <a:t>03/09/2018</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186E9246-8ADA-4801-91AA-DBD1815BAF98}" type="slidenum">
              <a:rPr lang="es-MX" smtClean="0"/>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98550-F14F-45F4-8DB5-D9E990AB4E2E}" type="datetimeFigureOut">
              <a:rPr lang="es-MX" smtClean="0"/>
              <a:t>03/09/2018</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186E9246-8ADA-4801-91AA-DBD1815BAF98}"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298550-F14F-45F4-8DB5-D9E990AB4E2E}" type="datetimeFigureOut">
              <a:rPr lang="es-MX" smtClean="0"/>
              <a:t>03/09/2018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86E9246-8ADA-4801-91AA-DBD1815BAF98}" type="slidenum">
              <a:rPr lang="es-MX" smtClean="0"/>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298550-F14F-45F4-8DB5-D9E990AB4E2E}" type="datetimeFigureOut">
              <a:rPr lang="es-MX" smtClean="0"/>
              <a:t>03/09/2018</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186E9246-8ADA-4801-91AA-DBD1815BAF98}" type="slidenum">
              <a:rPr lang="es-MX" smtClean="0"/>
              <a:t>‹Nº›</a:t>
            </a:fld>
            <a:endParaRPr lang="es-MX" dirty="0"/>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s-ES"/>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6298550-F14F-45F4-8DB5-D9E990AB4E2E}" type="datetimeFigureOut">
              <a:rPr lang="es-MX" smtClean="0"/>
              <a:t>03/09/2018</a:t>
            </a:fld>
            <a:endParaRPr lang="es-MX" dirty="0"/>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MX" dirty="0"/>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86E9246-8ADA-4801-91AA-DBD1815BAF98}" type="slidenum">
              <a:rPr lang="es-MX" smtClean="0"/>
              <a:t>‹Nº›</a:t>
            </a:fld>
            <a:endParaRPr lang="es-MX"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mageness\collagesemana4comunicacic3b3n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1" y="2161309"/>
            <a:ext cx="7772400" cy="3638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642602" y="693736"/>
            <a:ext cx="10515600" cy="1259755"/>
          </a:xfrm>
        </p:spPr>
        <p:txBody>
          <a:bodyPr/>
          <a:lstStyle/>
          <a:p>
            <a:r>
              <a:rPr lang="es-MX" dirty="0">
                <a:solidFill>
                  <a:schemeClr val="tx1"/>
                </a:solidFill>
                <a:latin typeface="Andalus" panose="02020603050405020304" pitchFamily="18" charset="-78"/>
                <a:cs typeface="Andalus" panose="02020603050405020304" pitchFamily="18" charset="-78"/>
              </a:rPr>
              <a:t>BÚSQUEDA DE RECURSOS EN INTERNET</a:t>
            </a:r>
          </a:p>
        </p:txBody>
      </p:sp>
    </p:spTree>
    <p:extLst>
      <p:ext uri="{BB962C8B-B14F-4D97-AF65-F5344CB8AC3E}">
        <p14:creationId xmlns:p14="http://schemas.microsoft.com/office/powerpoint/2010/main" val="150833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30220" y="2551837"/>
            <a:ext cx="9326670" cy="1938992"/>
          </a:xfrm>
          <a:prstGeom prst="rect">
            <a:avLst/>
          </a:prstGeom>
        </p:spPr>
        <p:txBody>
          <a:bodyPr wrap="square">
            <a:spAutoFit/>
          </a:bodyPr>
          <a:lstStyle/>
          <a:p>
            <a:pPr algn="just"/>
            <a:r>
              <a:rPr lang="es-ES" sz="2400" b="1" dirty="0"/>
              <a:t>B</a:t>
            </a:r>
            <a:r>
              <a:rPr lang="es-ES" sz="2400" b="1" dirty="0" smtClean="0"/>
              <a:t>úsqueda </a:t>
            </a:r>
            <a:r>
              <a:rPr lang="es-ES" sz="2400" b="1" dirty="0"/>
              <a:t>avanzada (generalmente, se muestra un enlace a la búsqueda avanzada en la pantalla principal del buscador). En ella, contestaremos a todas o algunas de las preguntas que se muestran: palabras exactas que incluye, idioma o país de la página, formato de archivo, fecha, etc.</a:t>
            </a:r>
          </a:p>
        </p:txBody>
      </p:sp>
      <p:sp>
        <p:nvSpPr>
          <p:cNvPr id="4" name="3 CuadroTexto"/>
          <p:cNvSpPr txBox="1"/>
          <p:nvPr/>
        </p:nvSpPr>
        <p:spPr>
          <a:xfrm>
            <a:off x="3862874" y="1007706"/>
            <a:ext cx="3956180" cy="461665"/>
          </a:xfrm>
          <a:prstGeom prst="rect">
            <a:avLst/>
          </a:prstGeom>
          <a:noFill/>
        </p:spPr>
        <p:txBody>
          <a:bodyPr wrap="square" rtlCol="0">
            <a:spAutoFit/>
          </a:bodyPr>
          <a:lstStyle/>
          <a:p>
            <a:pPr algn="ctr"/>
            <a:r>
              <a:rPr lang="es-ES_tradnl" sz="2400" b="1" dirty="0">
                <a:solidFill>
                  <a:srgbClr val="FF0000"/>
                </a:solidFill>
                <a:latin typeface="Aharoni" pitchFamily="2" charset="-79"/>
                <a:cs typeface="Aharoni" pitchFamily="2" charset="-79"/>
              </a:rPr>
              <a:t>Búsqueda avanzada</a:t>
            </a:r>
            <a:endParaRPr lang="es-ES" sz="2400" b="1" dirty="0">
              <a:solidFill>
                <a:srgbClr val="FF0000"/>
              </a:solidFill>
              <a:latin typeface="Aharoni" pitchFamily="2" charset="-79"/>
              <a:cs typeface="Aharoni" pitchFamily="2" charset="-79"/>
            </a:endParaRPr>
          </a:p>
        </p:txBody>
      </p:sp>
    </p:spTree>
    <p:extLst>
      <p:ext uri="{BB962C8B-B14F-4D97-AF65-F5344CB8AC3E}">
        <p14:creationId xmlns:p14="http://schemas.microsoft.com/office/powerpoint/2010/main" val="42659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6613" y="690203"/>
            <a:ext cx="11625942" cy="5523722"/>
          </a:xfrm>
        </p:spPr>
        <p:txBody>
          <a:bodyPr/>
          <a:lstStyle/>
          <a:p>
            <a:pPr marL="0" indent="0" algn="ctr">
              <a:buNone/>
            </a:pPr>
            <a:r>
              <a:rPr lang="es-ES_tradnl" dirty="0">
                <a:latin typeface="Aparajita" panose="020B0604020202020204" pitchFamily="34" charset="0"/>
                <a:cs typeface="Aparajita" panose="020B0604020202020204" pitchFamily="34" charset="0"/>
              </a:rPr>
              <a:t>¿</a:t>
            </a:r>
            <a:r>
              <a:rPr lang="es-ES_tradnl" dirty="0" smtClean="0">
                <a:latin typeface="Aparajita" panose="020B0604020202020204" pitchFamily="34" charset="0"/>
                <a:cs typeface="Aparajita" panose="020B0604020202020204" pitchFamily="34" charset="0"/>
              </a:rPr>
              <a:t>Qué </a:t>
            </a:r>
            <a:r>
              <a:rPr lang="es-ES_tradnl" dirty="0">
                <a:latin typeface="Aparajita" panose="020B0604020202020204" pitchFamily="34" charset="0"/>
                <a:cs typeface="Aparajita" panose="020B0604020202020204" pitchFamily="34" charset="0"/>
              </a:rPr>
              <a:t>son las TIC</a:t>
            </a:r>
            <a:br>
              <a:rPr lang="es-ES_tradnl" dirty="0">
                <a:latin typeface="Aparajita" panose="020B0604020202020204" pitchFamily="34" charset="0"/>
                <a:cs typeface="Aparajita" panose="020B0604020202020204" pitchFamily="34" charset="0"/>
              </a:rPr>
            </a:br>
            <a:r>
              <a:rPr lang="es-ES_tradnl" dirty="0">
                <a:latin typeface="Aparajita" panose="020B0604020202020204" pitchFamily="34" charset="0"/>
                <a:cs typeface="Aparajita" panose="020B0604020202020204" pitchFamily="34" charset="0"/>
              </a:rPr>
              <a:t/>
            </a:r>
            <a:br>
              <a:rPr lang="es-ES_tradnl" dirty="0">
                <a:latin typeface="Aparajita" panose="020B0604020202020204" pitchFamily="34" charset="0"/>
                <a:cs typeface="Aparajita" panose="020B0604020202020204" pitchFamily="34" charset="0"/>
              </a:rPr>
            </a:br>
            <a:r>
              <a:rPr lang="es-ES_tradnl" dirty="0">
                <a:latin typeface="Aparajita" panose="020B0604020202020204" pitchFamily="34" charset="0"/>
                <a:cs typeface="Aparajita" panose="020B0604020202020204" pitchFamily="34" charset="0"/>
              </a:rPr>
              <a:t/>
            </a:r>
            <a:br>
              <a:rPr lang="es-ES_tradnl" dirty="0">
                <a:latin typeface="Aparajita" panose="020B0604020202020204" pitchFamily="34" charset="0"/>
                <a:cs typeface="Aparajita" panose="020B0604020202020204" pitchFamily="34" charset="0"/>
              </a:rPr>
            </a:br>
            <a:r>
              <a:rPr lang="es-ES_tradnl" dirty="0" smtClean="0">
                <a:latin typeface="Aparajita" panose="020B0604020202020204" pitchFamily="34" charset="0"/>
                <a:cs typeface="Aparajita" panose="020B0604020202020204" pitchFamily="34" charset="0"/>
              </a:rPr>
              <a:t>Las </a:t>
            </a:r>
            <a:r>
              <a:rPr lang="es-ES_tradnl" dirty="0">
                <a:latin typeface="Aparajita" panose="020B0604020202020204" pitchFamily="34" charset="0"/>
                <a:cs typeface="Aparajita" panose="020B0604020202020204" pitchFamily="34" charset="0"/>
              </a:rPr>
              <a:t>tic pueden ser definidas en dos sentidos como las tecnologías tradicionales de la comunicación constituidas principalmente por la </a:t>
            </a:r>
            <a:r>
              <a:rPr lang="es-ES_tradnl" dirty="0" smtClean="0">
                <a:latin typeface="Aparajita" panose="020B0604020202020204" pitchFamily="34" charset="0"/>
                <a:cs typeface="Aparajita" panose="020B0604020202020204" pitchFamily="34" charset="0"/>
              </a:rPr>
              <a:t>radio, la </a:t>
            </a:r>
            <a:r>
              <a:rPr lang="es-ES_tradnl" dirty="0">
                <a:latin typeface="Aparajita" panose="020B0604020202020204" pitchFamily="34" charset="0"/>
                <a:cs typeface="Aparajita" panose="020B0604020202020204" pitchFamily="34" charset="0"/>
              </a:rPr>
              <a:t>televisión y la telefonía convencional y por las tecnologías modernas.</a:t>
            </a:r>
            <a:endParaRPr lang="es-E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883677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internet\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055" y="2590801"/>
            <a:ext cx="7938654" cy="4267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1122218" y="989884"/>
            <a:ext cx="10252363" cy="1015663"/>
          </a:xfrm>
          <a:prstGeom prst="rect">
            <a:avLst/>
          </a:prstGeom>
        </p:spPr>
        <p:txBody>
          <a:bodyPr wrap="square">
            <a:spAutoFit/>
          </a:bodyPr>
          <a:lstStyle/>
          <a:p>
            <a:pPr algn="ctr"/>
            <a:r>
              <a:rPr lang="es-MX" sz="2000" b="1" dirty="0">
                <a:latin typeface="Calisto MT" pitchFamily="18" charset="0"/>
              </a:rPr>
              <a:t>Internet es como un inmenso océano con multitud de recursos en continuo crecimiento. Así podemos encontrar textos, imágenes, sonidos, correo electrónico, chat, listas de correo, foros, programas, etc</a:t>
            </a:r>
          </a:p>
        </p:txBody>
      </p:sp>
      <p:pic>
        <p:nvPicPr>
          <p:cNvPr id="12" name="Picture 3" descr="C:\Documents and Settings\GABRIEL VARGAS\Configuración local\Archivos temporales de Internet\Content.IE5\TXVX8JJ4\MCj043979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06172">
            <a:off x="7143741" y="1878126"/>
            <a:ext cx="1463908" cy="104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76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01343" y="853114"/>
            <a:ext cx="8683348" cy="1143000"/>
          </a:xfrm>
        </p:spPr>
        <p:txBody>
          <a:bodyPr/>
          <a:lstStyle/>
          <a:p>
            <a:r>
              <a:rPr lang="es-MX" dirty="0">
                <a:solidFill>
                  <a:schemeClr val="tx1"/>
                </a:solidFill>
              </a:rPr>
              <a:t>Motores de búsqueda</a:t>
            </a:r>
          </a:p>
        </p:txBody>
      </p:sp>
      <p:sp>
        <p:nvSpPr>
          <p:cNvPr id="3" name="2 Rectángulo"/>
          <p:cNvSpPr/>
          <p:nvPr/>
        </p:nvSpPr>
        <p:spPr>
          <a:xfrm>
            <a:off x="720435" y="2254559"/>
            <a:ext cx="6096000" cy="1200329"/>
          </a:xfrm>
          <a:prstGeom prst="rect">
            <a:avLst/>
          </a:prstGeom>
        </p:spPr>
        <p:txBody>
          <a:bodyPr>
            <a:spAutoFit/>
          </a:bodyPr>
          <a:lstStyle/>
          <a:p>
            <a:pPr marL="285750" indent="-285750" algn="ctr">
              <a:buFont typeface="Wingdings" pitchFamily="2" charset="2"/>
              <a:buChar char="v"/>
            </a:pPr>
            <a:r>
              <a:rPr lang="es-MX" b="1" dirty="0">
                <a:solidFill>
                  <a:srgbClr val="FF3399"/>
                </a:solidFill>
                <a:latin typeface="Bell MT" pitchFamily="18" charset="0"/>
                <a:cs typeface="Mongolian Baiti" pitchFamily="66" charset="0"/>
              </a:rPr>
              <a:t>Para buscar, lo mejor es usar un motor de búsqueda: herramienta que permite buscar información en Internet.   </a:t>
            </a:r>
          </a:p>
          <a:p>
            <a:endParaRPr lang="es-MX" b="1" dirty="0"/>
          </a:p>
        </p:txBody>
      </p:sp>
      <p:pic>
        <p:nvPicPr>
          <p:cNvPr id="2050" name="Picture 2" descr="E:\internet\66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389" y="3061856"/>
            <a:ext cx="5715001" cy="33943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internet\google_pizarra-medium-in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63" y="4294909"/>
            <a:ext cx="4167656" cy="191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6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internet\internet busqueda empleo_detail.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078182" y="243514"/>
            <a:ext cx="8683348" cy="1143000"/>
          </a:xfrm>
        </p:spPr>
        <p:txBody>
          <a:bodyPr/>
          <a:lstStyle/>
          <a:p>
            <a:r>
              <a:rPr lang="es-MX" dirty="0">
                <a:solidFill>
                  <a:schemeClr val="tx1"/>
                </a:solidFill>
              </a:rPr>
              <a:t>Tipos de búsqueda</a:t>
            </a:r>
            <a:r>
              <a:rPr lang="es-MX" dirty="0"/>
              <a:t/>
            </a:r>
            <a:br>
              <a:rPr lang="es-MX" dirty="0"/>
            </a:br>
            <a:endParaRPr lang="es-MX" dirty="0"/>
          </a:p>
        </p:txBody>
      </p:sp>
      <p:sp>
        <p:nvSpPr>
          <p:cNvPr id="3" name="2 Rectángulo"/>
          <p:cNvSpPr/>
          <p:nvPr/>
        </p:nvSpPr>
        <p:spPr>
          <a:xfrm>
            <a:off x="-25758" y="129234"/>
            <a:ext cx="4984124" cy="1815882"/>
          </a:xfrm>
          <a:prstGeom prst="rect">
            <a:avLst/>
          </a:prstGeom>
        </p:spPr>
        <p:txBody>
          <a:bodyPr wrap="square">
            <a:spAutoFit/>
          </a:bodyPr>
          <a:lstStyle/>
          <a:p>
            <a:pPr algn="ctr"/>
            <a:r>
              <a:rPr lang="es-MX" sz="2800" b="1" dirty="0">
                <a:solidFill>
                  <a:srgbClr val="002060"/>
                </a:solidFill>
                <a:latin typeface="David" pitchFamily="34" charset="-79"/>
                <a:cs typeface="David" pitchFamily="34" charset="-79"/>
              </a:rPr>
              <a:t>En general, los motores pueden realizar los siguientes tipos de búsqueda:</a:t>
            </a:r>
          </a:p>
          <a:p>
            <a:endParaRPr lang="es-MX" sz="2800" dirty="0"/>
          </a:p>
        </p:txBody>
      </p:sp>
      <p:sp>
        <p:nvSpPr>
          <p:cNvPr id="4" name="3 Rectángulo"/>
          <p:cNvSpPr/>
          <p:nvPr/>
        </p:nvSpPr>
        <p:spPr>
          <a:xfrm>
            <a:off x="154544" y="1771610"/>
            <a:ext cx="11822807" cy="4524315"/>
          </a:xfrm>
          <a:prstGeom prst="rect">
            <a:avLst/>
          </a:prstGeom>
        </p:spPr>
        <p:txBody>
          <a:bodyPr wrap="square">
            <a:spAutoFit/>
          </a:bodyPr>
          <a:lstStyle/>
          <a:p>
            <a:pPr marL="285750" indent="-285750" algn="just">
              <a:buFont typeface="Wingdings" pitchFamily="2" charset="2"/>
              <a:buChar char="q"/>
            </a:pPr>
            <a:r>
              <a:rPr lang="es-MX" sz="2400" dirty="0">
                <a:solidFill>
                  <a:schemeClr val="accent6">
                    <a:lumMod val="75000"/>
                  </a:schemeClr>
                </a:solidFill>
              </a:rPr>
              <a:t>Búsqueda booleana: </a:t>
            </a:r>
            <a:r>
              <a:rPr lang="es-MX" sz="2400" dirty="0"/>
              <a:t>Incluye o excluye documentos que contienen determinadas palabras, mediante el uso de operadores tales como "AND</a:t>
            </a:r>
            <a:r>
              <a:rPr lang="es-MX" sz="2400" dirty="0" smtClean="0"/>
              <a:t>", </a:t>
            </a:r>
            <a:r>
              <a:rPr lang="es-MX" sz="2400" dirty="0"/>
              <a:t>"NOT" y "OR</a:t>
            </a:r>
            <a:r>
              <a:rPr lang="es-MX" sz="2400" dirty="0" smtClean="0"/>
              <a:t>". </a:t>
            </a:r>
            <a:r>
              <a:rPr lang="es-MX" sz="2400" dirty="0"/>
              <a:t>Estos operadores se escriben en inglés y mayúsculas junto a las palabras a buscar.</a:t>
            </a:r>
          </a:p>
          <a:p>
            <a:pPr marL="285750" indent="-285750" algn="just">
              <a:buFont typeface="Wingdings" pitchFamily="2" charset="2"/>
              <a:buChar char="q"/>
            </a:pPr>
            <a:endParaRPr lang="es-MX" sz="2400" dirty="0"/>
          </a:p>
          <a:p>
            <a:pPr marL="285750" indent="-285750" algn="just">
              <a:buFont typeface="Wingdings" pitchFamily="2" charset="2"/>
              <a:buChar char="q"/>
            </a:pPr>
            <a:r>
              <a:rPr lang="es-MX" sz="2400" dirty="0">
                <a:solidFill>
                  <a:schemeClr val="accent6">
                    <a:lumMod val="75000"/>
                  </a:schemeClr>
                </a:solidFill>
              </a:rPr>
              <a:t>Búsqueda difusa: </a:t>
            </a:r>
            <a:r>
              <a:rPr lang="es-MX" sz="2400" dirty="0"/>
              <a:t>Encuentra correspondencias, aunque una palabra clave tenga errores de ortografía o no esté completa.</a:t>
            </a:r>
          </a:p>
          <a:p>
            <a:pPr marL="285750" indent="-285750" algn="just">
              <a:buFont typeface="Wingdings" pitchFamily="2" charset="2"/>
              <a:buChar char="q"/>
            </a:pPr>
            <a:endParaRPr lang="es-MX" sz="2400" dirty="0"/>
          </a:p>
          <a:p>
            <a:pPr marL="285750" indent="-285750" algn="just">
              <a:buFont typeface="Wingdings" pitchFamily="2" charset="2"/>
              <a:buChar char="q"/>
            </a:pPr>
            <a:r>
              <a:rPr lang="es-MX" sz="2400" dirty="0">
                <a:solidFill>
                  <a:schemeClr val="accent6">
                    <a:lumMod val="75000"/>
                  </a:schemeClr>
                </a:solidFill>
              </a:rPr>
              <a:t>Búsqueda semántica: </a:t>
            </a:r>
            <a:r>
              <a:rPr lang="es-MX" sz="2400" dirty="0"/>
              <a:t>Busca enlaces relacionados con el significado de la palabra o palabras clave. Motores de búsqueda que la utilizan: Powerset o Hakia</a:t>
            </a:r>
          </a:p>
          <a:p>
            <a:pPr marL="285750" indent="-285750" algn="just">
              <a:buFont typeface="Wingdings" pitchFamily="2" charset="2"/>
              <a:buChar char="q"/>
            </a:pPr>
            <a:endParaRPr lang="es-MX" sz="2400" dirty="0"/>
          </a:p>
          <a:p>
            <a:pPr marL="285750" indent="-285750" algn="just">
              <a:buFont typeface="Wingdings" pitchFamily="2" charset="2"/>
              <a:buChar char="q"/>
            </a:pPr>
            <a:r>
              <a:rPr lang="es-MX" sz="2400" dirty="0">
                <a:solidFill>
                  <a:schemeClr val="accent6">
                    <a:lumMod val="75000"/>
                  </a:schemeClr>
                </a:solidFill>
              </a:rPr>
              <a:t>Búsqueda por frases: </a:t>
            </a:r>
            <a:r>
              <a:rPr lang="es-MX" sz="2400" dirty="0"/>
              <a:t>La palabra clave se reemplaza por una frase exacta (que el usuario escribe entre comillas) y muestra todos los enlaces que la contengan.</a:t>
            </a:r>
          </a:p>
        </p:txBody>
      </p:sp>
    </p:spTree>
    <p:extLst>
      <p:ext uri="{BB962C8B-B14F-4D97-AF65-F5344CB8AC3E}">
        <p14:creationId xmlns:p14="http://schemas.microsoft.com/office/powerpoint/2010/main" val="18329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4361" y="534459"/>
            <a:ext cx="8683348" cy="1143000"/>
          </a:xfrm>
        </p:spPr>
        <p:txBody>
          <a:bodyPr/>
          <a:lstStyle/>
          <a:p>
            <a:r>
              <a:rPr lang="es-MX" dirty="0"/>
              <a:t>Estrategias de búsqueda</a:t>
            </a:r>
          </a:p>
        </p:txBody>
      </p:sp>
      <p:sp>
        <p:nvSpPr>
          <p:cNvPr id="3" name="2 Rectángulo"/>
          <p:cNvSpPr/>
          <p:nvPr/>
        </p:nvSpPr>
        <p:spPr>
          <a:xfrm>
            <a:off x="900545" y="1866912"/>
            <a:ext cx="10557164" cy="707886"/>
          </a:xfrm>
          <a:prstGeom prst="rect">
            <a:avLst/>
          </a:prstGeom>
        </p:spPr>
        <p:txBody>
          <a:bodyPr wrap="square">
            <a:spAutoFit/>
          </a:bodyPr>
          <a:lstStyle/>
          <a:p>
            <a:r>
              <a:rPr lang="es-MX" sz="2000" dirty="0"/>
              <a:t>Pero para encontrar hay que saber buscar, porque no todo lo que buscas lo encuentras a la primera.</a:t>
            </a:r>
          </a:p>
        </p:txBody>
      </p:sp>
      <p:sp>
        <p:nvSpPr>
          <p:cNvPr id="4" name="3 Rectángulo"/>
          <p:cNvSpPr/>
          <p:nvPr/>
        </p:nvSpPr>
        <p:spPr>
          <a:xfrm>
            <a:off x="697223" y="2821954"/>
            <a:ext cx="4413709" cy="400110"/>
          </a:xfrm>
          <a:prstGeom prst="rect">
            <a:avLst/>
          </a:prstGeom>
        </p:spPr>
        <p:txBody>
          <a:bodyPr wrap="none">
            <a:spAutoFit/>
          </a:bodyPr>
          <a:lstStyle/>
          <a:p>
            <a:r>
              <a:rPr lang="es-MX" sz="2000" dirty="0"/>
              <a:t>1.-En primer lugar, vamos a analizar </a:t>
            </a:r>
          </a:p>
        </p:txBody>
      </p:sp>
      <p:sp>
        <p:nvSpPr>
          <p:cNvPr id="5" name="4 Rectángulo"/>
          <p:cNvSpPr/>
          <p:nvPr/>
        </p:nvSpPr>
        <p:spPr>
          <a:xfrm>
            <a:off x="1828800" y="3191286"/>
            <a:ext cx="6096000" cy="707886"/>
          </a:xfrm>
          <a:prstGeom prst="rect">
            <a:avLst/>
          </a:prstGeom>
        </p:spPr>
        <p:txBody>
          <a:bodyPr>
            <a:spAutoFit/>
          </a:bodyPr>
          <a:lstStyle/>
          <a:p>
            <a:r>
              <a:rPr lang="es-MX" sz="2000" dirty="0"/>
              <a:t>traducir lo que queremos saber o buscar a un perfil de búsqueda</a:t>
            </a:r>
          </a:p>
        </p:txBody>
      </p:sp>
      <p:sp>
        <p:nvSpPr>
          <p:cNvPr id="8" name="7 Rectángulo"/>
          <p:cNvSpPr/>
          <p:nvPr/>
        </p:nvSpPr>
        <p:spPr>
          <a:xfrm>
            <a:off x="3297382" y="3942124"/>
            <a:ext cx="6096000" cy="1015663"/>
          </a:xfrm>
          <a:prstGeom prst="rect">
            <a:avLst/>
          </a:prstGeom>
        </p:spPr>
        <p:txBody>
          <a:bodyPr>
            <a:spAutoFit/>
          </a:bodyPr>
          <a:lstStyle/>
          <a:p>
            <a:r>
              <a:rPr lang="es-MX" sz="2000" dirty="0"/>
              <a:t>2.-Escoger la herramienta adecuada</a:t>
            </a:r>
          </a:p>
          <a:p>
            <a:pPr algn="just"/>
            <a:r>
              <a:rPr lang="es-MX" sz="2000" dirty="0" smtClean="0"/>
              <a:t>La </a:t>
            </a:r>
            <a:r>
              <a:rPr lang="es-MX" sz="2000" dirty="0"/>
              <a:t>mejor herramienta dependerá de lo que queramos encontrar: imágenes, vídeos, etc.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865454"/>
            <a:ext cx="3297382" cy="19925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E:\imageness\cc3kid79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727" y="4403789"/>
            <a:ext cx="2836273" cy="222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3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3396" y="373090"/>
            <a:ext cx="6553143" cy="1323439"/>
          </a:xfrm>
          <a:prstGeom prst="rect">
            <a:avLst/>
          </a:prstGeom>
        </p:spPr>
        <p:txBody>
          <a:bodyPr wrap="square">
            <a:spAutoFit/>
          </a:bodyPr>
          <a:lstStyle/>
          <a:p>
            <a:r>
              <a:rPr lang="es-MX" sz="2000" dirty="0"/>
              <a:t>3.-Ser claro y conciso</a:t>
            </a:r>
          </a:p>
          <a:p>
            <a:r>
              <a:rPr lang="es-MX" sz="2000" dirty="0"/>
              <a:t>Los buscadores suelen indexar palabras, y no frases concretas. Es mejor emplear términos clave precisos como parámetros de búsqueda.</a:t>
            </a:r>
          </a:p>
        </p:txBody>
      </p:sp>
      <p:sp>
        <p:nvSpPr>
          <p:cNvPr id="7" name="6 Rectángulo"/>
          <p:cNvSpPr/>
          <p:nvPr/>
        </p:nvSpPr>
        <p:spPr>
          <a:xfrm>
            <a:off x="1555222" y="1835029"/>
            <a:ext cx="7163775" cy="2246769"/>
          </a:xfrm>
          <a:prstGeom prst="rect">
            <a:avLst/>
          </a:prstGeom>
        </p:spPr>
        <p:txBody>
          <a:bodyPr wrap="square">
            <a:spAutoFit/>
          </a:bodyPr>
          <a:lstStyle/>
          <a:p>
            <a:endParaRPr lang="es-MX" sz="2000" dirty="0"/>
          </a:p>
          <a:p>
            <a:r>
              <a:rPr lang="es-MX" sz="2000" dirty="0"/>
              <a:t>4.- Discrimina resultados</a:t>
            </a:r>
          </a:p>
          <a:p>
            <a:endParaRPr lang="es-MX" sz="2000" dirty="0"/>
          </a:p>
          <a:p>
            <a:pPr algn="just"/>
            <a:r>
              <a:rPr lang="es-MX" sz="2000" dirty="0"/>
              <a:t>Cuando obtenemos los primeros resultados, debemos fijarnos si los resultados tienen algo que ver con la búsqueda, sino es así, debemos remplazar los términos clave por otros y volver a intentarlo.</a:t>
            </a:r>
          </a:p>
        </p:txBody>
      </p:sp>
      <p:sp>
        <p:nvSpPr>
          <p:cNvPr id="8" name="7 Rectángulo"/>
          <p:cNvSpPr/>
          <p:nvPr/>
        </p:nvSpPr>
        <p:spPr>
          <a:xfrm>
            <a:off x="2934040" y="4687105"/>
            <a:ext cx="6553143" cy="1631216"/>
          </a:xfrm>
          <a:prstGeom prst="rect">
            <a:avLst/>
          </a:prstGeom>
        </p:spPr>
        <p:txBody>
          <a:bodyPr wrap="square">
            <a:spAutoFit/>
          </a:bodyPr>
          <a:lstStyle/>
          <a:p>
            <a:r>
              <a:rPr lang="es-MX" sz="2000" dirty="0"/>
              <a:t>5) Utiliza diccionarios</a:t>
            </a:r>
          </a:p>
          <a:p>
            <a:r>
              <a:rPr lang="es-MX" sz="2000" dirty="0"/>
              <a:t> </a:t>
            </a:r>
          </a:p>
          <a:p>
            <a:pPr algn="just"/>
            <a:r>
              <a:rPr lang="es-MX" sz="2000" dirty="0"/>
              <a:t>Aunque el español ha ganado mucho peso en Internet, el inglés suele ser la lengua predominante, emplearlo puede ayudarnos a localizar recursos.</a:t>
            </a:r>
          </a:p>
        </p:txBody>
      </p:sp>
      <p:pic>
        <p:nvPicPr>
          <p:cNvPr id="1026" name="Picture 2" descr="Resultado de imagen para Búsqueda de recursos en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088" y="585652"/>
            <a:ext cx="3048000" cy="450150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08112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9650" y="642558"/>
            <a:ext cx="6096000" cy="3662541"/>
          </a:xfrm>
          <a:prstGeom prst="rect">
            <a:avLst/>
          </a:prstGeom>
        </p:spPr>
        <p:txBody>
          <a:bodyPr>
            <a:spAutoFit/>
          </a:bodyPr>
          <a:lstStyle/>
          <a:p>
            <a:r>
              <a:rPr lang="es-ES" sz="4000" dirty="0"/>
              <a:t>Los indicadores son:</a:t>
            </a:r>
          </a:p>
          <a:p>
            <a:endParaRPr lang="es-ES" sz="2400" dirty="0"/>
          </a:p>
          <a:p>
            <a:r>
              <a:rPr lang="es-ES" sz="2400" dirty="0"/>
              <a:t>• autoridad, </a:t>
            </a:r>
          </a:p>
          <a:p>
            <a:r>
              <a:rPr lang="es-ES" sz="2400" dirty="0"/>
              <a:t>• actualización, </a:t>
            </a:r>
          </a:p>
          <a:p>
            <a:r>
              <a:rPr lang="es-ES" sz="2400" dirty="0"/>
              <a:t>• navegabilidad, </a:t>
            </a:r>
          </a:p>
          <a:p>
            <a:r>
              <a:rPr lang="es-ES" sz="2400" dirty="0"/>
              <a:t>• organización, </a:t>
            </a:r>
          </a:p>
          <a:p>
            <a:r>
              <a:rPr lang="es-ES" sz="2400" dirty="0"/>
              <a:t>• selección de contenidos, </a:t>
            </a:r>
          </a:p>
          <a:p>
            <a:r>
              <a:rPr lang="es-ES" sz="2400" dirty="0"/>
              <a:t>• legibilidad, </a:t>
            </a:r>
          </a:p>
          <a:p>
            <a:r>
              <a:rPr lang="es-ES" sz="2400" dirty="0"/>
              <a:t>• adecuación al destinatario. </a:t>
            </a:r>
            <a:endParaRPr lang="en-US" sz="2400" dirty="0"/>
          </a:p>
        </p:txBody>
      </p:sp>
      <p:pic>
        <p:nvPicPr>
          <p:cNvPr id="2050" name="Picture 2" descr="Resultado de imagen para int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739" y="414023"/>
            <a:ext cx="5334000" cy="3552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2"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492" y="4439063"/>
            <a:ext cx="5298507" cy="23464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7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internet\MOTO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172691" cy="1856509"/>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394363" y="466589"/>
            <a:ext cx="8575964" cy="923330"/>
          </a:xfrm>
          <a:prstGeom prst="rect">
            <a:avLst/>
          </a:prstGeom>
        </p:spPr>
        <p:txBody>
          <a:bodyPr wrap="square">
            <a:spAutoFit/>
          </a:bodyPr>
          <a:lstStyle/>
          <a:p>
            <a:pPr algn="just"/>
            <a:r>
              <a:rPr lang="es-MX" dirty="0"/>
              <a:t>Si sólo queremos ver lo que hay sobre un tema, simplemente lo teclearemos en la caja de búsqueda del motor de búsqueda elegido (Google, Altavista...). El problema es que se pueden encontrar demasiados enlaces.</a:t>
            </a:r>
          </a:p>
        </p:txBody>
      </p:sp>
      <p:sp>
        <p:nvSpPr>
          <p:cNvPr id="4" name="3 Rectángulo"/>
          <p:cNvSpPr/>
          <p:nvPr/>
        </p:nvSpPr>
        <p:spPr>
          <a:xfrm>
            <a:off x="706582" y="1997838"/>
            <a:ext cx="11042072" cy="646331"/>
          </a:xfrm>
          <a:prstGeom prst="rect">
            <a:avLst/>
          </a:prstGeom>
        </p:spPr>
        <p:txBody>
          <a:bodyPr wrap="square">
            <a:spAutoFit/>
          </a:bodyPr>
          <a:lstStyle/>
          <a:p>
            <a:pPr marL="285750" indent="-285750">
              <a:buFont typeface="Wingdings" pitchFamily="2" charset="2"/>
              <a:buChar char="v"/>
            </a:pPr>
            <a:r>
              <a:rPr lang="es-MX" dirty="0"/>
              <a:t>Pongámoslo entre comillas. Así será muy rápido de encontrar, por ejemplo, la "Biblioteca Centro Cultural Ramón Alonso </a:t>
            </a:r>
            <a:r>
              <a:rPr lang="es-MX" dirty="0" err="1" smtClean="0"/>
              <a:t>Luzzy</a:t>
            </a:r>
            <a:r>
              <a:rPr lang="es-MX" dirty="0" smtClean="0"/>
              <a:t>”.</a:t>
            </a:r>
            <a:endParaRPr lang="es-MX" dirty="0"/>
          </a:p>
        </p:txBody>
      </p:sp>
      <p:sp>
        <p:nvSpPr>
          <p:cNvPr id="5" name="4 Rectángulo"/>
          <p:cNvSpPr/>
          <p:nvPr/>
        </p:nvSpPr>
        <p:spPr>
          <a:xfrm>
            <a:off x="554180" y="3089564"/>
            <a:ext cx="11194473" cy="646331"/>
          </a:xfrm>
          <a:prstGeom prst="rect">
            <a:avLst/>
          </a:prstGeom>
        </p:spPr>
        <p:txBody>
          <a:bodyPr wrap="square">
            <a:spAutoFit/>
          </a:bodyPr>
          <a:lstStyle/>
          <a:p>
            <a:pPr algn="just"/>
            <a:r>
              <a:rPr lang="es-MX" dirty="0"/>
              <a:t>Si ponemos las mismas palabras sin comillas, nos aparecerán todas las páginas que incluyan la palabra biblioteca, centro, cultural, Ramón, etc... Quizá la página de la biblioteca se muestre la primera... o no...</a:t>
            </a:r>
          </a:p>
        </p:txBody>
      </p:sp>
      <p:sp>
        <p:nvSpPr>
          <p:cNvPr id="6" name="5 Rectángulo"/>
          <p:cNvSpPr/>
          <p:nvPr/>
        </p:nvSpPr>
        <p:spPr>
          <a:xfrm>
            <a:off x="706582" y="4089553"/>
            <a:ext cx="10390909" cy="369332"/>
          </a:xfrm>
          <a:prstGeom prst="rect">
            <a:avLst/>
          </a:prstGeom>
        </p:spPr>
        <p:txBody>
          <a:bodyPr wrap="square">
            <a:spAutoFit/>
          </a:bodyPr>
          <a:lstStyle/>
          <a:p>
            <a:pPr marL="285750" indent="-285750">
              <a:buFont typeface="Wingdings" pitchFamily="2" charset="2"/>
              <a:buChar char="v"/>
            </a:pPr>
            <a:r>
              <a:rPr lang="es-MX" dirty="0"/>
              <a:t>Podemos establecer relaciones entre las palabras con operadores booleanos (AND, NOT, OR...)</a:t>
            </a:r>
          </a:p>
        </p:txBody>
      </p:sp>
      <p:sp>
        <p:nvSpPr>
          <p:cNvPr id="7" name="6 Rectángulo"/>
          <p:cNvSpPr/>
          <p:nvPr/>
        </p:nvSpPr>
        <p:spPr>
          <a:xfrm>
            <a:off x="706582" y="4653171"/>
            <a:ext cx="11042072" cy="1200329"/>
          </a:xfrm>
          <a:prstGeom prst="rect">
            <a:avLst/>
          </a:prstGeom>
        </p:spPr>
        <p:txBody>
          <a:bodyPr wrap="square">
            <a:spAutoFit/>
          </a:bodyPr>
          <a:lstStyle/>
          <a:p>
            <a:r>
              <a:rPr lang="es-MX" dirty="0"/>
              <a:t>si buscamos (sin comillas) "adaptación curricular", nos aparecerán demasiadas respuestas. Si añadimos "adaptación curricular AND secundaria AND lengua NOT literatura NOT bachillerato" nos acercaremos bastante . Si no nos aclaramos podemos acceder a la búsqueda avanzada.</a:t>
            </a:r>
          </a:p>
          <a:p>
            <a:endParaRPr lang="es-MX" dirty="0"/>
          </a:p>
        </p:txBody>
      </p:sp>
    </p:spTree>
    <p:extLst>
      <p:ext uri="{BB962C8B-B14F-4D97-AF65-F5344CB8AC3E}">
        <p14:creationId xmlns:p14="http://schemas.microsoft.com/office/powerpoint/2010/main" val="172520335"/>
      </p:ext>
    </p:extLst>
  </p:cSld>
  <p:clrMapOvr>
    <a:masterClrMapping/>
  </p:clrMapOvr>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738</TotalTime>
  <Words>591</Words>
  <Application>Microsoft Office PowerPoint</Application>
  <PresentationFormat>Panorámica</PresentationFormat>
  <Paragraphs>45</Paragraphs>
  <Slides>10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10</vt:i4>
      </vt:variant>
    </vt:vector>
  </HeadingPairs>
  <TitlesOfParts>
    <vt:vector size="21" baseType="lpstr">
      <vt:lpstr>Aharoni</vt:lpstr>
      <vt:lpstr>Andalus</vt:lpstr>
      <vt:lpstr>Aparajita</vt:lpstr>
      <vt:lpstr>Bell MT</vt:lpstr>
      <vt:lpstr>Calisto MT</vt:lpstr>
      <vt:lpstr>David</vt:lpstr>
      <vt:lpstr>Georgia</vt:lpstr>
      <vt:lpstr>Mongolian Baiti</vt:lpstr>
      <vt:lpstr>Trebuchet MS</vt:lpstr>
      <vt:lpstr>Wingdings</vt:lpstr>
      <vt:lpstr>Transmisión de listas</vt:lpstr>
      <vt:lpstr>BÚSQUEDA DE RECURSOS EN INTERNET</vt:lpstr>
      <vt:lpstr>¿Qué son las TIC   Las tic pueden ser definidas en dos sentidos como las tecnologías tradicionales de la comunicación constituidas principalmente por la radio, la televisión y la telefonía convencional y por las tecnologías modernas.</vt:lpstr>
      <vt:lpstr>Presentación de PowerPoint</vt:lpstr>
      <vt:lpstr>Motores de búsqueda</vt:lpstr>
      <vt:lpstr>Tipos de búsqueda </vt:lpstr>
      <vt:lpstr>Estrategias de búsqueda</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BÚSQUEDA DE RECURSOS EN INTERNET</dc:title>
  <dc:creator>Alumno_Ceneima</dc:creator>
  <cp:lastModifiedBy>Usuario de Windows</cp:lastModifiedBy>
  <cp:revision>48</cp:revision>
  <dcterms:created xsi:type="dcterms:W3CDTF">2015-09-08T19:23:18Z</dcterms:created>
  <dcterms:modified xsi:type="dcterms:W3CDTF">2018-09-03T17:06:11Z</dcterms:modified>
</cp:coreProperties>
</file>