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3" saveSubsetFonts="1">
  <p:sldMasterIdLst>
    <p:sldMasterId id="2147483660" r:id="rId1"/>
  </p:sldMasterIdLst>
  <p:sldIdLst>
    <p:sldId id="256" r:id="rId2"/>
    <p:sldId id="262" r:id="rId3"/>
    <p:sldId id="263" r:id="rId4"/>
    <p:sldId id="264" r:id="rId5"/>
    <p:sldId id="260" r:id="rId6"/>
  </p:sldIdLst>
  <p:sldSz cx="9144000" cy="6858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71" autoAdjust="0"/>
    <p:restoredTop sz="94660"/>
  </p:normalViewPr>
  <p:slideViewPr>
    <p:cSldViewPr snapToGrid="0">
      <p:cViewPr>
        <p:scale>
          <a:sx n="100" d="100"/>
          <a:sy n="100" d="100"/>
        </p:scale>
        <p:origin x="378" y="-1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EA9FEF6-598C-49EA-A418-534719148FC4}" type="datetimeFigureOut">
              <a:rPr lang="es-MX" smtClean="0"/>
              <a:t>19/01/2023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E49EEED-2948-4760-84B6-BBAF66B84718}" type="slidenum">
              <a:rPr lang="es-MX" smtClean="0"/>
              <a:t>‹Nº›</a:t>
            </a:fld>
            <a:endParaRPr lang="es-MX"/>
          </a:p>
        </p:txBody>
      </p:sp>
    </p:spTree>
    <p:extLst>
      <p:ext uri="{BB962C8B-B14F-4D97-AF65-F5344CB8AC3E}">
        <p14:creationId xmlns:p14="http://schemas.microsoft.com/office/powerpoint/2010/main" val="166576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EA9FEF6-598C-49EA-A418-534719148FC4}" type="datetimeFigureOut">
              <a:rPr lang="es-MX" smtClean="0"/>
              <a:t>19/01/2023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E49EEED-2948-4760-84B6-BBAF66B84718}" type="slidenum">
              <a:rPr lang="es-MX" smtClean="0"/>
              <a:t>‹Nº›</a:t>
            </a:fld>
            <a:endParaRPr lang="es-MX"/>
          </a:p>
        </p:txBody>
      </p:sp>
    </p:spTree>
    <p:extLst>
      <p:ext uri="{BB962C8B-B14F-4D97-AF65-F5344CB8AC3E}">
        <p14:creationId xmlns:p14="http://schemas.microsoft.com/office/powerpoint/2010/main" val="377498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EA9FEF6-598C-49EA-A418-534719148FC4}" type="datetimeFigureOut">
              <a:rPr lang="es-MX" smtClean="0"/>
              <a:t>19/01/2023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E49EEED-2948-4760-84B6-BBAF66B84718}" type="slidenum">
              <a:rPr lang="es-MX" smtClean="0"/>
              <a:t>‹Nº›</a:t>
            </a:fld>
            <a:endParaRPr lang="es-MX"/>
          </a:p>
        </p:txBody>
      </p:sp>
    </p:spTree>
    <p:extLst>
      <p:ext uri="{BB962C8B-B14F-4D97-AF65-F5344CB8AC3E}">
        <p14:creationId xmlns:p14="http://schemas.microsoft.com/office/powerpoint/2010/main" val="1342301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EA9FEF6-598C-49EA-A418-534719148FC4}" type="datetimeFigureOut">
              <a:rPr lang="es-MX" smtClean="0"/>
              <a:t>19/01/2023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E49EEED-2948-4760-84B6-BBAF66B84718}" type="slidenum">
              <a:rPr lang="es-MX" smtClean="0"/>
              <a:t>‹Nº›</a:t>
            </a:fld>
            <a:endParaRPr lang="es-MX"/>
          </a:p>
        </p:txBody>
      </p:sp>
    </p:spTree>
    <p:extLst>
      <p:ext uri="{BB962C8B-B14F-4D97-AF65-F5344CB8AC3E}">
        <p14:creationId xmlns:p14="http://schemas.microsoft.com/office/powerpoint/2010/main" val="399839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EA9FEF6-598C-49EA-A418-534719148FC4}" type="datetimeFigureOut">
              <a:rPr lang="es-MX" smtClean="0"/>
              <a:t>19/01/2023</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E49EEED-2948-4760-84B6-BBAF66B84718}" type="slidenum">
              <a:rPr lang="es-MX" smtClean="0"/>
              <a:t>‹Nº›</a:t>
            </a:fld>
            <a:endParaRPr lang="es-MX"/>
          </a:p>
        </p:txBody>
      </p:sp>
    </p:spTree>
    <p:extLst>
      <p:ext uri="{BB962C8B-B14F-4D97-AF65-F5344CB8AC3E}">
        <p14:creationId xmlns:p14="http://schemas.microsoft.com/office/powerpoint/2010/main" val="20535526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EA9FEF6-598C-49EA-A418-534719148FC4}" type="datetimeFigureOut">
              <a:rPr lang="es-MX" smtClean="0"/>
              <a:t>19/01/2023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E49EEED-2948-4760-84B6-BBAF66B84718}" type="slidenum">
              <a:rPr lang="es-MX" smtClean="0"/>
              <a:t>‹Nº›</a:t>
            </a:fld>
            <a:endParaRPr lang="es-MX"/>
          </a:p>
        </p:txBody>
      </p:sp>
    </p:spTree>
    <p:extLst>
      <p:ext uri="{BB962C8B-B14F-4D97-AF65-F5344CB8AC3E}">
        <p14:creationId xmlns:p14="http://schemas.microsoft.com/office/powerpoint/2010/main" val="817726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EA9FEF6-598C-49EA-A418-534719148FC4}" type="datetimeFigureOut">
              <a:rPr lang="es-MX" smtClean="0"/>
              <a:t>19/01/2023</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E49EEED-2948-4760-84B6-BBAF66B84718}" type="slidenum">
              <a:rPr lang="es-MX" smtClean="0"/>
              <a:t>‹Nº›</a:t>
            </a:fld>
            <a:endParaRPr lang="es-MX"/>
          </a:p>
        </p:txBody>
      </p:sp>
    </p:spTree>
    <p:extLst>
      <p:ext uri="{BB962C8B-B14F-4D97-AF65-F5344CB8AC3E}">
        <p14:creationId xmlns:p14="http://schemas.microsoft.com/office/powerpoint/2010/main" val="1244565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EA9FEF6-598C-49EA-A418-534719148FC4}" type="datetimeFigureOut">
              <a:rPr lang="es-MX" smtClean="0"/>
              <a:t>19/01/2023</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E49EEED-2948-4760-84B6-BBAF66B84718}" type="slidenum">
              <a:rPr lang="es-MX" smtClean="0"/>
              <a:t>‹Nº›</a:t>
            </a:fld>
            <a:endParaRPr lang="es-MX"/>
          </a:p>
        </p:txBody>
      </p:sp>
    </p:spTree>
    <p:extLst>
      <p:ext uri="{BB962C8B-B14F-4D97-AF65-F5344CB8AC3E}">
        <p14:creationId xmlns:p14="http://schemas.microsoft.com/office/powerpoint/2010/main" val="183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A9FEF6-598C-49EA-A418-534719148FC4}" type="datetimeFigureOut">
              <a:rPr lang="es-MX" smtClean="0"/>
              <a:t>19/01/2023</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E49EEED-2948-4760-84B6-BBAF66B84718}" type="slidenum">
              <a:rPr lang="es-MX" smtClean="0"/>
              <a:t>‹Nº›</a:t>
            </a:fld>
            <a:endParaRPr lang="es-MX"/>
          </a:p>
        </p:txBody>
      </p:sp>
    </p:spTree>
    <p:extLst>
      <p:ext uri="{BB962C8B-B14F-4D97-AF65-F5344CB8AC3E}">
        <p14:creationId xmlns:p14="http://schemas.microsoft.com/office/powerpoint/2010/main" val="2022587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EA9FEF6-598C-49EA-A418-534719148FC4}" type="datetimeFigureOut">
              <a:rPr lang="es-MX" smtClean="0"/>
              <a:t>19/01/2023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E49EEED-2948-4760-84B6-BBAF66B84718}" type="slidenum">
              <a:rPr lang="es-MX" smtClean="0"/>
              <a:t>‹Nº›</a:t>
            </a:fld>
            <a:endParaRPr lang="es-MX"/>
          </a:p>
        </p:txBody>
      </p:sp>
    </p:spTree>
    <p:extLst>
      <p:ext uri="{BB962C8B-B14F-4D97-AF65-F5344CB8AC3E}">
        <p14:creationId xmlns:p14="http://schemas.microsoft.com/office/powerpoint/2010/main" val="267626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EA9FEF6-598C-49EA-A418-534719148FC4}" type="datetimeFigureOut">
              <a:rPr lang="es-MX" smtClean="0"/>
              <a:t>19/01/2023</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E49EEED-2948-4760-84B6-BBAF66B84718}" type="slidenum">
              <a:rPr lang="es-MX" smtClean="0"/>
              <a:t>‹Nº›</a:t>
            </a:fld>
            <a:endParaRPr lang="es-MX"/>
          </a:p>
        </p:txBody>
      </p:sp>
    </p:spTree>
    <p:extLst>
      <p:ext uri="{BB962C8B-B14F-4D97-AF65-F5344CB8AC3E}">
        <p14:creationId xmlns:p14="http://schemas.microsoft.com/office/powerpoint/2010/main" val="1959880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A9FEF6-598C-49EA-A418-534719148FC4}" type="datetimeFigureOut">
              <a:rPr lang="es-MX" smtClean="0"/>
              <a:t>19/01/2023</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9EEED-2948-4760-84B6-BBAF66B84718}" type="slidenum">
              <a:rPr lang="es-MX" smtClean="0"/>
              <a:t>‹Nº›</a:t>
            </a:fld>
            <a:endParaRPr lang="es-MX"/>
          </a:p>
        </p:txBody>
      </p:sp>
    </p:spTree>
    <p:extLst>
      <p:ext uri="{BB962C8B-B14F-4D97-AF65-F5344CB8AC3E}">
        <p14:creationId xmlns:p14="http://schemas.microsoft.com/office/powerpoint/2010/main" val="855579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23B371C-256C-32AC-92FB-A5E49170AE67}"/>
              </a:ext>
            </a:extLst>
          </p:cNvPr>
          <p:cNvSpPr>
            <a:spLocks noChangeArrowheads="1"/>
          </p:cNvSpPr>
          <p:nvPr/>
        </p:nvSpPr>
        <p:spPr bwMode="auto">
          <a:xfrm>
            <a:off x="939519" y="1531214"/>
            <a:ext cx="7520841" cy="530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es-MX" altLang="es-MX" sz="1500" b="1" dirty="0">
                <a:latin typeface="Arial" panose="020B0604020202020204" pitchFamily="34" charset="0"/>
                <a:ea typeface="Calibri" panose="020F0502020204030204" pitchFamily="34" charset="0"/>
                <a:cs typeface="Arial" panose="020B0604020202020204" pitchFamily="34" charset="0"/>
              </a:rPr>
              <a:t>ESCUELA NORMAL DE EDUCACI</a:t>
            </a:r>
            <a:r>
              <a:rPr lang="es-MX" altLang="es-MX" sz="1500" b="1" dirty="0">
                <a:latin typeface="Calibri" panose="020F0502020204030204" pitchFamily="34" charset="0"/>
                <a:ea typeface="Calibri" panose="020F0502020204030204" pitchFamily="34" charset="0"/>
                <a:cs typeface="Arial" panose="020B0604020202020204" pitchFamily="34" charset="0"/>
              </a:rPr>
              <a:t>Ó</a:t>
            </a:r>
            <a:r>
              <a:rPr lang="es-MX" altLang="es-MX" sz="1500" b="1" dirty="0">
                <a:latin typeface="Arial" panose="020B0604020202020204" pitchFamily="34" charset="0"/>
                <a:ea typeface="Calibri" panose="020F0502020204030204" pitchFamily="34" charset="0"/>
                <a:cs typeface="Arial" panose="020B0604020202020204" pitchFamily="34" charset="0"/>
              </a:rPr>
              <a:t>N PREESCOLAR DEL ESTADO DE COAHUILA</a:t>
            </a:r>
            <a:endParaRPr lang="es-MX" altLang="es-MX" sz="1500" dirty="0"/>
          </a:p>
          <a:p>
            <a:pPr defTabSz="685800" eaLnBrk="0" fontAlgn="base" hangingPunct="0">
              <a:spcBef>
                <a:spcPct val="0"/>
              </a:spcBef>
              <a:spcAft>
                <a:spcPct val="0"/>
              </a:spcAft>
            </a:pPr>
            <a:endParaRPr lang="es-MX" altLang="es-MX" sz="1500" dirty="0">
              <a:latin typeface="Arial" panose="020B0604020202020204" pitchFamily="34" charset="0"/>
            </a:endParaRPr>
          </a:p>
        </p:txBody>
      </p:sp>
      <p:pic>
        <p:nvPicPr>
          <p:cNvPr id="1025" name="Imagen 4">
            <a:extLst>
              <a:ext uri="{FF2B5EF4-FFF2-40B4-BE49-F238E27FC236}">
                <a16:creationId xmlns:a16="http://schemas.microsoft.com/office/drawing/2014/main" id="{02961695-647E-222A-7E79-ABAF3BB5DD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4739" y="2062129"/>
            <a:ext cx="2114522" cy="1564932"/>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a:extLst>
              <a:ext uri="{FF2B5EF4-FFF2-40B4-BE49-F238E27FC236}">
                <a16:creationId xmlns:a16="http://schemas.microsoft.com/office/drawing/2014/main" id="{C9BC5727-B5BA-8224-E760-F25DB5B66468}"/>
              </a:ext>
            </a:extLst>
          </p:cNvPr>
          <p:cNvSpPr>
            <a:spLocks noChangeArrowheads="1"/>
          </p:cNvSpPr>
          <p:nvPr/>
        </p:nvSpPr>
        <p:spPr bwMode="auto">
          <a:xfrm>
            <a:off x="251447" y="3958292"/>
            <a:ext cx="8709885" cy="1523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es-MX" altLang="es-MX" sz="1350" dirty="0">
                <a:latin typeface="Arial" panose="020B0604020202020204" pitchFamily="34" charset="0"/>
                <a:ea typeface="Calibri" panose="020F0502020204030204" pitchFamily="34" charset="0"/>
                <a:cs typeface="Arial" panose="020B0604020202020204" pitchFamily="34" charset="0"/>
              </a:rPr>
              <a:t>Nombre del estudiante normalista: _______</a:t>
            </a:r>
            <a:r>
              <a:rPr lang="es-MX" altLang="es-MX" sz="1350" u="sng" dirty="0">
                <a:latin typeface="Arial" panose="020B0604020202020204" pitchFamily="34" charset="0"/>
                <a:ea typeface="Calibri" panose="020F0502020204030204" pitchFamily="34" charset="0"/>
                <a:cs typeface="Arial" panose="020B0604020202020204" pitchFamily="34" charset="0"/>
              </a:rPr>
              <a:t>Diana Cristina Hern</a:t>
            </a:r>
            <a:r>
              <a:rPr lang="es-MX" altLang="es-MX" sz="1350" u="sng" dirty="0">
                <a:latin typeface="Calibri" panose="020F0502020204030204" pitchFamily="34" charset="0"/>
                <a:ea typeface="Calibri" panose="020F0502020204030204" pitchFamily="34" charset="0"/>
                <a:cs typeface="Arial" panose="020B0604020202020204" pitchFamily="34" charset="0"/>
              </a:rPr>
              <a:t>á</a:t>
            </a:r>
            <a:r>
              <a:rPr lang="es-MX" altLang="es-MX" sz="1350" u="sng" dirty="0">
                <a:latin typeface="Arial" panose="020B0604020202020204" pitchFamily="34" charset="0"/>
                <a:ea typeface="Calibri" panose="020F0502020204030204" pitchFamily="34" charset="0"/>
                <a:cs typeface="Arial" panose="020B0604020202020204" pitchFamily="34" charset="0"/>
              </a:rPr>
              <a:t>ndez Gonzalez</a:t>
            </a:r>
            <a:r>
              <a:rPr lang="es-MX" altLang="es-MX" sz="1350" dirty="0">
                <a:latin typeface="Arial" panose="020B0604020202020204" pitchFamily="34" charset="0"/>
                <a:ea typeface="Calibri" panose="020F0502020204030204" pitchFamily="34" charset="0"/>
                <a:cs typeface="Arial" panose="020B0604020202020204" pitchFamily="34" charset="0"/>
              </a:rPr>
              <a:t>_______________</a:t>
            </a:r>
            <a:endParaRPr lang="es-MX" altLang="es-MX" sz="1350" dirty="0"/>
          </a:p>
          <a:p>
            <a:pPr defTabSz="685800" eaLnBrk="0" fontAlgn="base" hangingPunct="0">
              <a:spcBef>
                <a:spcPct val="0"/>
              </a:spcBef>
              <a:spcAft>
                <a:spcPct val="0"/>
              </a:spcAft>
            </a:pPr>
            <a:r>
              <a:rPr lang="es-MX" altLang="es-MX" sz="1350" dirty="0">
                <a:latin typeface="Arial" panose="020B0604020202020204" pitchFamily="34" charset="0"/>
                <a:ea typeface="Calibri" panose="020F0502020204030204" pitchFamily="34" charset="0"/>
                <a:cs typeface="Arial" panose="020B0604020202020204" pitchFamily="34" charset="0"/>
              </a:rPr>
              <a:t>Grado: _</a:t>
            </a:r>
            <a:r>
              <a:rPr lang="es-MX" altLang="es-MX" sz="1350" u="sng" dirty="0">
                <a:latin typeface="Arial" panose="020B0604020202020204" pitchFamily="34" charset="0"/>
                <a:ea typeface="Calibri" panose="020F0502020204030204" pitchFamily="34" charset="0"/>
                <a:cs typeface="Arial" panose="020B0604020202020204" pitchFamily="34" charset="0"/>
              </a:rPr>
              <a:t>3</a:t>
            </a:r>
            <a:r>
              <a:rPr lang="es-MX" altLang="es-MX" sz="1350" dirty="0">
                <a:latin typeface="Arial" panose="020B0604020202020204" pitchFamily="34" charset="0"/>
                <a:ea typeface="Calibri" panose="020F0502020204030204" pitchFamily="34" charset="0"/>
                <a:cs typeface="Arial" panose="020B0604020202020204" pitchFamily="34" charset="0"/>
              </a:rPr>
              <a:t>_          Secci</a:t>
            </a:r>
            <a:r>
              <a:rPr lang="es-MX" altLang="es-MX" sz="1350" dirty="0">
                <a:latin typeface="Calibri" panose="020F0502020204030204" pitchFamily="34" charset="0"/>
                <a:ea typeface="Calibri" panose="020F0502020204030204" pitchFamily="34" charset="0"/>
                <a:cs typeface="Arial" panose="020B0604020202020204" pitchFamily="34" charset="0"/>
              </a:rPr>
              <a:t>ó</a:t>
            </a:r>
            <a:r>
              <a:rPr lang="es-MX" altLang="es-MX" sz="1350" dirty="0">
                <a:latin typeface="Arial" panose="020B0604020202020204" pitchFamily="34" charset="0"/>
                <a:ea typeface="Calibri" panose="020F0502020204030204" pitchFamily="34" charset="0"/>
                <a:cs typeface="Arial" panose="020B0604020202020204" pitchFamily="34" charset="0"/>
              </a:rPr>
              <a:t>n: _</a:t>
            </a:r>
            <a:r>
              <a:rPr lang="es-MX" altLang="es-MX" sz="1350" u="sng" dirty="0">
                <a:latin typeface="Arial" panose="020B0604020202020204" pitchFamily="34" charset="0"/>
                <a:ea typeface="Calibri" panose="020F0502020204030204" pitchFamily="34" charset="0"/>
                <a:cs typeface="Arial" panose="020B0604020202020204" pitchFamily="34" charset="0"/>
              </a:rPr>
              <a:t>A</a:t>
            </a:r>
            <a:r>
              <a:rPr lang="es-MX" altLang="es-MX" sz="1350" dirty="0">
                <a:latin typeface="Arial" panose="020B0604020202020204" pitchFamily="34" charset="0"/>
                <a:ea typeface="Calibri" panose="020F0502020204030204" pitchFamily="34" charset="0"/>
                <a:cs typeface="Arial" panose="020B0604020202020204" pitchFamily="34" charset="0"/>
              </a:rPr>
              <a:t>_           N</a:t>
            </a:r>
            <a:r>
              <a:rPr lang="es-MX" altLang="es-MX" sz="1350" dirty="0">
                <a:latin typeface="Calibri" panose="020F0502020204030204" pitchFamily="34" charset="0"/>
                <a:ea typeface="Calibri" panose="020F0502020204030204" pitchFamily="34" charset="0"/>
                <a:cs typeface="Arial" panose="020B0604020202020204" pitchFamily="34" charset="0"/>
              </a:rPr>
              <a:t>ú</a:t>
            </a:r>
            <a:r>
              <a:rPr lang="es-MX" altLang="es-MX" sz="1350" dirty="0">
                <a:latin typeface="Arial" panose="020B0604020202020204" pitchFamily="34" charset="0"/>
                <a:ea typeface="Calibri" panose="020F0502020204030204" pitchFamily="34" charset="0"/>
                <a:cs typeface="Arial" panose="020B0604020202020204" pitchFamily="34" charset="0"/>
              </a:rPr>
              <a:t>mero de Lista: _</a:t>
            </a:r>
            <a:r>
              <a:rPr lang="es-MX" altLang="es-MX" sz="1350" u="sng" dirty="0">
                <a:latin typeface="Arial" panose="020B0604020202020204" pitchFamily="34" charset="0"/>
                <a:ea typeface="Calibri" panose="020F0502020204030204" pitchFamily="34" charset="0"/>
                <a:cs typeface="Arial" panose="020B0604020202020204" pitchFamily="34" charset="0"/>
              </a:rPr>
              <a:t>#14</a:t>
            </a:r>
            <a:r>
              <a:rPr lang="es-MX" altLang="es-MX" sz="1350" dirty="0">
                <a:latin typeface="Arial" panose="020B0604020202020204" pitchFamily="34" charset="0"/>
                <a:ea typeface="Calibri" panose="020F0502020204030204" pitchFamily="34" charset="0"/>
                <a:cs typeface="Arial" panose="020B0604020202020204" pitchFamily="34" charset="0"/>
              </a:rPr>
              <a:t>_ </a:t>
            </a:r>
            <a:endParaRPr lang="es-MX" altLang="es-MX" sz="1350" dirty="0"/>
          </a:p>
          <a:p>
            <a:pPr defTabSz="685800" eaLnBrk="0" fontAlgn="base" hangingPunct="0">
              <a:spcBef>
                <a:spcPct val="0"/>
              </a:spcBef>
              <a:spcAft>
                <a:spcPct val="0"/>
              </a:spcAft>
            </a:pPr>
            <a:r>
              <a:rPr lang="es-MX" altLang="es-MX" sz="1350" dirty="0">
                <a:latin typeface="Arial" panose="020B0604020202020204" pitchFamily="34" charset="0"/>
                <a:ea typeface="Calibri" panose="020F0502020204030204" pitchFamily="34" charset="0"/>
                <a:cs typeface="Arial" panose="020B0604020202020204" pitchFamily="34" charset="0"/>
              </a:rPr>
              <a:t>Instituci</a:t>
            </a:r>
            <a:r>
              <a:rPr lang="es-MX" altLang="es-MX" sz="1350" dirty="0">
                <a:latin typeface="Calibri" panose="020F0502020204030204" pitchFamily="34" charset="0"/>
                <a:ea typeface="Calibri" panose="020F0502020204030204" pitchFamily="34" charset="0"/>
                <a:cs typeface="Arial" panose="020B0604020202020204" pitchFamily="34" charset="0"/>
              </a:rPr>
              <a:t>ó</a:t>
            </a:r>
            <a:r>
              <a:rPr lang="es-MX" altLang="es-MX" sz="1350" dirty="0">
                <a:latin typeface="Arial" panose="020B0604020202020204" pitchFamily="34" charset="0"/>
                <a:ea typeface="Calibri" panose="020F0502020204030204" pitchFamily="34" charset="0"/>
                <a:cs typeface="Arial" panose="020B0604020202020204" pitchFamily="34" charset="0"/>
              </a:rPr>
              <a:t>n de Pr</a:t>
            </a:r>
            <a:r>
              <a:rPr lang="es-MX" altLang="es-MX" sz="1350" dirty="0">
                <a:latin typeface="Calibri" panose="020F0502020204030204" pitchFamily="34" charset="0"/>
                <a:ea typeface="Calibri" panose="020F0502020204030204" pitchFamily="34" charset="0"/>
                <a:cs typeface="Arial" panose="020B0604020202020204" pitchFamily="34" charset="0"/>
              </a:rPr>
              <a:t>á</a:t>
            </a:r>
            <a:r>
              <a:rPr lang="es-MX" altLang="es-MX" sz="1350" dirty="0">
                <a:latin typeface="Arial" panose="020B0604020202020204" pitchFamily="34" charset="0"/>
                <a:ea typeface="Calibri" panose="020F0502020204030204" pitchFamily="34" charset="0"/>
                <a:cs typeface="Arial" panose="020B0604020202020204" pitchFamily="34" charset="0"/>
              </a:rPr>
              <a:t>ctica: ____________</a:t>
            </a:r>
            <a:r>
              <a:rPr lang="es-MX" altLang="es-MX" sz="1350" u="sng" dirty="0">
                <a:latin typeface="Arial" panose="020B0604020202020204" pitchFamily="34" charset="0"/>
                <a:ea typeface="Calibri" panose="020F0502020204030204" pitchFamily="34" charset="0"/>
                <a:cs typeface="Arial" panose="020B0604020202020204" pitchFamily="34" charset="0"/>
              </a:rPr>
              <a:t>J.N David Alfaro Siqueiros</a:t>
            </a:r>
            <a:r>
              <a:rPr lang="es-MX" altLang="es-MX" sz="1350" dirty="0">
                <a:latin typeface="Arial" panose="020B0604020202020204" pitchFamily="34" charset="0"/>
                <a:ea typeface="Calibri" panose="020F0502020204030204" pitchFamily="34" charset="0"/>
                <a:cs typeface="Arial" panose="020B0604020202020204" pitchFamily="34" charset="0"/>
              </a:rPr>
              <a:t>___________________</a:t>
            </a:r>
            <a:endParaRPr lang="es-MX" altLang="es-MX" sz="1350" dirty="0"/>
          </a:p>
          <a:p>
            <a:pPr defTabSz="685800" eaLnBrk="0" fontAlgn="base" hangingPunct="0">
              <a:spcBef>
                <a:spcPct val="0"/>
              </a:spcBef>
              <a:spcAft>
                <a:spcPct val="0"/>
              </a:spcAft>
            </a:pPr>
            <a:r>
              <a:rPr lang="es-MX" altLang="es-MX" sz="1350" dirty="0">
                <a:latin typeface="Arial" panose="020B0604020202020204" pitchFamily="34" charset="0"/>
                <a:ea typeface="Calibri" panose="020F0502020204030204" pitchFamily="34" charset="0"/>
                <a:cs typeface="Arial" panose="020B0604020202020204" pitchFamily="34" charset="0"/>
              </a:rPr>
              <a:t>Clave: _</a:t>
            </a:r>
            <a:r>
              <a:rPr lang="es-MX" sz="1350" u="sng" dirty="0">
                <a:latin typeface="Arial" panose="020B0604020202020204" pitchFamily="34" charset="0"/>
                <a:ea typeface="Calibri" panose="020F0502020204030204" pitchFamily="34" charset="0"/>
              </a:rPr>
              <a:t>05DPR1733J</a:t>
            </a:r>
            <a:r>
              <a:rPr lang="es-MX" altLang="es-MX" sz="1350" dirty="0">
                <a:latin typeface="Arial" panose="020B0604020202020204" pitchFamily="34" charset="0"/>
                <a:ea typeface="Calibri" panose="020F0502020204030204" pitchFamily="34" charset="0"/>
                <a:cs typeface="Arial" panose="020B0604020202020204" pitchFamily="34" charset="0"/>
              </a:rPr>
              <a:t>_        Zona Escolar: __</a:t>
            </a:r>
            <a:r>
              <a:rPr lang="es-MX" altLang="es-MX" sz="1350" u="sng" dirty="0">
                <a:latin typeface="Arial" panose="020B0604020202020204" pitchFamily="34" charset="0"/>
                <a:ea typeface="Calibri" panose="020F0502020204030204" pitchFamily="34" charset="0"/>
                <a:cs typeface="Arial" panose="020B0604020202020204" pitchFamily="34" charset="0"/>
              </a:rPr>
              <a:t>143</a:t>
            </a:r>
            <a:r>
              <a:rPr lang="es-MX" altLang="es-MX" sz="1350" dirty="0">
                <a:latin typeface="Arial" panose="020B0604020202020204" pitchFamily="34" charset="0"/>
                <a:ea typeface="Calibri" panose="020F0502020204030204" pitchFamily="34" charset="0"/>
                <a:cs typeface="Arial" panose="020B0604020202020204" pitchFamily="34" charset="0"/>
              </a:rPr>
              <a:t>__ Grado en el que realiza su pr</a:t>
            </a:r>
            <a:r>
              <a:rPr lang="es-MX" altLang="es-MX" sz="1350" dirty="0">
                <a:latin typeface="Calibri" panose="020F0502020204030204" pitchFamily="34" charset="0"/>
                <a:ea typeface="Calibri" panose="020F0502020204030204" pitchFamily="34" charset="0"/>
                <a:cs typeface="Arial" panose="020B0604020202020204" pitchFamily="34" charset="0"/>
              </a:rPr>
              <a:t>á</a:t>
            </a:r>
            <a:r>
              <a:rPr lang="es-MX" altLang="es-MX" sz="1350" dirty="0">
                <a:latin typeface="Arial" panose="020B0604020202020204" pitchFamily="34" charset="0"/>
                <a:ea typeface="Calibri" panose="020F0502020204030204" pitchFamily="34" charset="0"/>
                <a:cs typeface="Arial" panose="020B0604020202020204" pitchFamily="34" charset="0"/>
              </a:rPr>
              <a:t>ctica: _</a:t>
            </a:r>
            <a:r>
              <a:rPr lang="es-MX" altLang="es-MX" sz="1350" u="sng" dirty="0">
                <a:latin typeface="Arial" panose="020B0604020202020204" pitchFamily="34" charset="0"/>
                <a:ea typeface="Calibri" panose="020F0502020204030204" pitchFamily="34" charset="0"/>
                <a:cs typeface="Arial" panose="020B0604020202020204" pitchFamily="34" charset="0"/>
              </a:rPr>
              <a:t>Primer A</a:t>
            </a:r>
            <a:r>
              <a:rPr lang="es-MX" altLang="es-MX" sz="1350" u="sng" dirty="0">
                <a:latin typeface="Calibri" panose="020F0502020204030204" pitchFamily="34" charset="0"/>
                <a:ea typeface="Calibri" panose="020F0502020204030204" pitchFamily="34" charset="0"/>
                <a:cs typeface="Arial" panose="020B0604020202020204" pitchFamily="34" charset="0"/>
              </a:rPr>
              <a:t>ño</a:t>
            </a:r>
            <a:r>
              <a:rPr lang="es-MX" altLang="es-MX" sz="1350" u="sng" dirty="0">
                <a:latin typeface="Arial" panose="020B0604020202020204" pitchFamily="34" charset="0"/>
                <a:ea typeface="Calibri" panose="020F0502020204030204" pitchFamily="34" charset="0"/>
                <a:cs typeface="Arial" panose="020B0604020202020204" pitchFamily="34" charset="0"/>
              </a:rPr>
              <a:t> secci</a:t>
            </a:r>
            <a:r>
              <a:rPr lang="es-MX" altLang="es-MX" sz="1350" u="sng" dirty="0">
                <a:latin typeface="Calibri" panose="020F0502020204030204" pitchFamily="34" charset="0"/>
                <a:ea typeface="Calibri" panose="020F0502020204030204" pitchFamily="34" charset="0"/>
                <a:cs typeface="Arial" panose="020B0604020202020204" pitchFamily="34" charset="0"/>
              </a:rPr>
              <a:t>ó</a:t>
            </a:r>
            <a:r>
              <a:rPr lang="es-MX" altLang="es-MX" sz="1350" u="sng" dirty="0">
                <a:latin typeface="Arial" panose="020B0604020202020204" pitchFamily="34" charset="0"/>
                <a:ea typeface="Calibri" panose="020F0502020204030204" pitchFamily="34" charset="0"/>
                <a:cs typeface="Arial" panose="020B0604020202020204" pitchFamily="34" charset="0"/>
              </a:rPr>
              <a:t>n A_</a:t>
            </a:r>
            <a:endParaRPr lang="es-MX" altLang="es-MX" sz="1350" dirty="0"/>
          </a:p>
          <a:p>
            <a:pPr defTabSz="685800" eaLnBrk="0" fontAlgn="base" hangingPunct="0">
              <a:spcBef>
                <a:spcPct val="0"/>
              </a:spcBef>
              <a:spcAft>
                <a:spcPct val="0"/>
              </a:spcAft>
            </a:pPr>
            <a:r>
              <a:rPr lang="es-MX" altLang="es-MX" sz="1350" dirty="0">
                <a:latin typeface="Arial" panose="020B0604020202020204" pitchFamily="34" charset="0"/>
                <a:ea typeface="Calibri" panose="020F0502020204030204" pitchFamily="34" charset="0"/>
                <a:cs typeface="Arial" panose="020B0604020202020204" pitchFamily="34" charset="0"/>
              </a:rPr>
              <a:t>Nombre del Profesor(a) Titular: ________________</a:t>
            </a:r>
            <a:r>
              <a:rPr lang="es-MX" altLang="es-MX" sz="1350" u="sng" dirty="0">
                <a:latin typeface="Arial" panose="020B0604020202020204" pitchFamily="34" charset="0"/>
                <a:ea typeface="Calibri" panose="020F0502020204030204" pitchFamily="34" charset="0"/>
                <a:cs typeface="Arial" panose="020B0604020202020204" pitchFamily="34" charset="0"/>
              </a:rPr>
              <a:t>Sandra Carrillo Villareal</a:t>
            </a:r>
            <a:r>
              <a:rPr lang="es-MX" altLang="es-MX" sz="1350" dirty="0">
                <a:latin typeface="Arial" panose="020B0604020202020204" pitchFamily="34" charset="0"/>
                <a:ea typeface="Calibri" panose="020F0502020204030204" pitchFamily="34" charset="0"/>
                <a:cs typeface="Arial" panose="020B0604020202020204" pitchFamily="34" charset="0"/>
              </a:rPr>
              <a:t>________________</a:t>
            </a:r>
            <a:endParaRPr lang="es-MX" altLang="es-MX" sz="1350" dirty="0"/>
          </a:p>
          <a:p>
            <a:pPr defTabSz="685800" eaLnBrk="0" fontAlgn="base" hangingPunct="0">
              <a:spcBef>
                <a:spcPct val="0"/>
              </a:spcBef>
              <a:spcAft>
                <a:spcPct val="0"/>
              </a:spcAft>
            </a:pPr>
            <a:r>
              <a:rPr lang="es-MX" altLang="es-MX" sz="1350" dirty="0">
                <a:latin typeface="Arial" panose="020B0604020202020204" pitchFamily="34" charset="0"/>
                <a:ea typeface="Calibri" panose="020F0502020204030204" pitchFamily="34" charset="0"/>
                <a:cs typeface="Arial" panose="020B0604020202020204" pitchFamily="34" charset="0"/>
              </a:rPr>
              <a:t>Total de alumnos: _</a:t>
            </a:r>
            <a:r>
              <a:rPr lang="es-MX" altLang="es-MX" sz="1350" u="sng" dirty="0">
                <a:latin typeface="Arial" panose="020B0604020202020204" pitchFamily="34" charset="0"/>
                <a:ea typeface="Calibri" panose="020F0502020204030204" pitchFamily="34" charset="0"/>
                <a:cs typeface="Arial" panose="020B0604020202020204" pitchFamily="34" charset="0"/>
              </a:rPr>
              <a:t>24_ </a:t>
            </a:r>
            <a:r>
              <a:rPr lang="es-MX" altLang="es-MX" sz="1350" dirty="0">
                <a:latin typeface="Arial" panose="020B0604020202020204" pitchFamily="34" charset="0"/>
                <a:ea typeface="Calibri" panose="020F0502020204030204" pitchFamily="34" charset="0"/>
                <a:cs typeface="Arial" panose="020B0604020202020204" pitchFamily="34" charset="0"/>
              </a:rPr>
              <a:t>Ni</a:t>
            </a:r>
            <a:r>
              <a:rPr lang="es-MX" altLang="es-MX" sz="1350" dirty="0">
                <a:latin typeface="Calibri" panose="020F0502020204030204" pitchFamily="34" charset="0"/>
                <a:ea typeface="Calibri" panose="020F0502020204030204" pitchFamily="34" charset="0"/>
                <a:cs typeface="Arial" panose="020B0604020202020204" pitchFamily="34" charset="0"/>
              </a:rPr>
              <a:t>ñ</a:t>
            </a:r>
            <a:r>
              <a:rPr lang="es-MX" altLang="es-MX" sz="1350" dirty="0">
                <a:latin typeface="Arial" panose="020B0604020202020204" pitchFamily="34" charset="0"/>
                <a:ea typeface="Calibri" panose="020F0502020204030204" pitchFamily="34" charset="0"/>
                <a:cs typeface="Arial" panose="020B0604020202020204" pitchFamily="34" charset="0"/>
              </a:rPr>
              <a:t>os: _</a:t>
            </a:r>
            <a:r>
              <a:rPr lang="es-MX" altLang="es-MX" sz="1350" u="sng" dirty="0">
                <a:latin typeface="Arial" panose="020B0604020202020204" pitchFamily="34" charset="0"/>
                <a:ea typeface="Calibri" panose="020F0502020204030204" pitchFamily="34" charset="0"/>
                <a:cs typeface="Arial" panose="020B0604020202020204" pitchFamily="34" charset="0"/>
              </a:rPr>
              <a:t>12</a:t>
            </a:r>
            <a:r>
              <a:rPr lang="es-MX" altLang="es-MX" sz="1350" dirty="0">
                <a:latin typeface="Arial" panose="020B0604020202020204" pitchFamily="34" charset="0"/>
                <a:ea typeface="Calibri" panose="020F0502020204030204" pitchFamily="34" charset="0"/>
                <a:cs typeface="Arial" panose="020B0604020202020204" pitchFamily="34" charset="0"/>
              </a:rPr>
              <a:t>_ Ni</a:t>
            </a:r>
            <a:r>
              <a:rPr lang="es-MX" altLang="es-MX" sz="1350" dirty="0">
                <a:latin typeface="Calibri" panose="020F0502020204030204" pitchFamily="34" charset="0"/>
                <a:ea typeface="Calibri" panose="020F0502020204030204" pitchFamily="34" charset="0"/>
                <a:cs typeface="Arial" panose="020B0604020202020204" pitchFamily="34" charset="0"/>
              </a:rPr>
              <a:t>ñ</a:t>
            </a:r>
            <a:r>
              <a:rPr lang="es-MX" altLang="es-MX" sz="1350" dirty="0">
                <a:latin typeface="Arial" panose="020B0604020202020204" pitchFamily="34" charset="0"/>
                <a:ea typeface="Calibri" panose="020F0502020204030204" pitchFamily="34" charset="0"/>
                <a:cs typeface="Arial" panose="020B0604020202020204" pitchFamily="34" charset="0"/>
              </a:rPr>
              <a:t>as: _</a:t>
            </a:r>
            <a:r>
              <a:rPr lang="es-MX" altLang="es-MX" sz="1350" u="sng" dirty="0">
                <a:latin typeface="Arial" panose="020B0604020202020204" pitchFamily="34" charset="0"/>
                <a:ea typeface="Calibri" panose="020F0502020204030204" pitchFamily="34" charset="0"/>
                <a:cs typeface="Arial" panose="020B0604020202020204" pitchFamily="34" charset="0"/>
              </a:rPr>
              <a:t>12</a:t>
            </a:r>
            <a:r>
              <a:rPr lang="es-MX" altLang="es-MX" sz="1350" dirty="0">
                <a:latin typeface="Arial" panose="020B0604020202020204" pitchFamily="34" charset="0"/>
                <a:ea typeface="Calibri" panose="020F0502020204030204" pitchFamily="34" charset="0"/>
                <a:cs typeface="Arial" panose="020B0604020202020204" pitchFamily="34" charset="0"/>
              </a:rPr>
              <a:t>_</a:t>
            </a:r>
            <a:endParaRPr lang="es-MX" altLang="es-MX" sz="1350" dirty="0"/>
          </a:p>
          <a:p>
            <a:pPr defTabSz="685800" eaLnBrk="0" fontAlgn="base" hangingPunct="0">
              <a:spcBef>
                <a:spcPct val="0"/>
              </a:spcBef>
              <a:spcAft>
                <a:spcPct val="0"/>
              </a:spcAft>
            </a:pPr>
            <a:r>
              <a:rPr lang="es-MX" altLang="es-MX" sz="1350" dirty="0">
                <a:latin typeface="Arial" panose="020B0604020202020204" pitchFamily="34" charset="0"/>
                <a:ea typeface="Calibri" panose="020F0502020204030204" pitchFamily="34" charset="0"/>
                <a:cs typeface="Arial" panose="020B0604020202020204" pitchFamily="34" charset="0"/>
              </a:rPr>
              <a:t>Periodo de Pr</a:t>
            </a:r>
            <a:r>
              <a:rPr lang="es-MX" altLang="es-MX" sz="1350" dirty="0">
                <a:latin typeface="Calibri" panose="020F0502020204030204" pitchFamily="34" charset="0"/>
                <a:ea typeface="Calibri" panose="020F0502020204030204" pitchFamily="34" charset="0"/>
                <a:cs typeface="Arial" panose="020B0604020202020204" pitchFamily="34" charset="0"/>
              </a:rPr>
              <a:t>á</a:t>
            </a:r>
            <a:r>
              <a:rPr lang="es-MX" altLang="es-MX" sz="1350" dirty="0">
                <a:latin typeface="Arial" panose="020B0604020202020204" pitchFamily="34" charset="0"/>
                <a:ea typeface="Calibri" panose="020F0502020204030204" pitchFamily="34" charset="0"/>
                <a:cs typeface="Arial" panose="020B0604020202020204" pitchFamily="34" charset="0"/>
              </a:rPr>
              <a:t>ctica: tercera jornada del 21 Noviembre al 02 de Diciembre de 2022 </a:t>
            </a:r>
            <a:endParaRPr lang="es-MX" altLang="es-MX" sz="1350" dirty="0">
              <a:latin typeface="Arial" panose="020B0604020202020204" pitchFamily="34" charset="0"/>
            </a:endParaRPr>
          </a:p>
        </p:txBody>
      </p:sp>
    </p:spTree>
    <p:extLst>
      <p:ext uri="{BB962C8B-B14F-4D97-AF65-F5344CB8AC3E}">
        <p14:creationId xmlns:p14="http://schemas.microsoft.com/office/powerpoint/2010/main" val="1234364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836C4BAD-CFDB-F1F8-8930-D10837C68082}"/>
              </a:ext>
            </a:extLst>
          </p:cNvPr>
          <p:cNvGraphicFramePr>
            <a:graphicFrameLocks noGrp="1"/>
          </p:cNvGraphicFramePr>
          <p:nvPr>
            <p:extLst>
              <p:ext uri="{D42A27DB-BD31-4B8C-83A1-F6EECF244321}">
                <p14:modId xmlns:p14="http://schemas.microsoft.com/office/powerpoint/2010/main" val="4293076345"/>
              </p:ext>
            </p:extLst>
          </p:nvPr>
        </p:nvGraphicFramePr>
        <p:xfrm>
          <a:off x="950058" y="1141095"/>
          <a:ext cx="7396283" cy="4594860"/>
        </p:xfrm>
        <a:graphic>
          <a:graphicData uri="http://schemas.openxmlformats.org/drawingml/2006/table">
            <a:tbl>
              <a:tblPr firstRow="1" bandRow="1">
                <a:tableStyleId>{5C22544A-7EE6-4342-B048-85BDC9FD1C3A}</a:tableStyleId>
              </a:tblPr>
              <a:tblGrid>
                <a:gridCol w="4894820">
                  <a:extLst>
                    <a:ext uri="{9D8B030D-6E8A-4147-A177-3AD203B41FA5}">
                      <a16:colId xmlns:a16="http://schemas.microsoft.com/office/drawing/2014/main" val="1789705808"/>
                    </a:ext>
                  </a:extLst>
                </a:gridCol>
                <a:gridCol w="2501463">
                  <a:extLst>
                    <a:ext uri="{9D8B030D-6E8A-4147-A177-3AD203B41FA5}">
                      <a16:colId xmlns:a16="http://schemas.microsoft.com/office/drawing/2014/main" val="2300108863"/>
                    </a:ext>
                  </a:extLst>
                </a:gridCol>
              </a:tblGrid>
              <a:tr h="205740">
                <a:tc gridSpan="2">
                  <a:txBody>
                    <a:bodyPr/>
                    <a:lstStyle/>
                    <a:p>
                      <a:pPr algn="ctr"/>
                      <a:r>
                        <a:rPr lang="es-MX" sz="900" dirty="0">
                          <a:solidFill>
                            <a:schemeClr val="tx1"/>
                          </a:solidFill>
                        </a:rPr>
                        <a:t>JARDINEROS DEL ARTE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s-MX"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5298300"/>
                  </a:ext>
                </a:extLst>
              </a:tr>
              <a:tr h="2057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900" b="1" dirty="0">
                          <a:solidFill>
                            <a:schemeClr val="tx1"/>
                          </a:solidFill>
                        </a:rPr>
                        <a:t>Actividad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900" b="1" dirty="0">
                          <a:solidFill>
                            <a:schemeClr val="tx1"/>
                          </a:solidFill>
                        </a:rPr>
                        <a:t>Materiales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6945742"/>
                  </a:ext>
                </a:extLst>
              </a:tr>
              <a:tr h="1028700">
                <a:tc>
                  <a:txBody>
                    <a:bodyPr/>
                    <a:lstStyle/>
                    <a:p>
                      <a:pPr marL="0" indent="0">
                        <a:buFont typeface="Arial" panose="020B0604020202020204" pitchFamily="34" charset="0"/>
                        <a:buNone/>
                      </a:pPr>
                      <a:r>
                        <a:rPr lang="es-MX" sz="900" dirty="0">
                          <a:solidFill>
                            <a:schemeClr val="tx1"/>
                          </a:solidFill>
                        </a:rPr>
                        <a:t>INICIO</a:t>
                      </a:r>
                    </a:p>
                    <a:p>
                      <a:pPr marL="171450" indent="-171450">
                        <a:buFont typeface="Arial" panose="020B0604020202020204" pitchFamily="34" charset="0"/>
                        <a:buChar char="•"/>
                      </a:pPr>
                      <a:r>
                        <a:rPr lang="es-MX" sz="900" dirty="0">
                          <a:solidFill>
                            <a:schemeClr val="tx1"/>
                          </a:solidFill>
                        </a:rPr>
                        <a:t>Observa la fruta y  responde a las cuestiones: ¿Quién conoce esta fruta?, ¿Cómo se llama?, ¿De que color es?¿Que sabor tiene?. </a:t>
                      </a:r>
                    </a:p>
                    <a:p>
                      <a:pPr marL="171450" indent="-171450">
                        <a:buFont typeface="Arial" panose="020B0604020202020204" pitchFamily="34" charset="0"/>
                        <a:buChar char="•"/>
                      </a:pPr>
                      <a:r>
                        <a:rPr lang="es-MX" sz="900" dirty="0">
                          <a:solidFill>
                            <a:schemeClr val="tx1"/>
                          </a:solidFill>
                        </a:rPr>
                        <a:t>Identifica y compara su nombre con el de sus compañeros. Coloca el nombre en la fruta que mas les gusta de las presentadas. </a:t>
                      </a:r>
                    </a:p>
                    <a:p>
                      <a:pPr marL="171450" indent="-171450">
                        <a:buFont typeface="Arial" panose="020B0604020202020204" pitchFamily="34" charset="0"/>
                        <a:buChar char="•"/>
                      </a:pPr>
                      <a:r>
                        <a:rPr lang="es-MX" sz="900" dirty="0">
                          <a:solidFill>
                            <a:schemeClr val="tx1"/>
                          </a:solidFill>
                        </a:rPr>
                        <a:t>Toma una figura, colorea y ensambla la figura de acuerdo a las indicaciones. </a:t>
                      </a:r>
                    </a:p>
                    <a:p>
                      <a:pPr marL="0" indent="0" algn="r">
                        <a:buFont typeface="Arial" panose="020B0604020202020204" pitchFamily="34" charset="0"/>
                        <a:buNone/>
                      </a:pPr>
                      <a:r>
                        <a:rPr lang="es-MX" sz="900" dirty="0">
                          <a:solidFill>
                            <a:schemeClr val="tx1"/>
                          </a:solidFill>
                        </a:rPr>
                        <a:t>(MARTES)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indent="-228600">
                        <a:buAutoNum type="arabicPeriod"/>
                      </a:pPr>
                      <a:r>
                        <a:rPr lang="es-MX" sz="900" dirty="0">
                          <a:solidFill>
                            <a:schemeClr val="tx1"/>
                          </a:solidFill>
                        </a:rPr>
                        <a:t>Tarjetas con sus nombres.</a:t>
                      </a:r>
                    </a:p>
                    <a:p>
                      <a:pPr marL="228600" indent="-228600">
                        <a:buAutoNum type="arabicPeriod"/>
                      </a:pPr>
                      <a:r>
                        <a:rPr lang="es-MX" sz="900" dirty="0">
                          <a:solidFill>
                            <a:schemeClr val="tx1"/>
                          </a:solidFill>
                        </a:rPr>
                        <a:t>Figura de fruta previamente recortada.</a:t>
                      </a:r>
                    </a:p>
                    <a:p>
                      <a:pPr marL="228600" indent="-228600">
                        <a:buAutoNum type="arabicPeriod"/>
                      </a:pPr>
                      <a:r>
                        <a:rPr lang="es-MX" sz="900" dirty="0">
                          <a:solidFill>
                            <a:schemeClr val="tx1"/>
                          </a:solidFill>
                        </a:rPr>
                        <a:t>10 frutas grandes.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6861461"/>
                  </a:ext>
                </a:extLst>
              </a:tr>
              <a:tr h="1165860">
                <a:tc>
                  <a:txBody>
                    <a:bodyPr/>
                    <a:lstStyle/>
                    <a:p>
                      <a:pPr marL="171450" indent="-171450" algn="l">
                        <a:buFont typeface="Arial" panose="020B0604020202020204" pitchFamily="34" charset="0"/>
                        <a:buChar char="•"/>
                      </a:pPr>
                      <a:r>
                        <a:rPr lang="es-MX" sz="900" dirty="0">
                          <a:solidFill>
                            <a:schemeClr val="tx1"/>
                          </a:solidFill>
                        </a:rPr>
                        <a:t>Comenta lo hablado el día anterior (frutas), responde: ¿Cómo llegan las frutas a nuestra casa?, ¿De donde salen las frutas?, Observa el ciclo de como llega la fruta a su casa.</a:t>
                      </a:r>
                    </a:p>
                    <a:p>
                      <a:pPr marL="171450" indent="-171450" algn="l">
                        <a:buFont typeface="Arial" panose="020B0604020202020204" pitchFamily="34" charset="0"/>
                        <a:buChar char="•"/>
                      </a:pPr>
                      <a:r>
                        <a:rPr lang="es-MX" sz="900" dirty="0">
                          <a:solidFill>
                            <a:schemeClr val="tx1"/>
                          </a:solidFill>
                        </a:rPr>
                        <a:t>Observa el árbol y las partes que lo componen, lo dibuja con tizas en el suelo. </a:t>
                      </a:r>
                    </a:p>
                    <a:p>
                      <a:pPr marL="171450" indent="-171450" algn="l">
                        <a:buFont typeface="Arial" panose="020B0604020202020204" pitchFamily="34" charset="0"/>
                        <a:buChar char="•"/>
                      </a:pPr>
                      <a:r>
                        <a:rPr lang="es-MX" sz="900" dirty="0">
                          <a:solidFill>
                            <a:schemeClr val="tx1"/>
                          </a:solidFill>
                        </a:rPr>
                        <a:t>Comenta que necesitaría para tener su propio árbol frutal. Realiza conteo de semillas, dosis de agua y algodón. </a:t>
                      </a:r>
                    </a:p>
                    <a:p>
                      <a:pPr marL="171450" indent="-171450" algn="l">
                        <a:buFont typeface="Arial" panose="020B0604020202020204" pitchFamily="34" charset="0"/>
                        <a:buChar char="•"/>
                      </a:pPr>
                      <a:r>
                        <a:rPr lang="es-MX" sz="900" dirty="0">
                          <a:solidFill>
                            <a:schemeClr val="tx1"/>
                          </a:solidFill>
                        </a:rPr>
                        <a:t>Arma su germinador. </a:t>
                      </a:r>
                    </a:p>
                    <a:p>
                      <a:pPr marL="171450" indent="-171450" algn="l">
                        <a:buFont typeface="Arial" panose="020B0604020202020204" pitchFamily="34" charset="0"/>
                        <a:buChar char="•"/>
                      </a:pPr>
                      <a:endParaRPr lang="es-MX" sz="900" dirty="0">
                        <a:solidFill>
                          <a:schemeClr val="tx1"/>
                        </a:solidFill>
                      </a:endParaRPr>
                    </a:p>
                    <a:p>
                      <a:pPr marL="0" indent="0" algn="r">
                        <a:buFont typeface="Arial" panose="020B0604020202020204" pitchFamily="34" charset="0"/>
                        <a:buNone/>
                      </a:pPr>
                      <a:endParaRPr lang="es-MX" sz="900" dirty="0">
                        <a:solidFill>
                          <a:schemeClr val="tx1"/>
                        </a:solidFill>
                      </a:endParaRPr>
                    </a:p>
                    <a:p>
                      <a:pPr marL="0" indent="0" algn="r">
                        <a:buFont typeface="Arial" panose="020B0604020202020204" pitchFamily="34" charset="0"/>
                        <a:buNone/>
                      </a:pPr>
                      <a:r>
                        <a:rPr lang="es-MX" sz="900" dirty="0">
                          <a:solidFill>
                            <a:schemeClr val="tx1"/>
                          </a:solidFill>
                        </a:rPr>
                        <a:t>(MIÉRCOLES)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indent="-228600">
                        <a:buAutoNum type="arabicPeriod"/>
                      </a:pPr>
                      <a:r>
                        <a:rPr lang="es-MX" sz="900" dirty="0">
                          <a:solidFill>
                            <a:schemeClr val="tx1"/>
                          </a:solidFill>
                        </a:rPr>
                        <a:t>Imagen del ciclo de la fruta (semilla hasta fruta , camión, tienda y casa)</a:t>
                      </a:r>
                    </a:p>
                    <a:p>
                      <a:pPr marL="228600" indent="-228600">
                        <a:buAutoNum type="arabicPeriod"/>
                      </a:pPr>
                      <a:r>
                        <a:rPr lang="es-MX" sz="900" dirty="0">
                          <a:solidFill>
                            <a:schemeClr val="tx1"/>
                          </a:solidFill>
                        </a:rPr>
                        <a:t>Un frasco de cristal.</a:t>
                      </a:r>
                    </a:p>
                    <a:p>
                      <a:pPr marL="228600" indent="-228600">
                        <a:buAutoNum type="arabicPeriod"/>
                      </a:pPr>
                      <a:r>
                        <a:rPr lang="es-MX" sz="900" dirty="0">
                          <a:solidFill>
                            <a:schemeClr val="tx1"/>
                          </a:solidFill>
                        </a:rPr>
                        <a:t>Algodón.</a:t>
                      </a:r>
                    </a:p>
                    <a:p>
                      <a:pPr marL="228600" indent="-228600">
                        <a:buAutoNum type="arabicPeriod"/>
                      </a:pPr>
                      <a:r>
                        <a:rPr lang="es-MX" sz="900" dirty="0">
                          <a:solidFill>
                            <a:schemeClr val="tx1"/>
                          </a:solidFill>
                        </a:rPr>
                        <a:t>Agua.</a:t>
                      </a:r>
                    </a:p>
                    <a:p>
                      <a:pPr marL="228600" indent="-228600">
                        <a:buAutoNum type="arabicPeriod"/>
                      </a:pPr>
                      <a:r>
                        <a:rPr lang="es-MX" sz="900" dirty="0">
                          <a:solidFill>
                            <a:schemeClr val="tx1"/>
                          </a:solidFill>
                        </a:rPr>
                        <a:t>Semilla frutal.</a:t>
                      </a:r>
                    </a:p>
                    <a:p>
                      <a:pPr marL="228600" indent="-228600">
                        <a:buAutoNum type="arabicPeriod"/>
                      </a:pPr>
                      <a:r>
                        <a:rPr lang="es-MX" sz="900" dirty="0">
                          <a:solidFill>
                            <a:schemeClr val="tx1"/>
                          </a:solidFill>
                        </a:rPr>
                        <a:t>Tizas </a:t>
                      </a:r>
                    </a:p>
                    <a:p>
                      <a:pPr marL="228600" indent="-228600">
                        <a:buAutoNum type="arabicPeriod"/>
                      </a:pPr>
                      <a:r>
                        <a:rPr lang="es-MX" sz="900" dirty="0">
                          <a:solidFill>
                            <a:schemeClr val="tx1"/>
                          </a:solidFill>
                        </a:rPr>
                        <a:t>Árbol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3839216"/>
                  </a:ext>
                </a:extLst>
              </a:tr>
              <a:tr h="116586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s-MX" sz="900" dirty="0">
                          <a:solidFill>
                            <a:schemeClr val="tx1"/>
                          </a:solidFill>
                        </a:rPr>
                        <a:t>DESARROLLO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a:solidFill>
                            <a:schemeClr val="tx1"/>
                          </a:solidFill>
                        </a:rPr>
                        <a:t>Observa los germinadores y la basura que los rodea, responde a las cuestiones: ¿Quién sabe que es la contaminación?, ¿Cómo podemos ayudar a que el plantea se sienta mejor?. Recoge la basura y pasa 2 obstáculos para llegar al bote de la basura. Deposita la basura en su lugar.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a:solidFill>
                            <a:schemeClr val="tx1"/>
                          </a:solidFill>
                        </a:rPr>
                        <a:t>Moldea un resto de basura de los que ellos recogieron del área de germinadores.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a:solidFill>
                            <a:schemeClr val="tx1"/>
                          </a:solidFill>
                        </a:rPr>
                        <a:t>Riega su germinador y escucha el conflicto sobre el agua desperdiciada en los baños. Observa 3 formas de cuidar el agua. Colorea y recorta la gota de agua y elabora 1 cartel sobre el cuidado del agua.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a:solidFill>
                            <a:schemeClr val="tx1"/>
                          </a:solidFill>
                        </a:rPr>
                        <a:t>Comenta que frutas pueden salir de sus germinadores si los mantienen limpios y bien regados. Elige un rompecabezas, lo arma e intercambia con sus compañeros. (cambiar de día y cargar todos los días)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s-MX" sz="900" dirty="0">
                        <a:solidFill>
                          <a:schemeClr val="tx1"/>
                        </a:solidFill>
                      </a:endParaRPr>
                    </a:p>
                    <a:p>
                      <a:pPr marL="0" indent="0" algn="r">
                        <a:buFont typeface="Arial" panose="020B0604020202020204" pitchFamily="34" charset="0"/>
                        <a:buNone/>
                      </a:pPr>
                      <a:r>
                        <a:rPr lang="es-MX" sz="900" dirty="0">
                          <a:solidFill>
                            <a:schemeClr val="tx1"/>
                          </a:solidFill>
                        </a:rPr>
                        <a:t>(JUEVES)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indent="-228600">
                        <a:buAutoNum type="arabicPeriod"/>
                      </a:pPr>
                      <a:r>
                        <a:rPr lang="es-MX" sz="900" dirty="0">
                          <a:solidFill>
                            <a:schemeClr val="tx1"/>
                          </a:solidFill>
                        </a:rPr>
                        <a:t>“basura”</a:t>
                      </a:r>
                    </a:p>
                    <a:p>
                      <a:pPr marL="228600" indent="-228600">
                        <a:buAutoNum type="arabicPeriod"/>
                      </a:pPr>
                      <a:r>
                        <a:rPr lang="es-MX" sz="900" dirty="0">
                          <a:solidFill>
                            <a:schemeClr val="tx1"/>
                          </a:solidFill>
                        </a:rPr>
                        <a:t>Bote de basura</a:t>
                      </a:r>
                    </a:p>
                    <a:p>
                      <a:pPr marL="228600" indent="-228600">
                        <a:buAutoNum type="arabicPeriod"/>
                      </a:pPr>
                      <a:r>
                        <a:rPr lang="es-MX" sz="900" dirty="0">
                          <a:solidFill>
                            <a:schemeClr val="tx1"/>
                          </a:solidFill>
                        </a:rPr>
                        <a:t>Conos y aros </a:t>
                      </a:r>
                    </a:p>
                    <a:p>
                      <a:pPr marL="228600" indent="-228600">
                        <a:buAutoNum type="arabicPeriod"/>
                      </a:pPr>
                      <a:r>
                        <a:rPr lang="es-MX" sz="900" dirty="0">
                          <a:solidFill>
                            <a:schemeClr val="tx1"/>
                          </a:solidFill>
                        </a:rPr>
                        <a:t>plastilina</a:t>
                      </a:r>
                    </a:p>
                    <a:p>
                      <a:pPr marL="228600" indent="-228600">
                        <a:buAutoNum type="arabicPeriod"/>
                      </a:pPr>
                      <a:r>
                        <a:rPr lang="es-MX" sz="900" dirty="0">
                          <a:solidFill>
                            <a:schemeClr val="tx1"/>
                          </a:solidFill>
                        </a:rPr>
                        <a:t>3 dibujos sobre cuidado de agua</a:t>
                      </a:r>
                    </a:p>
                    <a:p>
                      <a:pPr marL="228600" indent="-228600">
                        <a:buAutoNum type="arabicPeriod"/>
                      </a:pPr>
                      <a:r>
                        <a:rPr lang="es-MX" sz="900" dirty="0">
                          <a:solidFill>
                            <a:schemeClr val="tx1"/>
                          </a:solidFill>
                        </a:rPr>
                        <a:t>3 cartulinas</a:t>
                      </a:r>
                    </a:p>
                    <a:p>
                      <a:pPr marL="228600" indent="-228600">
                        <a:buAutoNum type="arabicPeriod"/>
                      </a:pPr>
                      <a:r>
                        <a:rPr lang="es-MX" sz="900" dirty="0">
                          <a:solidFill>
                            <a:schemeClr val="tx1"/>
                          </a:solidFill>
                        </a:rPr>
                        <a:t>Hojas con gotita de agua </a:t>
                      </a:r>
                    </a:p>
                    <a:p>
                      <a:pPr marL="228600" indent="-228600">
                        <a:buAutoNum type="arabicPeriod"/>
                      </a:pPr>
                      <a:r>
                        <a:rPr lang="es-MX" sz="900" dirty="0">
                          <a:solidFill>
                            <a:schemeClr val="tx1"/>
                          </a:solidFill>
                        </a:rPr>
                        <a:t>tijeras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0745340"/>
                  </a:ext>
                </a:extLst>
              </a:tr>
            </a:tbl>
          </a:graphicData>
        </a:graphic>
      </p:graphicFrame>
    </p:spTree>
    <p:extLst>
      <p:ext uri="{BB962C8B-B14F-4D97-AF65-F5344CB8AC3E}">
        <p14:creationId xmlns:p14="http://schemas.microsoft.com/office/powerpoint/2010/main" val="4245296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a:extLst>
              <a:ext uri="{FF2B5EF4-FFF2-40B4-BE49-F238E27FC236}">
                <a16:creationId xmlns:a16="http://schemas.microsoft.com/office/drawing/2014/main" id="{7C2556BD-B5F9-0E52-A210-84BE877A6774}"/>
              </a:ext>
            </a:extLst>
          </p:cNvPr>
          <p:cNvGraphicFramePr>
            <a:graphicFrameLocks noGrp="1"/>
          </p:cNvGraphicFramePr>
          <p:nvPr>
            <p:extLst>
              <p:ext uri="{D42A27DB-BD31-4B8C-83A1-F6EECF244321}">
                <p14:modId xmlns:p14="http://schemas.microsoft.com/office/powerpoint/2010/main" val="1944971649"/>
              </p:ext>
            </p:extLst>
          </p:nvPr>
        </p:nvGraphicFramePr>
        <p:xfrm>
          <a:off x="823269" y="1221044"/>
          <a:ext cx="7497462" cy="2096440"/>
        </p:xfrm>
        <a:graphic>
          <a:graphicData uri="http://schemas.openxmlformats.org/drawingml/2006/table">
            <a:tbl>
              <a:tblPr firstRow="1" bandRow="1">
                <a:tableStyleId>{5C22544A-7EE6-4342-B048-85BDC9FD1C3A}</a:tableStyleId>
              </a:tblPr>
              <a:tblGrid>
                <a:gridCol w="7497462">
                  <a:extLst>
                    <a:ext uri="{9D8B030D-6E8A-4147-A177-3AD203B41FA5}">
                      <a16:colId xmlns:a16="http://schemas.microsoft.com/office/drawing/2014/main" val="3428408682"/>
                    </a:ext>
                  </a:extLst>
                </a:gridCol>
              </a:tblGrid>
              <a:tr h="961060">
                <a:tc>
                  <a:txBody>
                    <a:bodyPr/>
                    <a:lstStyle/>
                    <a:p>
                      <a:r>
                        <a:rPr lang="es-MX" sz="1000" dirty="0">
                          <a:solidFill>
                            <a:schemeClr val="tx1"/>
                          </a:solidFill>
                        </a:rPr>
                        <a:t>Observaciones: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729484"/>
                  </a:ext>
                </a:extLst>
              </a:tr>
              <a:tr h="1083365">
                <a:tc>
                  <a:txBody>
                    <a:bodyPr/>
                    <a:lstStyle/>
                    <a:p>
                      <a:r>
                        <a:rPr lang="es-MX" sz="1000" b="1" dirty="0">
                          <a:solidFill>
                            <a:schemeClr val="tx1"/>
                          </a:solidFill>
                        </a:rPr>
                        <a:t>Adecuaciones: </a:t>
                      </a:r>
                      <a:r>
                        <a:rPr lang="es-MX" sz="1000" b="0" dirty="0">
                          <a:solidFill>
                            <a:schemeClr val="tx1"/>
                          </a:solidFill>
                        </a:rPr>
                        <a:t>Agregue una actividad grupal pequeña al momento de elegir los nombres ya que dos alumnos no identificaron el suyo así que los pude de manera grupal a ayudarles comparando como yo iba escribiendo y ellos iban diciendo cual de los dos nombres coincidía con el que estaba escribiendo y diciendo de manera oral. </a:t>
                      </a:r>
                    </a:p>
                    <a:p>
                      <a:r>
                        <a:rPr lang="es-MX" sz="1000" b="0" dirty="0">
                          <a:solidFill>
                            <a:schemeClr val="tx1"/>
                          </a:solidFill>
                        </a:rPr>
                        <a:t>A la hora del conteo de semillas, los alumnos no contaban correctamente las semillas así que pase de uno por uno a contar sus semillas junto a ellos para ir escuchando la secuencia de los números y así poder realizar conteo de semillas para su germinador.</a:t>
                      </a:r>
                    </a:p>
                    <a:p>
                      <a:r>
                        <a:rPr lang="es-MX" sz="1000" b="0" dirty="0">
                          <a:solidFill>
                            <a:schemeClr val="tx1"/>
                          </a:solidFill>
                        </a:rPr>
                        <a:t>El viernes no tenían ganas de hacer los rompecabezas de frutas pero les gusto mucho la actividad de decir las frutas en lenguaje de señas así que decidimos dar un </a:t>
                      </a:r>
                      <a:r>
                        <a:rPr lang="es-MX" sz="1000" b="0" dirty="0" err="1">
                          <a:solidFill>
                            <a:schemeClr val="tx1"/>
                          </a:solidFill>
                        </a:rPr>
                        <a:t>repado</a:t>
                      </a:r>
                      <a:r>
                        <a:rPr lang="es-MX" sz="1000" b="0" dirty="0">
                          <a:solidFill>
                            <a:schemeClr val="tx1"/>
                          </a:solidFill>
                        </a:rPr>
                        <a:t> y realizar un pequeño concurso de quien se acordaba mas de las frutas en LSM.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8330017"/>
                  </a:ext>
                </a:extLst>
              </a:tr>
            </a:tbl>
          </a:graphicData>
        </a:graphic>
      </p:graphicFrame>
    </p:spTree>
    <p:extLst>
      <p:ext uri="{BB962C8B-B14F-4D97-AF65-F5344CB8AC3E}">
        <p14:creationId xmlns:p14="http://schemas.microsoft.com/office/powerpoint/2010/main" val="384136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836C4BAD-CFDB-F1F8-8930-D10837C68082}"/>
              </a:ext>
            </a:extLst>
          </p:cNvPr>
          <p:cNvGraphicFramePr>
            <a:graphicFrameLocks noGrp="1"/>
          </p:cNvGraphicFramePr>
          <p:nvPr>
            <p:extLst>
              <p:ext uri="{D42A27DB-BD31-4B8C-83A1-F6EECF244321}">
                <p14:modId xmlns:p14="http://schemas.microsoft.com/office/powerpoint/2010/main" val="2432079702"/>
              </p:ext>
            </p:extLst>
          </p:nvPr>
        </p:nvGraphicFramePr>
        <p:xfrm>
          <a:off x="823269" y="1432560"/>
          <a:ext cx="7497462" cy="4732020"/>
        </p:xfrm>
        <a:graphic>
          <a:graphicData uri="http://schemas.openxmlformats.org/drawingml/2006/table">
            <a:tbl>
              <a:tblPr firstRow="1" bandRow="1">
                <a:tableStyleId>{5C22544A-7EE6-4342-B048-85BDC9FD1C3A}</a:tableStyleId>
              </a:tblPr>
              <a:tblGrid>
                <a:gridCol w="4894820">
                  <a:extLst>
                    <a:ext uri="{9D8B030D-6E8A-4147-A177-3AD203B41FA5}">
                      <a16:colId xmlns:a16="http://schemas.microsoft.com/office/drawing/2014/main" val="1789705808"/>
                    </a:ext>
                  </a:extLst>
                </a:gridCol>
                <a:gridCol w="2602642">
                  <a:extLst>
                    <a:ext uri="{9D8B030D-6E8A-4147-A177-3AD203B41FA5}">
                      <a16:colId xmlns:a16="http://schemas.microsoft.com/office/drawing/2014/main" val="2300108863"/>
                    </a:ext>
                  </a:extLst>
                </a:gridCol>
              </a:tblGrid>
              <a:tr h="201528">
                <a:tc gridSpan="2">
                  <a:txBody>
                    <a:bodyPr/>
                    <a:lstStyle/>
                    <a:p>
                      <a:pPr algn="ctr"/>
                      <a:r>
                        <a:rPr lang="es-MX" sz="900" dirty="0">
                          <a:solidFill>
                            <a:schemeClr val="tx1"/>
                          </a:solidFill>
                        </a:rPr>
                        <a:t>frutas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a:endParaRPr lang="es-MX"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5298300"/>
                  </a:ext>
                </a:extLst>
              </a:tr>
              <a:tr h="2015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900" b="1" dirty="0">
                          <a:solidFill>
                            <a:schemeClr val="tx1"/>
                          </a:solidFill>
                        </a:rPr>
                        <a:t>Actividad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900" b="1" dirty="0">
                          <a:solidFill>
                            <a:schemeClr val="tx1"/>
                          </a:solidFill>
                        </a:rPr>
                        <a:t>Materiales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86945742"/>
                  </a:ext>
                </a:extLst>
              </a:tr>
              <a:tr h="1545047">
                <a:tc>
                  <a:txBody>
                    <a:bodyPr/>
                    <a:lstStyle/>
                    <a:p>
                      <a:pPr marL="0" indent="0">
                        <a:buFont typeface="Arial" panose="020B0604020202020204" pitchFamily="34" charset="0"/>
                        <a:buNone/>
                      </a:pPr>
                      <a:r>
                        <a:rPr lang="es-MX" sz="900" dirty="0">
                          <a:solidFill>
                            <a:schemeClr val="tx1"/>
                          </a:solidFill>
                        </a:rPr>
                        <a:t>DESARROLLO</a:t>
                      </a:r>
                    </a:p>
                    <a:p>
                      <a:pPr marL="171450" indent="-171450">
                        <a:buFont typeface="Arial" panose="020B0604020202020204" pitchFamily="34" charset="0"/>
                        <a:buChar char="•"/>
                      </a:pPr>
                      <a:r>
                        <a:rPr lang="es-MX" sz="900" dirty="0">
                          <a:solidFill>
                            <a:schemeClr val="tx1"/>
                          </a:solidFill>
                        </a:rPr>
                        <a:t>Recuerda lo hablado el día anterior (plantas y su cuidado ), responde: ¿Qué crees tu que pasa después de plantar las frutas en el proceso de semilla a tu casa? Retoman el proceso del ciclo de las frutas.</a:t>
                      </a:r>
                    </a:p>
                    <a:p>
                      <a:pPr marL="171450" indent="-171450">
                        <a:buFont typeface="Arial" panose="020B0604020202020204" pitchFamily="34" charset="0"/>
                        <a:buChar char="•"/>
                      </a:pPr>
                      <a:r>
                        <a:rPr lang="es-MX" sz="900" dirty="0">
                          <a:solidFill>
                            <a:schemeClr val="tx1"/>
                          </a:solidFill>
                        </a:rPr>
                        <a:t>Observan la vestimenta de el granjero Juan, escuchan las 3 partes de su vestimenta y toman un sombrero para parecerse a ellos y comenzar con su cosecha.</a:t>
                      </a:r>
                    </a:p>
                    <a:p>
                      <a:pPr marL="171450" indent="-171450">
                        <a:buFont typeface="Arial" panose="020B0604020202020204" pitchFamily="34" charset="0"/>
                        <a:buChar char="•"/>
                      </a:pPr>
                      <a:r>
                        <a:rPr lang="es-MX" sz="900" dirty="0">
                          <a:solidFill>
                            <a:schemeClr val="tx1"/>
                          </a:solidFill>
                        </a:rPr>
                        <a:t>Busca las frutas dentro de una caja de tierra y la pasa de mano en mano por los agujeros de un cartoncillo sin soltar ni sacar las manos de los orificios hasta hacer la fruta llegar al “camión”, al finalizar cambian de rolles quienes estaban en tierra y quienes estaban en hoyos.</a:t>
                      </a:r>
                    </a:p>
                    <a:p>
                      <a:pPr marL="171450" indent="-171450">
                        <a:buFont typeface="Arial" panose="020B0604020202020204" pitchFamily="34" charset="0"/>
                        <a:buChar char="•"/>
                      </a:pPr>
                      <a:r>
                        <a:rPr lang="es-MX" sz="900" dirty="0">
                          <a:solidFill>
                            <a:schemeClr val="tx1"/>
                          </a:solidFill>
                        </a:rPr>
                        <a:t>Observa las frutas volteadas y adivina que fruta es, repite su nombre con ayuda del LSM. </a:t>
                      </a:r>
                    </a:p>
                    <a:p>
                      <a:pPr marL="0" indent="0" algn="r">
                        <a:buFont typeface="Arial" panose="020B0604020202020204" pitchFamily="34" charset="0"/>
                        <a:buNone/>
                      </a:pPr>
                      <a:r>
                        <a:rPr lang="es-MX" sz="900" dirty="0">
                          <a:solidFill>
                            <a:schemeClr val="tx1"/>
                          </a:solidFill>
                        </a:rPr>
                        <a:t>(LUNES)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indent="-228600">
                        <a:buAutoNum type="arabicPeriod"/>
                      </a:pPr>
                      <a:r>
                        <a:rPr lang="es-MX" sz="900" dirty="0">
                          <a:solidFill>
                            <a:schemeClr val="tx1"/>
                          </a:solidFill>
                        </a:rPr>
                        <a:t>Sombreros </a:t>
                      </a:r>
                    </a:p>
                    <a:p>
                      <a:pPr marL="228600" indent="-228600">
                        <a:buAutoNum type="arabicPeriod"/>
                      </a:pPr>
                      <a:r>
                        <a:rPr lang="es-MX" sz="900" dirty="0">
                          <a:solidFill>
                            <a:schemeClr val="tx1"/>
                          </a:solidFill>
                        </a:rPr>
                        <a:t>Imagen del granjero Juan</a:t>
                      </a:r>
                    </a:p>
                    <a:p>
                      <a:pPr marL="228600" indent="-228600">
                        <a:buAutoNum type="arabicPeriod"/>
                      </a:pPr>
                      <a:r>
                        <a:rPr lang="es-MX" sz="900" dirty="0">
                          <a:solidFill>
                            <a:schemeClr val="tx1"/>
                          </a:solidFill>
                        </a:rPr>
                        <a:t>Frutas de plástico</a:t>
                      </a:r>
                    </a:p>
                    <a:p>
                      <a:pPr marL="228600" indent="-228600">
                        <a:buAutoNum type="arabicPeriod"/>
                      </a:pPr>
                      <a:r>
                        <a:rPr lang="es-MX" sz="900" dirty="0">
                          <a:solidFill>
                            <a:schemeClr val="tx1"/>
                          </a:solidFill>
                        </a:rPr>
                        <a:t>Tierra o arena </a:t>
                      </a:r>
                    </a:p>
                    <a:p>
                      <a:pPr marL="228600" indent="-228600">
                        <a:buAutoNum type="arabicPeriod"/>
                      </a:pPr>
                      <a:r>
                        <a:rPr lang="es-MX" sz="900" dirty="0">
                          <a:solidFill>
                            <a:schemeClr val="tx1"/>
                          </a:solidFill>
                        </a:rPr>
                        <a:t>Pared de hoyos </a:t>
                      </a:r>
                    </a:p>
                    <a:p>
                      <a:pPr marL="228600" indent="-228600">
                        <a:buAutoNum type="arabicPeriod"/>
                      </a:pPr>
                      <a:r>
                        <a:rPr lang="es-MX" sz="900" dirty="0">
                          <a:solidFill>
                            <a:schemeClr val="tx1"/>
                          </a:solidFill>
                        </a:rPr>
                        <a:t>Camión para las frutas.</a:t>
                      </a:r>
                    </a:p>
                    <a:p>
                      <a:pPr marL="228600" indent="-228600">
                        <a:buAutoNum type="arabicPeriod"/>
                      </a:pPr>
                      <a:r>
                        <a:rPr lang="es-MX" sz="900" dirty="0">
                          <a:solidFill>
                            <a:schemeClr val="tx1"/>
                          </a:solidFill>
                        </a:rPr>
                        <a:t>Rompecabezas</a:t>
                      </a:r>
                    </a:p>
                    <a:p>
                      <a:pPr marL="0" indent="0">
                        <a:buNone/>
                      </a:pPr>
                      <a:endParaRPr lang="es-MX" sz="9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6861461"/>
                  </a:ext>
                </a:extLst>
              </a:tr>
              <a:tr h="1007639">
                <a:tc>
                  <a:txBody>
                    <a:bodyPr/>
                    <a:lstStyle/>
                    <a:p>
                      <a:pPr marL="171450" indent="-171450" algn="l">
                        <a:buFont typeface="Arial" panose="020B0604020202020204" pitchFamily="34" charset="0"/>
                        <a:buChar char="•"/>
                      </a:pPr>
                      <a:r>
                        <a:rPr lang="es-MX" sz="900" dirty="0">
                          <a:solidFill>
                            <a:schemeClr val="tx1"/>
                          </a:solidFill>
                        </a:rPr>
                        <a:t>Observa que en la caja de recolección hay otro tipo de alimentos, responde: ¿Qué son las verduras?, ¿Qué color es?, ¿Qué sabor tiene?, ¿Cuál es la diferencia entre las frutas y las verduras? Observa 5 verduras, menciona sus características.</a:t>
                      </a:r>
                    </a:p>
                    <a:p>
                      <a:pPr marL="171450" indent="-171450" algn="l">
                        <a:buFont typeface="Arial" panose="020B0604020202020204" pitchFamily="34" charset="0"/>
                        <a:buChar char="•"/>
                      </a:pPr>
                      <a:r>
                        <a:rPr lang="es-MX" sz="900" dirty="0">
                          <a:solidFill>
                            <a:schemeClr val="tx1"/>
                          </a:solidFill>
                        </a:rPr>
                        <a:t>Se cubre los ojos y prueba un alimento, adivina si es fruta o verdura y cual es.</a:t>
                      </a:r>
                    </a:p>
                    <a:p>
                      <a:pPr marL="171450" indent="-171450" algn="l">
                        <a:buFont typeface="Arial" panose="020B0604020202020204" pitchFamily="34" charset="0"/>
                        <a:buChar char="•"/>
                      </a:pPr>
                      <a:r>
                        <a:rPr lang="es-MX" sz="900" dirty="0">
                          <a:solidFill>
                            <a:schemeClr val="tx1"/>
                          </a:solidFill>
                        </a:rPr>
                        <a:t>Observa los alimentos en su mesa y separa las frutas de las verduras, menciona el nombre de dicho alimento y lo introduce en la reja que corresponda.</a:t>
                      </a:r>
                    </a:p>
                    <a:p>
                      <a:pPr marL="171450" indent="-171450" algn="l">
                        <a:buFont typeface="Arial" panose="020B0604020202020204" pitchFamily="34" charset="0"/>
                        <a:buChar char="•"/>
                      </a:pPr>
                      <a:r>
                        <a:rPr lang="es-MX" sz="900" dirty="0">
                          <a:solidFill>
                            <a:schemeClr val="tx1"/>
                          </a:solidFill>
                        </a:rPr>
                        <a:t>Elige una fruta o verdura y talla una esponja húmeda en acuarelas y plasma por encima de la fruta o verdura que eligió, quita la figura y observa como quedo su figura.</a:t>
                      </a:r>
                    </a:p>
                    <a:p>
                      <a:pPr marL="0" indent="0" algn="r">
                        <a:buFont typeface="Arial" panose="020B0604020202020204" pitchFamily="34" charset="0"/>
                        <a:buNone/>
                      </a:pPr>
                      <a:r>
                        <a:rPr lang="es-MX" sz="900" dirty="0">
                          <a:solidFill>
                            <a:schemeClr val="tx1"/>
                          </a:solidFill>
                        </a:rPr>
                        <a:t>(MARTES)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indent="-228600">
                        <a:buAutoNum type="arabicPeriod"/>
                      </a:pPr>
                      <a:r>
                        <a:rPr lang="es-MX" sz="900" dirty="0">
                          <a:solidFill>
                            <a:schemeClr val="tx1"/>
                          </a:solidFill>
                        </a:rPr>
                        <a:t>5 Verduras grandes</a:t>
                      </a:r>
                    </a:p>
                    <a:p>
                      <a:pPr marL="228600" indent="-228600">
                        <a:buAutoNum type="arabicPeriod"/>
                      </a:pPr>
                      <a:r>
                        <a:rPr lang="es-MX" sz="900" dirty="0">
                          <a:solidFill>
                            <a:schemeClr val="tx1"/>
                          </a:solidFill>
                        </a:rPr>
                        <a:t>7 verduras y 7 frutas (porción)</a:t>
                      </a:r>
                    </a:p>
                    <a:p>
                      <a:pPr marL="228600" indent="-228600">
                        <a:buAutoNum type="arabicPeriod"/>
                      </a:pPr>
                      <a:r>
                        <a:rPr lang="es-MX" sz="900" dirty="0">
                          <a:solidFill>
                            <a:schemeClr val="tx1"/>
                          </a:solidFill>
                        </a:rPr>
                        <a:t>2 cajas de rejas</a:t>
                      </a:r>
                    </a:p>
                    <a:p>
                      <a:pPr marL="228600" indent="-228600">
                        <a:buAutoNum type="arabicPeriod"/>
                      </a:pPr>
                      <a:r>
                        <a:rPr lang="es-MX" sz="900" dirty="0">
                          <a:solidFill>
                            <a:schemeClr val="tx1"/>
                          </a:solidFill>
                        </a:rPr>
                        <a:t>Acuarelas</a:t>
                      </a:r>
                    </a:p>
                    <a:p>
                      <a:pPr marL="228600" indent="-228600">
                        <a:buAutoNum type="arabicPeriod"/>
                      </a:pPr>
                      <a:r>
                        <a:rPr lang="es-MX" sz="900" dirty="0">
                          <a:solidFill>
                            <a:schemeClr val="tx1"/>
                          </a:solidFill>
                        </a:rPr>
                        <a:t>24 Esponjas</a:t>
                      </a:r>
                    </a:p>
                    <a:p>
                      <a:pPr marL="228600" indent="-228600">
                        <a:buAutoNum type="arabicPeriod"/>
                      </a:pPr>
                      <a:r>
                        <a:rPr lang="es-MX" sz="900" dirty="0">
                          <a:solidFill>
                            <a:schemeClr val="tx1"/>
                          </a:solidFill>
                        </a:rPr>
                        <a:t>Hojas de maquina</a:t>
                      </a:r>
                    </a:p>
                    <a:p>
                      <a:pPr marL="228600" indent="-228600">
                        <a:buAutoNum type="arabicPeriod"/>
                      </a:pPr>
                      <a:r>
                        <a:rPr lang="es-MX" sz="900" dirty="0">
                          <a:solidFill>
                            <a:schemeClr val="tx1"/>
                          </a:solidFill>
                        </a:rPr>
                        <a:t>Siluetas de frutas y verduras.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4026393"/>
                  </a:ext>
                </a:extLst>
              </a:tr>
              <a:tr h="1410695">
                <a:tc>
                  <a:txBody>
                    <a:bodyPr/>
                    <a:lstStyle/>
                    <a:p>
                      <a:pPr marL="171450" indent="-171450" algn="l">
                        <a:buFont typeface="Arial" panose="020B0604020202020204" pitchFamily="34" charset="0"/>
                        <a:buChar char="•"/>
                      </a:pPr>
                      <a:r>
                        <a:rPr lang="es-MX" sz="900" dirty="0">
                          <a:solidFill>
                            <a:schemeClr val="tx1"/>
                          </a:solidFill>
                        </a:rPr>
                        <a:t>Recuerda lo visto el día anterior, responde ¿Quién a acompañado a su papa o mama a comprar fruta y verdura?, ¿En donde la compran?, ¿Qué compran?, ¿Cómo son los mercaditos?.  Acomoda el salón para realizar un mercadito.</a:t>
                      </a:r>
                    </a:p>
                    <a:p>
                      <a:pPr marL="171450" indent="-171450" algn="l">
                        <a:buFont typeface="Arial" panose="020B0604020202020204" pitchFamily="34" charset="0"/>
                        <a:buChar char="•"/>
                      </a:pPr>
                      <a:r>
                        <a:rPr lang="es-MX" sz="900" dirty="0">
                          <a:solidFill>
                            <a:schemeClr val="tx1"/>
                          </a:solidFill>
                        </a:rPr>
                        <a:t>En binas recibe una bolsa ecológica y una lista de compras, uno vende y otro compra, al finalizar su lista cambia roles con su pareja e intercambia la lista de compras. </a:t>
                      </a:r>
                    </a:p>
                    <a:p>
                      <a:pPr marL="171450" indent="-171450" algn="l">
                        <a:buFont typeface="Arial" panose="020B0604020202020204" pitchFamily="34" charset="0"/>
                        <a:buChar char="•"/>
                      </a:pPr>
                      <a:r>
                        <a:rPr lang="es-MX" sz="900" dirty="0">
                          <a:solidFill>
                            <a:schemeClr val="tx1"/>
                          </a:solidFill>
                        </a:rPr>
                        <a:t>Pasa al frente y muestra sus compras y su lista, compara si lo que compro fue lo que necesitaba. Escucha a sus compañeros.</a:t>
                      </a:r>
                    </a:p>
                    <a:p>
                      <a:pPr marL="171450" indent="-171450" algn="l">
                        <a:buFont typeface="Arial" panose="020B0604020202020204" pitchFamily="34" charset="0"/>
                        <a:buChar char="•"/>
                      </a:pPr>
                      <a:r>
                        <a:rPr lang="es-MX" sz="900" dirty="0">
                          <a:solidFill>
                            <a:schemeClr val="tx1"/>
                          </a:solidFill>
                        </a:rPr>
                        <a:t>Juega “coctel de frutas”. </a:t>
                      </a:r>
                    </a:p>
                    <a:p>
                      <a:pPr marL="171450" indent="-171450" algn="l">
                        <a:buFont typeface="Arial" panose="020B0604020202020204" pitchFamily="34" charset="0"/>
                        <a:buChar char="•"/>
                      </a:pPr>
                      <a:r>
                        <a:rPr lang="es-MX" sz="900" dirty="0">
                          <a:solidFill>
                            <a:schemeClr val="tx1"/>
                          </a:solidFill>
                        </a:rPr>
                        <a:t>Repasan las frutas y verduras en LSM con las imágenes de las mismas.</a:t>
                      </a:r>
                    </a:p>
                    <a:p>
                      <a:pPr marL="0" indent="0" algn="r">
                        <a:buFont typeface="Arial" panose="020B0604020202020204" pitchFamily="34" charset="0"/>
                        <a:buNone/>
                      </a:pPr>
                      <a:r>
                        <a:rPr lang="es-MX" sz="900" dirty="0">
                          <a:solidFill>
                            <a:schemeClr val="tx1"/>
                          </a:solidFill>
                        </a:rPr>
                        <a:t>(MIÉRCOLES)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indent="-228600">
                        <a:buAutoNum type="arabicPeriod"/>
                      </a:pPr>
                      <a:r>
                        <a:rPr lang="es-MX" sz="900" dirty="0">
                          <a:solidFill>
                            <a:schemeClr val="tx1"/>
                          </a:solidFill>
                        </a:rPr>
                        <a:t>Manteles </a:t>
                      </a:r>
                    </a:p>
                    <a:p>
                      <a:pPr marL="228600" indent="-228600">
                        <a:buAutoNum type="arabicPeriod"/>
                      </a:pPr>
                      <a:r>
                        <a:rPr lang="es-MX" sz="900" dirty="0">
                          <a:solidFill>
                            <a:schemeClr val="tx1"/>
                          </a:solidFill>
                        </a:rPr>
                        <a:t>5 Cajas de reja </a:t>
                      </a:r>
                    </a:p>
                    <a:p>
                      <a:pPr marL="228600" indent="-228600">
                        <a:buAutoNum type="arabicPeriod"/>
                      </a:pPr>
                      <a:r>
                        <a:rPr lang="es-MX" sz="900" dirty="0">
                          <a:solidFill>
                            <a:schemeClr val="tx1"/>
                          </a:solidFill>
                        </a:rPr>
                        <a:t>24 bolsas ecológicas</a:t>
                      </a:r>
                    </a:p>
                    <a:p>
                      <a:pPr marL="228600" indent="-228600">
                        <a:buAutoNum type="arabicPeriod"/>
                      </a:pPr>
                      <a:r>
                        <a:rPr lang="es-MX" sz="900" dirty="0">
                          <a:solidFill>
                            <a:schemeClr val="tx1"/>
                          </a:solidFill>
                        </a:rPr>
                        <a:t>Frutas y verduras de plástico </a:t>
                      </a:r>
                    </a:p>
                    <a:p>
                      <a:pPr marL="228600" indent="-228600">
                        <a:buAutoNum type="arabicPeriod"/>
                      </a:pPr>
                      <a:r>
                        <a:rPr lang="es-MX" sz="900" dirty="0">
                          <a:solidFill>
                            <a:schemeClr val="tx1"/>
                          </a:solidFill>
                        </a:rPr>
                        <a:t>12 listas de compras </a:t>
                      </a:r>
                    </a:p>
                    <a:p>
                      <a:pPr marL="228600" indent="-228600">
                        <a:buAutoNum type="arabicPeriod"/>
                      </a:pPr>
                      <a:r>
                        <a:rPr lang="es-MX" sz="900" dirty="0">
                          <a:solidFill>
                            <a:schemeClr val="tx1"/>
                          </a:solidFill>
                        </a:rPr>
                        <a:t>Monedas de peso</a:t>
                      </a:r>
                    </a:p>
                    <a:p>
                      <a:pPr marL="228600" indent="-228600">
                        <a:buAutoNum type="arabicPeriod"/>
                      </a:pPr>
                      <a:r>
                        <a:rPr lang="es-MX" sz="900" dirty="0">
                          <a:solidFill>
                            <a:schemeClr val="tx1"/>
                          </a:solidFill>
                        </a:rPr>
                        <a:t>Una tiza </a:t>
                      </a:r>
                    </a:p>
                    <a:p>
                      <a:pPr marL="228600" indent="-228600">
                        <a:buAutoNum type="arabicPeriod"/>
                      </a:pPr>
                      <a:r>
                        <a:rPr lang="es-MX" sz="900" dirty="0">
                          <a:solidFill>
                            <a:schemeClr val="tx1"/>
                          </a:solidFill>
                        </a:rPr>
                        <a:t>3 frutas grandes </a:t>
                      </a:r>
                    </a:p>
                    <a:p>
                      <a:pPr marL="228600" indent="-228600">
                        <a:buAutoNum type="arabicPeriod"/>
                      </a:pPr>
                      <a:r>
                        <a:rPr lang="es-MX" sz="900" dirty="0">
                          <a:solidFill>
                            <a:schemeClr val="tx1"/>
                          </a:solidFill>
                        </a:rPr>
                        <a:t>3 verduras grandes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13839216"/>
                  </a:ext>
                </a:extLst>
              </a:tr>
            </a:tbl>
          </a:graphicData>
        </a:graphic>
      </p:graphicFrame>
    </p:spTree>
    <p:extLst>
      <p:ext uri="{BB962C8B-B14F-4D97-AF65-F5344CB8AC3E}">
        <p14:creationId xmlns:p14="http://schemas.microsoft.com/office/powerpoint/2010/main" val="1967453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4">
            <a:extLst>
              <a:ext uri="{FF2B5EF4-FFF2-40B4-BE49-F238E27FC236}">
                <a16:creationId xmlns:a16="http://schemas.microsoft.com/office/drawing/2014/main" id="{910AA066-299B-C9DF-D7A4-2F02216A0DB9}"/>
              </a:ext>
            </a:extLst>
          </p:cNvPr>
          <p:cNvGraphicFramePr>
            <a:graphicFrameLocks noGrp="1"/>
          </p:cNvGraphicFramePr>
          <p:nvPr>
            <p:extLst>
              <p:ext uri="{D42A27DB-BD31-4B8C-83A1-F6EECF244321}">
                <p14:modId xmlns:p14="http://schemas.microsoft.com/office/powerpoint/2010/main" val="3137315058"/>
              </p:ext>
            </p:extLst>
          </p:nvPr>
        </p:nvGraphicFramePr>
        <p:xfrm>
          <a:off x="823269" y="1251834"/>
          <a:ext cx="7497462" cy="2884170"/>
        </p:xfrm>
        <a:graphic>
          <a:graphicData uri="http://schemas.openxmlformats.org/drawingml/2006/table">
            <a:tbl>
              <a:tblPr firstRow="1" bandRow="1">
                <a:tableStyleId>{5C22544A-7EE6-4342-B048-85BDC9FD1C3A}</a:tableStyleId>
              </a:tblPr>
              <a:tblGrid>
                <a:gridCol w="4894820">
                  <a:extLst>
                    <a:ext uri="{9D8B030D-6E8A-4147-A177-3AD203B41FA5}">
                      <a16:colId xmlns:a16="http://schemas.microsoft.com/office/drawing/2014/main" val="1789705808"/>
                    </a:ext>
                  </a:extLst>
                </a:gridCol>
                <a:gridCol w="2602642">
                  <a:extLst>
                    <a:ext uri="{9D8B030D-6E8A-4147-A177-3AD203B41FA5}">
                      <a16:colId xmlns:a16="http://schemas.microsoft.com/office/drawing/2014/main" val="2300108863"/>
                    </a:ext>
                  </a:extLst>
                </a:gridCol>
              </a:tblGrid>
              <a:tr h="278130">
                <a:tc>
                  <a:txBody>
                    <a:bodyPr/>
                    <a:lstStyle/>
                    <a:p>
                      <a:pPr algn="ctr"/>
                      <a:r>
                        <a:rPr lang="es-MX" sz="900" dirty="0">
                          <a:solidFill>
                            <a:schemeClr val="tx1"/>
                          </a:solidFill>
                        </a:rPr>
                        <a:t>Actividad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MX" sz="900" dirty="0">
                          <a:solidFill>
                            <a:schemeClr val="tx1"/>
                          </a:solidFill>
                        </a:rPr>
                        <a:t>Materiales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5298300"/>
                  </a:ext>
                </a:extLst>
              </a:tr>
              <a:tr h="1028700">
                <a:tc>
                  <a:txBody>
                    <a:bodyPr/>
                    <a:lstStyle/>
                    <a:p>
                      <a:pPr marL="0" indent="0" algn="l">
                        <a:buFont typeface="Arial" panose="020B0604020202020204" pitchFamily="34" charset="0"/>
                        <a:buNone/>
                      </a:pPr>
                      <a:r>
                        <a:rPr lang="es-MX" sz="900" dirty="0">
                          <a:solidFill>
                            <a:schemeClr val="tx1"/>
                          </a:solidFill>
                        </a:rPr>
                        <a:t>CIERRE</a:t>
                      </a:r>
                    </a:p>
                    <a:p>
                      <a:pPr marL="171450" indent="-171450" algn="l">
                        <a:buFont typeface="Arial" panose="020B0604020202020204" pitchFamily="34" charset="0"/>
                        <a:buChar char="•"/>
                      </a:pPr>
                      <a:r>
                        <a:rPr lang="es-MX" sz="900" dirty="0">
                          <a:solidFill>
                            <a:schemeClr val="tx1"/>
                          </a:solidFill>
                        </a:rPr>
                        <a:t>Observan el ciclo de las frutas y responden: Después de que compramos las frutas ¿a donde vamos?, ¿Que frutas hay en tu casa? Expone su fruta traída de casa y menciona como acostumbran en su casa a comerla.</a:t>
                      </a:r>
                    </a:p>
                    <a:p>
                      <a:pPr marL="171450" indent="-171450" algn="l">
                        <a:buFont typeface="Arial" panose="020B0604020202020204" pitchFamily="34" charset="0"/>
                        <a:buChar char="•"/>
                      </a:pPr>
                      <a:r>
                        <a:rPr lang="es-MX" sz="900" dirty="0">
                          <a:solidFill>
                            <a:schemeClr val="tx1"/>
                          </a:solidFill>
                        </a:rPr>
                        <a:t>Toma un dibujo de una fruta o verdura y coloca 2 gotitas de pintura dactilar, coloca una bolsa y mueve la pintura a través de la bolsa.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a:solidFill>
                            <a:schemeClr val="tx1"/>
                          </a:solidFill>
                        </a:rPr>
                        <a:t>Observa las verduras volteadas y mediante la descripción adivina que verdura es y menciona su nombre en lenguaje de señas.</a:t>
                      </a:r>
                    </a:p>
                    <a:p>
                      <a:pPr marL="171450" indent="-171450" algn="l">
                        <a:buFont typeface="Arial" panose="020B0604020202020204" pitchFamily="34" charset="0"/>
                        <a:buChar char="•"/>
                      </a:pPr>
                      <a:endParaRPr lang="es-MX" sz="900" dirty="0">
                        <a:solidFill>
                          <a:schemeClr val="tx1"/>
                        </a:solidFill>
                      </a:endParaRPr>
                    </a:p>
                    <a:p>
                      <a:pPr marL="0" indent="0" algn="r">
                        <a:buFont typeface="Arial" panose="020B0604020202020204" pitchFamily="34" charset="0"/>
                        <a:buNone/>
                      </a:pPr>
                      <a:r>
                        <a:rPr lang="es-MX" sz="900" dirty="0">
                          <a:solidFill>
                            <a:schemeClr val="tx1"/>
                          </a:solidFill>
                        </a:rPr>
                        <a:t>(JUEVES)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indent="-228600">
                        <a:buAutoNum type="arabicPeriod"/>
                      </a:pPr>
                      <a:r>
                        <a:rPr lang="es-MX" sz="900" dirty="0">
                          <a:solidFill>
                            <a:schemeClr val="tx1"/>
                          </a:solidFill>
                        </a:rPr>
                        <a:t>Ciclo de las frutas</a:t>
                      </a:r>
                    </a:p>
                    <a:p>
                      <a:pPr marL="228600" indent="-228600">
                        <a:buAutoNum type="arabicPeriod"/>
                      </a:pPr>
                      <a:r>
                        <a:rPr lang="es-MX" sz="900" dirty="0">
                          <a:solidFill>
                            <a:schemeClr val="tx1"/>
                          </a:solidFill>
                        </a:rPr>
                        <a:t>Fruta de casa</a:t>
                      </a:r>
                    </a:p>
                    <a:p>
                      <a:pPr marL="228600" indent="-228600">
                        <a:buAutoNum type="arabicPeriod"/>
                      </a:pPr>
                      <a:r>
                        <a:rPr lang="es-MX" sz="900" dirty="0">
                          <a:solidFill>
                            <a:schemeClr val="tx1"/>
                          </a:solidFill>
                        </a:rPr>
                        <a:t>24 dibujos de frutas y verduras</a:t>
                      </a:r>
                    </a:p>
                    <a:p>
                      <a:pPr marL="228600" indent="-228600">
                        <a:buAutoNum type="arabicPeriod"/>
                      </a:pPr>
                      <a:r>
                        <a:rPr lang="es-MX" sz="900" dirty="0">
                          <a:solidFill>
                            <a:schemeClr val="tx1"/>
                          </a:solidFill>
                        </a:rPr>
                        <a:t>24 bolsas</a:t>
                      </a:r>
                    </a:p>
                    <a:p>
                      <a:pPr marL="228600" indent="-228600">
                        <a:buAutoNum type="arabicPeriod"/>
                      </a:pPr>
                      <a:r>
                        <a:rPr lang="es-MX" sz="900" dirty="0">
                          <a:solidFill>
                            <a:schemeClr val="tx1"/>
                          </a:solidFill>
                        </a:rPr>
                        <a:t>Pintura roja verde y amarilla </a:t>
                      </a:r>
                    </a:p>
                    <a:p>
                      <a:pPr marL="228600" indent="-228600">
                        <a:buAutoNum type="arabicPeriod"/>
                      </a:pPr>
                      <a:r>
                        <a:rPr lang="es-MX" sz="900" dirty="0">
                          <a:solidFill>
                            <a:schemeClr val="tx1"/>
                          </a:solidFill>
                        </a:rPr>
                        <a:t>5 verduras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46861461"/>
                  </a:ext>
                </a:extLst>
              </a:tr>
              <a:tr h="1028700">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a:solidFill>
                            <a:schemeClr val="tx1"/>
                          </a:solidFill>
                        </a:rPr>
                        <a:t>Pesca las frutas dentro de la cubeta y las coloca en una caja de rejas.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a:solidFill>
                            <a:schemeClr val="tx1"/>
                          </a:solidFill>
                        </a:rPr>
                        <a:t>Escuchan el cuento de Chuy el niño que come frutas y verduras.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a:solidFill>
                            <a:schemeClr val="tx1"/>
                          </a:solidFill>
                        </a:rPr>
                        <a:t>Observa cuanto a crecido su germinador y analiza en que parte va en el ciclo de las frutas, dibuja el proceso de su germinador, mencionan que parte seguiría de dicho proceso.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MX" sz="900" dirty="0">
                          <a:solidFill>
                            <a:schemeClr val="tx1"/>
                          </a:solidFill>
                        </a:rPr>
                        <a:t>Pintan su bote de leche y trasplanta su germinado con cuidado y ayuda de la docente. </a:t>
                      </a:r>
                    </a:p>
                    <a:p>
                      <a:pPr marL="0" indent="0" algn="r">
                        <a:buFont typeface="Arial" panose="020B0604020202020204" pitchFamily="34" charset="0"/>
                        <a:buNone/>
                      </a:pPr>
                      <a:r>
                        <a:rPr lang="es-MX" sz="900" dirty="0">
                          <a:solidFill>
                            <a:schemeClr val="tx1"/>
                          </a:solidFill>
                        </a:rPr>
                        <a:t>(VIERNES)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28600" indent="-228600">
                        <a:buAutoNum type="arabicPeriod"/>
                      </a:pPr>
                      <a:r>
                        <a:rPr lang="es-MX" sz="900" dirty="0">
                          <a:solidFill>
                            <a:schemeClr val="tx1"/>
                          </a:solidFill>
                        </a:rPr>
                        <a:t>Chuy de cartón </a:t>
                      </a:r>
                    </a:p>
                    <a:p>
                      <a:pPr marL="228600" indent="-228600">
                        <a:buAutoNum type="arabicPeriod"/>
                      </a:pPr>
                      <a:r>
                        <a:rPr lang="es-MX" sz="900" dirty="0">
                          <a:solidFill>
                            <a:schemeClr val="tx1"/>
                          </a:solidFill>
                        </a:rPr>
                        <a:t>Frutas y verduras de plástico</a:t>
                      </a:r>
                    </a:p>
                    <a:p>
                      <a:pPr marL="228600" indent="-228600">
                        <a:buAutoNum type="arabicPeriod"/>
                      </a:pPr>
                      <a:r>
                        <a:rPr lang="es-MX" sz="900" dirty="0">
                          <a:solidFill>
                            <a:schemeClr val="tx1"/>
                          </a:solidFill>
                        </a:rPr>
                        <a:t>Cañas </a:t>
                      </a:r>
                    </a:p>
                    <a:p>
                      <a:pPr marL="228600" indent="-228600">
                        <a:buAutoNum type="arabicPeriod"/>
                      </a:pPr>
                      <a:r>
                        <a:rPr lang="es-MX" sz="900" dirty="0">
                          <a:solidFill>
                            <a:schemeClr val="tx1"/>
                          </a:solidFill>
                        </a:rPr>
                        <a:t>Cubeta o baño grande.</a:t>
                      </a:r>
                    </a:p>
                    <a:p>
                      <a:pPr marL="228600" indent="-228600">
                        <a:buAutoNum type="arabicPeriod"/>
                      </a:pPr>
                      <a:r>
                        <a:rPr lang="es-MX" sz="900" dirty="0">
                          <a:solidFill>
                            <a:schemeClr val="tx1"/>
                          </a:solidFill>
                        </a:rPr>
                        <a:t>Cartones de leche </a:t>
                      </a:r>
                    </a:p>
                    <a:p>
                      <a:pPr marL="228600" indent="-228600">
                        <a:buAutoNum type="arabicPeriod"/>
                      </a:pPr>
                      <a:r>
                        <a:rPr lang="es-MX" sz="900" dirty="0">
                          <a:solidFill>
                            <a:schemeClr val="tx1"/>
                          </a:solidFill>
                        </a:rPr>
                        <a:t>Pintura</a:t>
                      </a:r>
                    </a:p>
                    <a:p>
                      <a:pPr marL="228600" indent="-228600">
                        <a:buAutoNum type="arabicPeriod"/>
                      </a:pPr>
                      <a:r>
                        <a:rPr lang="es-MX" sz="900" dirty="0">
                          <a:solidFill>
                            <a:schemeClr val="tx1"/>
                          </a:solidFill>
                        </a:rPr>
                        <a:t>pinceles</a:t>
                      </a:r>
                    </a:p>
                    <a:p>
                      <a:pPr marL="228600" indent="-228600">
                        <a:buAutoNum type="arabicPeriod"/>
                      </a:pPr>
                      <a:endParaRPr lang="es-MX" sz="9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24026393"/>
                  </a:ext>
                </a:extLst>
              </a:tr>
            </a:tbl>
          </a:graphicData>
        </a:graphic>
      </p:graphicFrame>
      <p:graphicFrame>
        <p:nvGraphicFramePr>
          <p:cNvPr id="2" name="Tabla 2">
            <a:extLst>
              <a:ext uri="{FF2B5EF4-FFF2-40B4-BE49-F238E27FC236}">
                <a16:creationId xmlns:a16="http://schemas.microsoft.com/office/drawing/2014/main" id="{2B2EFAD7-A2E7-48C9-620A-5B9815E3FB73}"/>
              </a:ext>
            </a:extLst>
          </p:cNvPr>
          <p:cNvGraphicFramePr>
            <a:graphicFrameLocks noGrp="1"/>
          </p:cNvGraphicFramePr>
          <p:nvPr>
            <p:extLst>
              <p:ext uri="{D42A27DB-BD31-4B8C-83A1-F6EECF244321}">
                <p14:modId xmlns:p14="http://schemas.microsoft.com/office/powerpoint/2010/main" val="1486736822"/>
              </p:ext>
            </p:extLst>
          </p:nvPr>
        </p:nvGraphicFramePr>
        <p:xfrm>
          <a:off x="823269" y="4220817"/>
          <a:ext cx="7497462" cy="2165482"/>
        </p:xfrm>
        <a:graphic>
          <a:graphicData uri="http://schemas.openxmlformats.org/drawingml/2006/table">
            <a:tbl>
              <a:tblPr firstRow="1" bandRow="1">
                <a:tableStyleId>{5C22544A-7EE6-4342-B048-85BDC9FD1C3A}</a:tableStyleId>
              </a:tblPr>
              <a:tblGrid>
                <a:gridCol w="7497462">
                  <a:extLst>
                    <a:ext uri="{9D8B030D-6E8A-4147-A177-3AD203B41FA5}">
                      <a16:colId xmlns:a16="http://schemas.microsoft.com/office/drawing/2014/main" val="3428408682"/>
                    </a:ext>
                  </a:extLst>
                </a:gridCol>
              </a:tblGrid>
              <a:tr h="874644">
                <a:tc>
                  <a:txBody>
                    <a:bodyPr/>
                    <a:lstStyle/>
                    <a:p>
                      <a:r>
                        <a:rPr lang="es-MX" sz="1000" dirty="0">
                          <a:solidFill>
                            <a:schemeClr val="tx1"/>
                          </a:solidFill>
                        </a:rPr>
                        <a:t>Observaciones: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15729484"/>
                  </a:ext>
                </a:extLst>
              </a:tr>
              <a:tr h="1290838">
                <a:tc>
                  <a:txBody>
                    <a:bodyPr/>
                    <a:lstStyle/>
                    <a:p>
                      <a:r>
                        <a:rPr lang="es-MX" sz="1000" b="1" dirty="0">
                          <a:solidFill>
                            <a:schemeClr val="tx1"/>
                          </a:solidFill>
                        </a:rPr>
                        <a:t>Adecuaciones:  </a:t>
                      </a:r>
                      <a:r>
                        <a:rPr lang="es-MX" sz="1000" b="0" dirty="0">
                          <a:solidFill>
                            <a:schemeClr val="tx1"/>
                          </a:solidFill>
                        </a:rPr>
                        <a:t>Muchos alumnos pudieron </a:t>
                      </a:r>
                      <a:r>
                        <a:rPr lang="es-MX" sz="1000" b="0" dirty="0" err="1">
                          <a:solidFill>
                            <a:schemeClr val="tx1"/>
                          </a:solidFill>
                        </a:rPr>
                        <a:t>relaizar</a:t>
                      </a:r>
                      <a:r>
                        <a:rPr lang="es-MX" sz="1000" b="0" dirty="0">
                          <a:solidFill>
                            <a:schemeClr val="tx1"/>
                          </a:solidFill>
                        </a:rPr>
                        <a:t> la actividad de granjeros pero la </a:t>
                      </a:r>
                      <a:r>
                        <a:rPr lang="es-MX" sz="1000" b="0" dirty="0" err="1">
                          <a:solidFill>
                            <a:schemeClr val="tx1"/>
                          </a:solidFill>
                        </a:rPr>
                        <a:t>coordinacion</a:t>
                      </a:r>
                      <a:r>
                        <a:rPr lang="es-MX" sz="1000" b="0" dirty="0">
                          <a:solidFill>
                            <a:schemeClr val="tx1"/>
                          </a:solidFill>
                        </a:rPr>
                        <a:t> fue un factor complicado para el uso de ambas manos de los alumnos. Una de loas adecuaciones hechas para el juego de los sentidos fue que los alumnos eligieran las frutas que les gustaban comer ya que muchos </a:t>
                      </a:r>
                      <a:r>
                        <a:rPr lang="es-MX" sz="1000" b="0" dirty="0" err="1">
                          <a:solidFill>
                            <a:schemeClr val="tx1"/>
                          </a:solidFill>
                        </a:rPr>
                        <a:t>escupian</a:t>
                      </a:r>
                      <a:r>
                        <a:rPr lang="es-MX" sz="1000" b="0" dirty="0">
                          <a:solidFill>
                            <a:schemeClr val="tx1"/>
                          </a:solidFill>
                        </a:rPr>
                        <a:t> la fruta que estaban probando. Para el mercadito cambiamos la </a:t>
                      </a:r>
                      <a:r>
                        <a:rPr lang="es-MX" sz="1000" b="0" dirty="0" err="1">
                          <a:solidFill>
                            <a:schemeClr val="tx1"/>
                          </a:solidFill>
                        </a:rPr>
                        <a:t>dinamica</a:t>
                      </a:r>
                      <a:r>
                        <a:rPr lang="es-MX" sz="1000" b="0" dirty="0">
                          <a:solidFill>
                            <a:schemeClr val="tx1"/>
                          </a:solidFill>
                        </a:rPr>
                        <a:t> de ser dos cajeros en dos cajas a cuatro cajeros en dos cajas, parea poder realizar el ejercicio en binas y que fuera mas </a:t>
                      </a:r>
                      <a:r>
                        <a:rPr lang="es-MX" sz="1000" b="0" dirty="0" err="1">
                          <a:solidFill>
                            <a:schemeClr val="tx1"/>
                          </a:solidFill>
                        </a:rPr>
                        <a:t>facil</a:t>
                      </a:r>
                      <a:r>
                        <a:rPr lang="es-MX" sz="1000" b="0" dirty="0">
                          <a:solidFill>
                            <a:schemeClr val="tx1"/>
                          </a:solidFill>
                        </a:rPr>
                        <a:t> el conteo de monedas y la </a:t>
                      </a:r>
                      <a:r>
                        <a:rPr lang="es-MX" sz="1000" b="0" dirty="0" err="1">
                          <a:solidFill>
                            <a:schemeClr val="tx1"/>
                          </a:solidFill>
                        </a:rPr>
                        <a:t>revision</a:t>
                      </a:r>
                      <a:r>
                        <a:rPr lang="es-MX" sz="1000" b="0" dirty="0">
                          <a:solidFill>
                            <a:schemeClr val="tx1"/>
                          </a:solidFill>
                        </a:rPr>
                        <a:t> de frutas y listas de compras.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08330017"/>
                  </a:ext>
                </a:extLst>
              </a:tr>
            </a:tbl>
          </a:graphicData>
        </a:graphic>
      </p:graphicFrame>
    </p:spTree>
    <p:extLst>
      <p:ext uri="{BB962C8B-B14F-4D97-AF65-F5344CB8AC3E}">
        <p14:creationId xmlns:p14="http://schemas.microsoft.com/office/powerpoint/2010/main" val="1993735262"/>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5490</TotalTime>
  <Words>1484</Words>
  <Application>Microsoft Office PowerPoint</Application>
  <PresentationFormat>Carta (216 x 279 mm)</PresentationFormat>
  <Paragraphs>123</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DIANA CRISTINA HERNANDEZ GONZALEZ</dc:creator>
  <cp:lastModifiedBy>DIANA CRISTINA HERNANDEZ GONZALEZ</cp:lastModifiedBy>
  <cp:revision>29</cp:revision>
  <dcterms:created xsi:type="dcterms:W3CDTF">2022-09-27T17:46:19Z</dcterms:created>
  <dcterms:modified xsi:type="dcterms:W3CDTF">2023-01-21T02:17:26Z</dcterms:modified>
</cp:coreProperties>
</file>