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4ACA"/>
    <a:srgbClr val="45B995"/>
    <a:srgbClr val="E64A60"/>
    <a:srgbClr val="E24ECD"/>
    <a:srgbClr val="F6ACE8"/>
    <a:srgbClr val="A93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9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3DC4A-E32C-4447-B763-3379AD888300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C1B1C0E-00D6-4C6C-BAA1-B4426BFB8FF5}">
      <dgm:prSet phldrT="[Texto]"/>
      <dgm:spPr/>
      <dgm:t>
        <a:bodyPr/>
        <a:lstStyle/>
        <a:p>
          <a:r>
            <a:rPr lang="es-ES" dirty="0" smtClean="0"/>
            <a:t>Bases neurales de la violencia humana </a:t>
          </a:r>
          <a:endParaRPr lang="es-ES" dirty="0"/>
        </a:p>
      </dgm:t>
    </dgm:pt>
    <dgm:pt modelId="{26B477EF-0704-40C5-A0F4-7E2B0869CFFE}" type="parTrans" cxnId="{1BAE888B-47B8-469E-9ADB-E6B9CF53E80E}">
      <dgm:prSet/>
      <dgm:spPr/>
      <dgm:t>
        <a:bodyPr/>
        <a:lstStyle/>
        <a:p>
          <a:endParaRPr lang="es-ES"/>
        </a:p>
      </dgm:t>
    </dgm:pt>
    <dgm:pt modelId="{440A66E7-BCD3-494C-90AE-48CB2C0D7317}" type="sibTrans" cxnId="{1BAE888B-47B8-469E-9ADB-E6B9CF53E80E}">
      <dgm:prSet/>
      <dgm:spPr/>
      <dgm:t>
        <a:bodyPr/>
        <a:lstStyle/>
        <a:p>
          <a:endParaRPr lang="es-ES"/>
        </a:p>
      </dgm:t>
    </dgm:pt>
    <dgm:pt modelId="{B5D82543-987D-446F-ADAF-592C86F116A7}">
      <dgm:prSet phldrT="[Texto]"/>
      <dgm:spPr/>
      <dgm:t>
        <a:bodyPr/>
        <a:lstStyle/>
        <a:p>
          <a:r>
            <a:rPr lang="es-ES" dirty="0" smtClean="0"/>
            <a:t>El hipotálamo desempeña un papel fundamental de la conducta agresiva </a:t>
          </a:r>
          <a:endParaRPr lang="es-ES" dirty="0"/>
        </a:p>
      </dgm:t>
    </dgm:pt>
    <dgm:pt modelId="{5BFB5EAE-979A-4746-AC60-5FE3D20C6B3F}" type="parTrans" cxnId="{A4098FAF-4964-48E0-8235-A8F55D49050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230340FE-F6C7-4CE1-81E6-8DABB954E4FE}" type="sibTrans" cxnId="{A4098FAF-4964-48E0-8235-A8F55D490505}">
      <dgm:prSet/>
      <dgm:spPr/>
      <dgm:t>
        <a:bodyPr/>
        <a:lstStyle/>
        <a:p>
          <a:endParaRPr lang="es-ES"/>
        </a:p>
      </dgm:t>
    </dgm:pt>
    <dgm:pt modelId="{9860F1D7-5342-4E49-B392-644A33518A4B}">
      <dgm:prSet phldrT="[Texto]"/>
      <dgm:spPr/>
      <dgm:t>
        <a:bodyPr/>
        <a:lstStyle/>
        <a:p>
          <a:r>
            <a:rPr lang="es-ES" dirty="0" smtClean="0"/>
            <a:t>Los factores de la agresión y la violencia se encuentra hormonas, factores ambientales y genéticos y sistema neuronal.  </a:t>
          </a:r>
          <a:endParaRPr lang="es-ES" dirty="0"/>
        </a:p>
      </dgm:t>
    </dgm:pt>
    <dgm:pt modelId="{A10AB123-E6C3-4ECE-AB43-12C77B88442E}" type="parTrans" cxnId="{B4DB9D81-2BFD-4E82-99CB-8DAE491C0B1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FFF7B24A-F44D-4233-B0ED-0E9AF7BB2161}" type="sibTrans" cxnId="{B4DB9D81-2BFD-4E82-99CB-8DAE491C0B17}">
      <dgm:prSet/>
      <dgm:spPr/>
      <dgm:t>
        <a:bodyPr/>
        <a:lstStyle/>
        <a:p>
          <a:endParaRPr lang="es-ES"/>
        </a:p>
      </dgm:t>
    </dgm:pt>
    <dgm:pt modelId="{C9707FB0-06EF-4299-89C4-C9500F780097}">
      <dgm:prSet phldrT="[Texto]"/>
      <dgm:spPr/>
      <dgm:t>
        <a:bodyPr/>
        <a:lstStyle/>
        <a:p>
          <a:r>
            <a:rPr lang="es-ES" dirty="0" smtClean="0"/>
            <a:t>Existen estudios como el TAC, RM  e investigaciones como el PT y SPECT</a:t>
          </a:r>
          <a:endParaRPr lang="es-ES" dirty="0"/>
        </a:p>
      </dgm:t>
    </dgm:pt>
    <dgm:pt modelId="{5BD7BE8B-4EDF-472E-A1DA-A69C1CE99293}" type="parTrans" cxnId="{C976252A-6728-4453-A6F2-A4BF5B49F690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4723F4F8-A92F-4091-8A82-D9CB3A9554D2}" type="sibTrans" cxnId="{C976252A-6728-4453-A6F2-A4BF5B49F690}">
      <dgm:prSet/>
      <dgm:spPr/>
      <dgm:t>
        <a:bodyPr/>
        <a:lstStyle/>
        <a:p>
          <a:endParaRPr lang="es-ES"/>
        </a:p>
      </dgm:t>
    </dgm:pt>
    <dgm:pt modelId="{72E691BA-1D31-4C2A-8BA6-48E4A6B36FE3}">
      <dgm:prSet phldrT="[Texto]"/>
      <dgm:spPr/>
      <dgm:t>
        <a:bodyPr/>
        <a:lstStyle/>
        <a:p>
          <a:r>
            <a:rPr lang="es-ES" dirty="0" smtClean="0"/>
            <a:t>La falta de sueño y otros factores provocan irritabilidad, acompañados de actos de agresividad </a:t>
          </a:r>
          <a:endParaRPr lang="es-ES" dirty="0"/>
        </a:p>
      </dgm:t>
    </dgm:pt>
    <dgm:pt modelId="{80D4450C-4EA1-4240-A0F7-B0D3CBC799CD}" type="parTrans" cxnId="{F7C2D911-66B4-452D-9207-5CFBA6BFB754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37631271-08BD-4E96-9966-0F9EB4B7C77A}" type="sibTrans" cxnId="{F7C2D911-66B4-452D-9207-5CFBA6BFB754}">
      <dgm:prSet/>
      <dgm:spPr/>
      <dgm:t>
        <a:bodyPr/>
        <a:lstStyle/>
        <a:p>
          <a:endParaRPr lang="es-ES"/>
        </a:p>
      </dgm:t>
    </dgm:pt>
    <dgm:pt modelId="{FD905D2F-FFDC-4557-95AE-DE2A5B48EF5E}" type="pres">
      <dgm:prSet presAssocID="{1593DC4A-E32C-4447-B763-3379AD88830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3A45B61-D0E4-436C-9E84-753CDDEE81CD}" type="pres">
      <dgm:prSet presAssocID="{4C1B1C0E-00D6-4C6C-BAA1-B4426BFB8FF5}" presName="singleCycle" presStyleCnt="0"/>
      <dgm:spPr/>
    </dgm:pt>
    <dgm:pt modelId="{0768D400-AE62-43B6-A7B5-C5E3808B1AD3}" type="pres">
      <dgm:prSet presAssocID="{4C1B1C0E-00D6-4C6C-BAA1-B4426BFB8FF5}" presName="singleCenter" presStyleLbl="node1" presStyleIdx="0" presStyleCnt="5" custScaleX="71361" custScaleY="65846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C9E87935-DCE9-4EB7-819B-EE8B2BF3552D}" type="pres">
      <dgm:prSet presAssocID="{5BFB5EAE-979A-4746-AC60-5FE3D20C6B3F}" presName="Name56" presStyleLbl="parChTrans1D2" presStyleIdx="0" presStyleCnt="4"/>
      <dgm:spPr/>
    </dgm:pt>
    <dgm:pt modelId="{A89F7C0A-C600-4B0D-9C9A-ADD3B34CA4B0}" type="pres">
      <dgm:prSet presAssocID="{B5D82543-987D-446F-ADAF-592C86F116A7}" presName="text0" presStyleLbl="node1" presStyleIdx="1" presStyleCnt="5" custRadScaleRad="89360" custRadScaleInc="-3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DF5B8-512E-4471-B8CF-F0124C5498E2}" type="pres">
      <dgm:prSet presAssocID="{A10AB123-E6C3-4ECE-AB43-12C77B88442E}" presName="Name56" presStyleLbl="parChTrans1D2" presStyleIdx="1" presStyleCnt="4"/>
      <dgm:spPr/>
    </dgm:pt>
    <dgm:pt modelId="{8364851E-7113-4F18-A593-0941D4287E37}" type="pres">
      <dgm:prSet presAssocID="{9860F1D7-5342-4E49-B392-644A33518A4B}" presName="text0" presStyleLbl="node1" presStyleIdx="2" presStyleCnt="5" custScaleX="183190" custScaleY="143497" custRadScaleRad="164394" custRadScaleInc="4873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5D0E10-D6D5-4D24-9947-34E1FF353E95}" type="pres">
      <dgm:prSet presAssocID="{5BD7BE8B-4EDF-472E-A1DA-A69C1CE99293}" presName="Name56" presStyleLbl="parChTrans1D2" presStyleIdx="2" presStyleCnt="4"/>
      <dgm:spPr/>
    </dgm:pt>
    <dgm:pt modelId="{1276C9AB-8169-49BD-950B-DE9245442CEC}" type="pres">
      <dgm:prSet presAssocID="{C9707FB0-06EF-4299-89C4-C9500F780097}" presName="text0" presStyleLbl="node1" presStyleIdx="3" presStyleCnt="5" custScaleY="129612" custRadScaleRad="118822" custRadScaleInc="915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4A1979-931A-45F3-896C-0A75D3BD7651}" type="pres">
      <dgm:prSet presAssocID="{80D4450C-4EA1-4240-A0F7-B0D3CBC799CD}" presName="Name56" presStyleLbl="parChTrans1D2" presStyleIdx="3" presStyleCnt="4"/>
      <dgm:spPr/>
    </dgm:pt>
    <dgm:pt modelId="{4481CC15-0136-488B-A999-7B0986AB0B35}" type="pres">
      <dgm:prSet presAssocID="{72E691BA-1D31-4C2A-8BA6-48E4A6B36FE3}" presName="text0" presStyleLbl="node1" presStyleIdx="4" presStyleCnt="5" custScaleX="132687" custScaleY="113831" custRadScaleRad="173445" custRadScaleInc="597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AE888B-47B8-469E-9ADB-E6B9CF53E80E}" srcId="{1593DC4A-E32C-4447-B763-3379AD888300}" destId="{4C1B1C0E-00D6-4C6C-BAA1-B4426BFB8FF5}" srcOrd="0" destOrd="0" parTransId="{26B477EF-0704-40C5-A0F4-7E2B0869CFFE}" sibTransId="{440A66E7-BCD3-494C-90AE-48CB2C0D7317}"/>
    <dgm:cxn modelId="{F1D82AFC-1B65-4E28-AAAC-1FD067C411A0}" type="presOf" srcId="{4C1B1C0E-00D6-4C6C-BAA1-B4426BFB8FF5}" destId="{0768D400-AE62-43B6-A7B5-C5E3808B1AD3}" srcOrd="0" destOrd="0" presId="urn:microsoft.com/office/officeart/2008/layout/RadialCluster"/>
    <dgm:cxn modelId="{F7C2D911-66B4-452D-9207-5CFBA6BFB754}" srcId="{4C1B1C0E-00D6-4C6C-BAA1-B4426BFB8FF5}" destId="{72E691BA-1D31-4C2A-8BA6-48E4A6B36FE3}" srcOrd="3" destOrd="0" parTransId="{80D4450C-4EA1-4240-A0F7-B0D3CBC799CD}" sibTransId="{37631271-08BD-4E96-9966-0F9EB4B7C77A}"/>
    <dgm:cxn modelId="{2A153249-DC72-4AE9-AC1E-1B9FF7301443}" type="presOf" srcId="{A10AB123-E6C3-4ECE-AB43-12C77B88442E}" destId="{BF6DF5B8-512E-4471-B8CF-F0124C5498E2}" srcOrd="0" destOrd="0" presId="urn:microsoft.com/office/officeart/2008/layout/RadialCluster"/>
    <dgm:cxn modelId="{B4DB9D81-2BFD-4E82-99CB-8DAE491C0B17}" srcId="{4C1B1C0E-00D6-4C6C-BAA1-B4426BFB8FF5}" destId="{9860F1D7-5342-4E49-B392-644A33518A4B}" srcOrd="1" destOrd="0" parTransId="{A10AB123-E6C3-4ECE-AB43-12C77B88442E}" sibTransId="{FFF7B24A-F44D-4233-B0ED-0E9AF7BB2161}"/>
    <dgm:cxn modelId="{9ED6A6CE-C894-4F0E-B8DD-0B7C1C5CB145}" type="presOf" srcId="{80D4450C-4EA1-4240-A0F7-B0D3CBC799CD}" destId="{744A1979-931A-45F3-896C-0A75D3BD7651}" srcOrd="0" destOrd="0" presId="urn:microsoft.com/office/officeart/2008/layout/RadialCluster"/>
    <dgm:cxn modelId="{B7A5F2C3-2CCC-4BC9-BDBD-E2D40C310CBA}" type="presOf" srcId="{B5D82543-987D-446F-ADAF-592C86F116A7}" destId="{A89F7C0A-C600-4B0D-9C9A-ADD3B34CA4B0}" srcOrd="0" destOrd="0" presId="urn:microsoft.com/office/officeart/2008/layout/RadialCluster"/>
    <dgm:cxn modelId="{6D017205-3175-4147-83A8-C5BE94E5E38F}" type="presOf" srcId="{5BD7BE8B-4EDF-472E-A1DA-A69C1CE99293}" destId="{BC5D0E10-D6D5-4D24-9947-34E1FF353E95}" srcOrd="0" destOrd="0" presId="urn:microsoft.com/office/officeart/2008/layout/RadialCluster"/>
    <dgm:cxn modelId="{0CACE5F0-51E2-4D4B-A581-159FB1F29FD5}" type="presOf" srcId="{5BFB5EAE-979A-4746-AC60-5FE3D20C6B3F}" destId="{C9E87935-DCE9-4EB7-819B-EE8B2BF3552D}" srcOrd="0" destOrd="0" presId="urn:microsoft.com/office/officeart/2008/layout/RadialCluster"/>
    <dgm:cxn modelId="{FC368EDF-5EE6-4219-A641-3ED30241F4FC}" type="presOf" srcId="{1593DC4A-E32C-4447-B763-3379AD888300}" destId="{FD905D2F-FFDC-4557-95AE-DE2A5B48EF5E}" srcOrd="0" destOrd="0" presId="urn:microsoft.com/office/officeart/2008/layout/RadialCluster"/>
    <dgm:cxn modelId="{6C0115CA-53C0-4591-97E4-0FA7923D9575}" type="presOf" srcId="{C9707FB0-06EF-4299-89C4-C9500F780097}" destId="{1276C9AB-8169-49BD-950B-DE9245442CEC}" srcOrd="0" destOrd="0" presId="urn:microsoft.com/office/officeart/2008/layout/RadialCluster"/>
    <dgm:cxn modelId="{A4098FAF-4964-48E0-8235-A8F55D490505}" srcId="{4C1B1C0E-00D6-4C6C-BAA1-B4426BFB8FF5}" destId="{B5D82543-987D-446F-ADAF-592C86F116A7}" srcOrd="0" destOrd="0" parTransId="{5BFB5EAE-979A-4746-AC60-5FE3D20C6B3F}" sibTransId="{230340FE-F6C7-4CE1-81E6-8DABB954E4FE}"/>
    <dgm:cxn modelId="{C976252A-6728-4453-A6F2-A4BF5B49F690}" srcId="{4C1B1C0E-00D6-4C6C-BAA1-B4426BFB8FF5}" destId="{C9707FB0-06EF-4299-89C4-C9500F780097}" srcOrd="2" destOrd="0" parTransId="{5BD7BE8B-4EDF-472E-A1DA-A69C1CE99293}" sibTransId="{4723F4F8-A92F-4091-8A82-D9CB3A9554D2}"/>
    <dgm:cxn modelId="{F1973CC1-3CA6-4183-AE64-BCB5C89C2C03}" type="presOf" srcId="{9860F1D7-5342-4E49-B392-644A33518A4B}" destId="{8364851E-7113-4F18-A593-0941D4287E37}" srcOrd="0" destOrd="0" presId="urn:microsoft.com/office/officeart/2008/layout/RadialCluster"/>
    <dgm:cxn modelId="{3BF0421B-0B80-457A-8439-C6114F0D15C6}" type="presOf" srcId="{72E691BA-1D31-4C2A-8BA6-48E4A6B36FE3}" destId="{4481CC15-0136-488B-A999-7B0986AB0B35}" srcOrd="0" destOrd="0" presId="urn:microsoft.com/office/officeart/2008/layout/RadialCluster"/>
    <dgm:cxn modelId="{19BFB84D-D9B5-4C69-8B8B-3B95D0F2B35F}" type="presParOf" srcId="{FD905D2F-FFDC-4557-95AE-DE2A5B48EF5E}" destId="{73A45B61-D0E4-436C-9E84-753CDDEE81CD}" srcOrd="0" destOrd="0" presId="urn:microsoft.com/office/officeart/2008/layout/RadialCluster"/>
    <dgm:cxn modelId="{84B1B6C4-B4D3-4F76-A78A-2FC209D15DF3}" type="presParOf" srcId="{73A45B61-D0E4-436C-9E84-753CDDEE81CD}" destId="{0768D400-AE62-43B6-A7B5-C5E3808B1AD3}" srcOrd="0" destOrd="0" presId="urn:microsoft.com/office/officeart/2008/layout/RadialCluster"/>
    <dgm:cxn modelId="{1CE61E85-DEEB-4540-82DC-AF6FB1B98ADC}" type="presParOf" srcId="{73A45B61-D0E4-436C-9E84-753CDDEE81CD}" destId="{C9E87935-DCE9-4EB7-819B-EE8B2BF3552D}" srcOrd="1" destOrd="0" presId="urn:microsoft.com/office/officeart/2008/layout/RadialCluster"/>
    <dgm:cxn modelId="{60EDA157-7D6A-46B2-BC8C-1A5E96236B0F}" type="presParOf" srcId="{73A45B61-D0E4-436C-9E84-753CDDEE81CD}" destId="{A89F7C0A-C600-4B0D-9C9A-ADD3B34CA4B0}" srcOrd="2" destOrd="0" presId="urn:microsoft.com/office/officeart/2008/layout/RadialCluster"/>
    <dgm:cxn modelId="{F55ACC97-6CF7-4C94-B0C8-BBFE7800025B}" type="presParOf" srcId="{73A45B61-D0E4-436C-9E84-753CDDEE81CD}" destId="{BF6DF5B8-512E-4471-B8CF-F0124C5498E2}" srcOrd="3" destOrd="0" presId="urn:microsoft.com/office/officeart/2008/layout/RadialCluster"/>
    <dgm:cxn modelId="{15E38FF8-2359-42AB-9193-48E5A39A7E7D}" type="presParOf" srcId="{73A45B61-D0E4-436C-9E84-753CDDEE81CD}" destId="{8364851E-7113-4F18-A593-0941D4287E37}" srcOrd="4" destOrd="0" presId="urn:microsoft.com/office/officeart/2008/layout/RadialCluster"/>
    <dgm:cxn modelId="{488FFFF2-EDAB-466B-A6E3-FF29893E6C74}" type="presParOf" srcId="{73A45B61-D0E4-436C-9E84-753CDDEE81CD}" destId="{BC5D0E10-D6D5-4D24-9947-34E1FF353E95}" srcOrd="5" destOrd="0" presId="urn:microsoft.com/office/officeart/2008/layout/RadialCluster"/>
    <dgm:cxn modelId="{786FD9EE-EB1E-4361-8AD0-82CC319EE76D}" type="presParOf" srcId="{73A45B61-D0E4-436C-9E84-753CDDEE81CD}" destId="{1276C9AB-8169-49BD-950B-DE9245442CEC}" srcOrd="6" destOrd="0" presId="urn:microsoft.com/office/officeart/2008/layout/RadialCluster"/>
    <dgm:cxn modelId="{4149A785-3041-4BCA-A0EC-708A3F504D47}" type="presParOf" srcId="{73A45B61-D0E4-436C-9E84-753CDDEE81CD}" destId="{744A1979-931A-45F3-896C-0A75D3BD7651}" srcOrd="7" destOrd="0" presId="urn:microsoft.com/office/officeart/2008/layout/RadialCluster"/>
    <dgm:cxn modelId="{A0BF825A-7C24-40F8-A5A2-68A93D132F24}" type="presParOf" srcId="{73A45B61-D0E4-436C-9E84-753CDDEE81CD}" destId="{4481CC15-0136-488B-A999-7B0986AB0B35}" srcOrd="8" destOrd="0" presId="urn:microsoft.com/office/officeart/2008/layout/RadialCluster"/>
  </dgm:cxnLst>
  <dgm:bg>
    <a:gradFill flip="none" rotWithShape="1">
      <a:gsLst>
        <a:gs pos="0">
          <a:srgbClr val="C74ACA"/>
        </a:gs>
        <a:gs pos="50000">
          <a:schemeClr val="accent1">
            <a:lumMod val="60000"/>
            <a:lumOff val="40000"/>
          </a:schemeClr>
        </a:gs>
        <a:gs pos="100000">
          <a:srgbClr val="F6ACE8"/>
        </a:gs>
      </a:gsLst>
      <a:path path="circle">
        <a:fillToRect l="50000" t="50000" r="50000" b="50000"/>
      </a:path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8D400-AE62-43B6-A7B5-C5E3808B1AD3}">
      <dsp:nvSpPr>
        <dsp:cNvPr id="0" name=""/>
        <dsp:cNvSpPr/>
      </dsp:nvSpPr>
      <dsp:spPr>
        <a:xfrm>
          <a:off x="5187869" y="2649594"/>
          <a:ext cx="1468180" cy="1354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Bases neurales de la violencia humana </a:t>
          </a:r>
          <a:endParaRPr lang="es-ES" sz="2000" kern="1200" dirty="0"/>
        </a:p>
      </dsp:txBody>
      <dsp:txXfrm>
        <a:off x="5254001" y="2715726"/>
        <a:ext cx="1335916" cy="1222451"/>
      </dsp:txXfrm>
    </dsp:sp>
    <dsp:sp modelId="{C9E87935-DCE9-4EB7-819B-EE8B2BF3552D}">
      <dsp:nvSpPr>
        <dsp:cNvPr id="0" name=""/>
        <dsp:cNvSpPr/>
      </dsp:nvSpPr>
      <dsp:spPr>
        <a:xfrm rot="16191198">
          <a:off x="5378270" y="2109025"/>
          <a:ext cx="10811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1141" y="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A89F7C0A-C600-4B0D-9C9A-ADD3B34CA4B0}">
      <dsp:nvSpPr>
        <dsp:cNvPr id="0" name=""/>
        <dsp:cNvSpPr/>
      </dsp:nvSpPr>
      <dsp:spPr>
        <a:xfrm>
          <a:off x="5226463" y="189999"/>
          <a:ext cx="1378457" cy="13784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El hipotálamo desempeña un papel fundamental de la conducta agresiva </a:t>
          </a:r>
          <a:endParaRPr lang="es-ES" sz="1400" kern="1200" dirty="0"/>
        </a:p>
      </dsp:txBody>
      <dsp:txXfrm>
        <a:off x="5293754" y="257290"/>
        <a:ext cx="1243875" cy="1243875"/>
      </dsp:txXfrm>
    </dsp:sp>
    <dsp:sp modelId="{BF6DF5B8-512E-4471-B8CF-F0124C5498E2}">
      <dsp:nvSpPr>
        <dsp:cNvPr id="0" name=""/>
        <dsp:cNvSpPr/>
      </dsp:nvSpPr>
      <dsp:spPr>
        <a:xfrm rot="1315818">
          <a:off x="6571004" y="4061456"/>
          <a:ext cx="23506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0607" y="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8364851E-7113-4F18-A593-0941D4287E37}">
      <dsp:nvSpPr>
        <dsp:cNvPr id="0" name=""/>
        <dsp:cNvSpPr/>
      </dsp:nvSpPr>
      <dsp:spPr>
        <a:xfrm>
          <a:off x="8836565" y="4019721"/>
          <a:ext cx="2525196" cy="197804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Los factores de la agresión y la violencia se encuentra hormonas, factores ambientales y genéticos y sistema neuronal.  </a:t>
          </a:r>
          <a:endParaRPr lang="es-ES" sz="1800" kern="1200" dirty="0"/>
        </a:p>
      </dsp:txBody>
      <dsp:txXfrm>
        <a:off x="8933125" y="4116281"/>
        <a:ext cx="2332076" cy="1784925"/>
      </dsp:txXfrm>
    </dsp:sp>
    <dsp:sp modelId="{BC5D0E10-D6D5-4D24-9947-34E1FF353E95}">
      <dsp:nvSpPr>
        <dsp:cNvPr id="0" name=""/>
        <dsp:cNvSpPr/>
      </dsp:nvSpPr>
      <dsp:spPr>
        <a:xfrm rot="7872687">
          <a:off x="4243673" y="4496386"/>
          <a:ext cx="13082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8222" y="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1276C9AB-8169-49BD-950B-DE9245442CEC}">
      <dsp:nvSpPr>
        <dsp:cNvPr id="0" name=""/>
        <dsp:cNvSpPr/>
      </dsp:nvSpPr>
      <dsp:spPr>
        <a:xfrm>
          <a:off x="3088372" y="4882122"/>
          <a:ext cx="1378457" cy="17866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Existen estudios como el TAC, RM  e investigaciones como el PT y SPECT</a:t>
          </a:r>
          <a:endParaRPr lang="es-ES" sz="1400" kern="1200" dirty="0"/>
        </a:p>
      </dsp:txBody>
      <dsp:txXfrm>
        <a:off x="3155663" y="4949413"/>
        <a:ext cx="1243875" cy="1652064"/>
      </dsp:txXfrm>
    </dsp:sp>
    <dsp:sp modelId="{744A1979-931A-45F3-896C-0A75D3BD7651}">
      <dsp:nvSpPr>
        <dsp:cNvPr id="0" name=""/>
        <dsp:cNvSpPr/>
      </dsp:nvSpPr>
      <dsp:spPr>
        <a:xfrm rot="12414519">
          <a:off x="2442784" y="2297664"/>
          <a:ext cx="29021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02196" y="0"/>
              </a:lnTo>
            </a:path>
          </a:pathLst>
        </a:custGeom>
        <a:noFill/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</dsp:sp>
    <dsp:sp modelId="{4481CC15-0136-488B-A999-7B0986AB0B35}">
      <dsp:nvSpPr>
        <dsp:cNvPr id="0" name=""/>
        <dsp:cNvSpPr/>
      </dsp:nvSpPr>
      <dsp:spPr>
        <a:xfrm>
          <a:off x="770861" y="392251"/>
          <a:ext cx="1829034" cy="156911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La falta de sueño y otros factores provocan irritabilidad, acompañados de actos de agresividad </a:t>
          </a:r>
          <a:endParaRPr lang="es-ES" sz="1500" kern="1200" dirty="0"/>
        </a:p>
      </dsp:txBody>
      <dsp:txXfrm>
        <a:off x="847459" y="468849"/>
        <a:ext cx="1675838" cy="1415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80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71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34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184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15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459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20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039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13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655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726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83805-A346-4579-9161-D47D7ED1EBE5}" type="datetimeFigureOut">
              <a:rPr lang="es-MX" smtClean="0"/>
              <a:t>15/09/2022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021EE-B452-4E72-960B-B3E71F05DF2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337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03455" y="1904607"/>
            <a:ext cx="9144000" cy="1537472"/>
          </a:xfrm>
        </p:spPr>
        <p:txBody>
          <a:bodyPr>
            <a:normAutofit/>
          </a:bodyPr>
          <a:lstStyle/>
          <a:p>
            <a:r>
              <a:rPr lang="es-MX" sz="4800" dirty="0" smtClean="0"/>
              <a:t>Escuela Normal de educación Preescolar del Estado de Coahuila </a:t>
            </a:r>
            <a:endParaRPr lang="es-MX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7491" y="3594755"/>
            <a:ext cx="9144000" cy="3020831"/>
          </a:xfrm>
        </p:spPr>
        <p:txBody>
          <a:bodyPr>
            <a:normAutofit/>
          </a:bodyPr>
          <a:lstStyle/>
          <a:p>
            <a:r>
              <a:rPr lang="es-MX" dirty="0" smtClean="0"/>
              <a:t>Mapa conceptual</a:t>
            </a:r>
          </a:p>
          <a:p>
            <a:r>
              <a:rPr lang="es-MX" dirty="0" smtClean="0"/>
              <a:t>Bases neurales de la violencia humana </a:t>
            </a:r>
          </a:p>
          <a:p>
            <a:r>
              <a:rPr lang="es-MX" dirty="0" smtClean="0"/>
              <a:t>Curso: </a:t>
            </a:r>
            <a:r>
              <a:rPr lang="es-ES" sz="2000" i="1" dirty="0"/>
              <a:t>OPTATIVA PREVENCIÓN DE LA </a:t>
            </a:r>
            <a:r>
              <a:rPr lang="es-ES" sz="2000" i="1" dirty="0" smtClean="0"/>
              <a:t>VIOLENCIA</a:t>
            </a:r>
            <a:endParaRPr lang="es-MX" sz="2000" dirty="0" smtClean="0"/>
          </a:p>
          <a:p>
            <a:r>
              <a:rPr lang="es-MX" dirty="0" smtClean="0"/>
              <a:t>Docente: Ramiro García Elías </a:t>
            </a:r>
          </a:p>
          <a:p>
            <a:r>
              <a:rPr lang="es-MX" dirty="0" smtClean="0"/>
              <a:t>Alumna: Fernanda </a:t>
            </a:r>
            <a:r>
              <a:rPr lang="es-MX" dirty="0" err="1" smtClean="0"/>
              <a:t>Merary</a:t>
            </a:r>
            <a:r>
              <a:rPr lang="es-MX" dirty="0" smtClean="0"/>
              <a:t> Ruiz Bocanegra N.L:20</a:t>
            </a:r>
            <a:endParaRPr lang="es-MX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86793" y="408169"/>
            <a:ext cx="19714681" cy="158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4914" tIns="17457" rIns="91440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3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ene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s-MX" altLang="es-MX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es-MX" alt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http://187.141.233.82/sistema/Data/tareas/enep-00045/_Logos/Escu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18" y="494907"/>
            <a:ext cx="19050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400715"/>
              </p:ext>
            </p:extLst>
          </p:nvPr>
        </p:nvGraphicFramePr>
        <p:xfrm>
          <a:off x="-1" y="0"/>
          <a:ext cx="12192001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ector recto 6"/>
          <p:cNvCxnSpPr/>
          <p:nvPr/>
        </p:nvCxnSpPr>
        <p:spPr>
          <a:xfrm>
            <a:off x="6622868" y="1021282"/>
            <a:ext cx="1515292" cy="1959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8190411" y="666206"/>
            <a:ext cx="2016025" cy="1149531"/>
          </a:xfrm>
          <a:prstGeom prst="ellipse">
            <a:avLst/>
          </a:prstGeom>
          <a:solidFill>
            <a:srgbClr val="E64A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El mesencéfalo elimina la  conducta agresiva</a:t>
            </a:r>
            <a:r>
              <a:rPr lang="es-MX" dirty="0" smtClean="0"/>
              <a:t>.</a:t>
            </a:r>
            <a:endParaRPr lang="es-MX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6570616" y="1500051"/>
            <a:ext cx="1619795" cy="6313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rminador 10"/>
          <p:cNvSpPr/>
          <p:nvPr/>
        </p:nvSpPr>
        <p:spPr>
          <a:xfrm>
            <a:off x="8281850" y="1972490"/>
            <a:ext cx="1941441" cy="857207"/>
          </a:xfrm>
          <a:prstGeom prst="flowChartTerminator">
            <a:avLst/>
          </a:prstGeom>
          <a:solidFill>
            <a:srgbClr val="E24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El tálamo, bulbo olfatorio, órgano </a:t>
            </a:r>
            <a:r>
              <a:rPr lang="es-MX" sz="1400" dirty="0" err="1" smtClean="0"/>
              <a:t>vomeronasal</a:t>
            </a:r>
            <a:r>
              <a:rPr lang="es-MX" sz="1400" dirty="0" smtClean="0"/>
              <a:t>  y corteza cerebral</a:t>
            </a:r>
            <a:endParaRPr lang="es-MX" sz="1400" dirty="0"/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9688284" y="391886"/>
            <a:ext cx="149352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V="1">
            <a:off x="11181806" y="391886"/>
            <a:ext cx="0" cy="1346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H="1">
            <a:off x="9688284" y="394901"/>
            <a:ext cx="13062" cy="3074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10613037" y="544619"/>
            <a:ext cx="1078552" cy="114926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Amígdala y el córtex regula la agresión animal </a:t>
            </a:r>
            <a:endParaRPr lang="es-MX" sz="1400" dirty="0"/>
          </a:p>
        </p:txBody>
      </p:sp>
      <p:cxnSp>
        <p:nvCxnSpPr>
          <p:cNvPr id="22" name="Conector recto 21"/>
          <p:cNvCxnSpPr/>
          <p:nvPr/>
        </p:nvCxnSpPr>
        <p:spPr>
          <a:xfrm>
            <a:off x="1253066" y="4487334"/>
            <a:ext cx="1515291" cy="48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2768357" y="4536199"/>
            <a:ext cx="448976" cy="2341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rminador 25"/>
          <p:cNvSpPr/>
          <p:nvPr/>
        </p:nvSpPr>
        <p:spPr>
          <a:xfrm>
            <a:off x="332134" y="4829145"/>
            <a:ext cx="2170946" cy="1670509"/>
          </a:xfrm>
          <a:prstGeom prst="flowChartTerminator">
            <a:avLst/>
          </a:prstGeom>
          <a:solidFill>
            <a:srgbClr val="E24E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Estudian la estructura cerebral. Los cuelas se han comparado sujetos violentos y no violentos, LV cuentan con lesiones cerebrales ya sean temporales o no.  </a:t>
            </a:r>
            <a:endParaRPr lang="es-MX" sz="1400" dirty="0"/>
          </a:p>
        </p:txBody>
      </p:sp>
      <p:cxnSp>
        <p:nvCxnSpPr>
          <p:cNvPr id="27" name="Conector recto 26"/>
          <p:cNvCxnSpPr/>
          <p:nvPr/>
        </p:nvCxnSpPr>
        <p:spPr>
          <a:xfrm>
            <a:off x="1214843" y="4487334"/>
            <a:ext cx="38222" cy="2830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ángulo 28"/>
          <p:cNvSpPr/>
          <p:nvPr/>
        </p:nvSpPr>
        <p:spPr>
          <a:xfrm>
            <a:off x="1518341" y="2829697"/>
            <a:ext cx="1250016" cy="11467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L</a:t>
            </a:r>
            <a:r>
              <a:rPr lang="es-MX" sz="1400" dirty="0" smtClean="0"/>
              <a:t>as conductas antisociales son patrones agresivas y violentas   </a:t>
            </a:r>
            <a:endParaRPr lang="es-MX" sz="1400" dirty="0"/>
          </a:p>
        </p:txBody>
      </p:sp>
      <p:cxnSp>
        <p:nvCxnSpPr>
          <p:cNvPr id="30" name="Conector recto 29"/>
          <p:cNvCxnSpPr/>
          <p:nvPr/>
        </p:nvCxnSpPr>
        <p:spPr>
          <a:xfrm>
            <a:off x="1972488" y="3986408"/>
            <a:ext cx="38222" cy="500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rminador 33"/>
          <p:cNvSpPr/>
          <p:nvPr/>
        </p:nvSpPr>
        <p:spPr>
          <a:xfrm>
            <a:off x="5266187" y="4757685"/>
            <a:ext cx="1890224" cy="1043508"/>
          </a:xfrm>
          <a:prstGeom prst="flowChartTerminator">
            <a:avLst/>
          </a:prstGeom>
          <a:solidFill>
            <a:srgbClr val="45B9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La frecuencia cardiaca  </a:t>
            </a:r>
          </a:p>
          <a:p>
            <a:pPr algn="ctr"/>
            <a:r>
              <a:rPr lang="es-MX" sz="1400" dirty="0" smtClean="0"/>
              <a:t>Falta de miedo (mayor aceleración ante estímulos)</a:t>
            </a:r>
            <a:endParaRPr lang="es-MX" sz="1400" dirty="0"/>
          </a:p>
        </p:txBody>
      </p:sp>
      <p:cxnSp>
        <p:nvCxnSpPr>
          <p:cNvPr id="35" name="Conector recto 34"/>
          <p:cNvCxnSpPr/>
          <p:nvPr/>
        </p:nvCxnSpPr>
        <p:spPr>
          <a:xfrm flipH="1">
            <a:off x="4551934" y="5178467"/>
            <a:ext cx="634896" cy="373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2" b="98384" l="3632" r="98932">
                        <a14:foregroundMark x1="44017" y1="53939" x2="44017" y2="53939"/>
                        <a14:foregroundMark x1="41667" y1="56566" x2="41667" y2="56566"/>
                        <a14:foregroundMark x1="48291" y1="71717" x2="48291" y2="71717"/>
                        <a14:foregroundMark x1="50214" y1="76566" x2="50214" y2="76566"/>
                        <a14:foregroundMark x1="49786" y1="79596" x2="49786" y2="79596"/>
                        <a14:foregroundMark x1="47863" y1="83636" x2="47863" y2="83636"/>
                        <a14:foregroundMark x1="45513" y1="88485" x2="45513" y2="88485"/>
                        <a14:foregroundMark x1="77991" y1="88081" x2="77991" y2="88081"/>
                        <a14:foregroundMark x1="58333" y1="79596" x2="58333" y2="79596"/>
                        <a14:foregroundMark x1="54915" y1="76162" x2="54915" y2="76162"/>
                        <a14:foregroundMark x1="55983" y1="71717" x2="55983" y2="71717"/>
                        <a14:foregroundMark x1="55983" y1="94747" x2="55983" y2="94747"/>
                        <a14:foregroundMark x1="46368" y1="90303" x2="46368" y2="90303"/>
                        <a14:foregroundMark x1="51282" y1="88081" x2="51282" y2="88081"/>
                        <a14:foregroundMark x1="44017" y1="86869" x2="44017" y2="86869"/>
                        <a14:foregroundMark x1="41667" y1="89899" x2="41667" y2="89899"/>
                        <a14:foregroundMark x1="60470" y1="88081" x2="60470" y2="88081"/>
                        <a14:foregroundMark x1="54487" y1="87273" x2="54487" y2="87273"/>
                        <a14:foregroundMark x1="54487" y1="83232" x2="54487" y2="83232"/>
                        <a14:foregroundMark x1="53419" y1="78384" x2="53419" y2="783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2196" y="4685202"/>
            <a:ext cx="1715482" cy="181445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810405" y="508795"/>
            <a:ext cx="1921772" cy="118509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3291" y="2621950"/>
            <a:ext cx="1740108" cy="130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6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175</Words>
  <Application>Microsoft Office PowerPoint</Application>
  <PresentationFormat>Panorámica</PresentationFormat>
  <Paragraphs>20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Geneva</vt:lpstr>
      <vt:lpstr>Tema de Office</vt:lpstr>
      <vt:lpstr>Escuela Normal de educación Preescolar del Estado de Coahuila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del Estado de Coahuila</dc:title>
  <dc:creator>User</dc:creator>
  <cp:lastModifiedBy>User</cp:lastModifiedBy>
  <cp:revision>13</cp:revision>
  <dcterms:created xsi:type="dcterms:W3CDTF">2022-09-16T04:29:59Z</dcterms:created>
  <dcterms:modified xsi:type="dcterms:W3CDTF">2022-09-16T16:07:26Z</dcterms:modified>
</cp:coreProperties>
</file>