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Abadi" panose="020B0604020104020204" pitchFamily="34" charset="0"/>
      <p:regular r:id="rId10"/>
    </p:embeddedFont>
    <p:embeddedFont>
      <p:font typeface="Aparajita" panose="02020603050405020304" pitchFamily="18" charset="0"/>
      <p:regular r:id="rId11"/>
    </p:embeddedFont>
    <p:embeddedFont>
      <p:font typeface="Baguet Script" panose="00000500000000000000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Overpas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36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2859" y="1548473"/>
            <a:ext cx="15555091" cy="6141573"/>
            <a:chOff x="0" y="-155504"/>
            <a:chExt cx="20740121" cy="8188763"/>
          </a:xfrm>
        </p:grpSpPr>
        <p:sp>
          <p:nvSpPr>
            <p:cNvPr id="4" name="TextBox 4"/>
            <p:cNvSpPr txBox="1"/>
            <p:nvPr/>
          </p:nvSpPr>
          <p:spPr>
            <a:xfrm>
              <a:off x="0" y="7136175"/>
              <a:ext cx="20740121" cy="897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0"/>
                </a:lnSpc>
              </a:pPr>
              <a:endParaRPr lang="en-US" sz="4100" dirty="0">
                <a:solidFill>
                  <a:srgbClr val="FFFAEF"/>
                </a:solidFill>
                <a:latin typeface="Overpas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55504"/>
              <a:ext cx="20740121" cy="81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4771" t="21970"/>
          <a:stretch>
            <a:fillRect/>
          </a:stretch>
        </p:blipFill>
        <p:spPr>
          <a:xfrm rot="5400000">
            <a:off x="2310738" y="4172522"/>
            <a:ext cx="3803740" cy="84252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094170">
            <a:off x="14148180" y="-2590072"/>
            <a:ext cx="7036829" cy="7237544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52626D3E-4DF9-1469-5197-8F4EE17BB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8563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81F0FCC6-971C-F1CC-D0EC-C2F931D92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r="16924"/>
          <a:stretch>
            <a:fillRect/>
          </a:stretch>
        </p:blipFill>
        <p:spPr bwMode="auto">
          <a:xfrm>
            <a:off x="579759" y="623978"/>
            <a:ext cx="2011042" cy="24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A47958FD-7954-FE33-01D2-97A369865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25" y="961036"/>
            <a:ext cx="17473515" cy="923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 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 – 2022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 semestre               Sección “A”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  <a:r>
              <a:rPr kumimoji="0" lang="es-MX" altLang="es-MX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Educación socioemocional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Titular:</a:t>
            </a:r>
            <a:r>
              <a:rPr kumimoji="0" lang="es-MX" altLang="es-MX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Martha Gabriela Ávila Camacho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1: </a:t>
            </a:r>
            <a:r>
              <a:rPr kumimoji="0" lang="es-MX" altLang="es-MX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“Fundamentos científicos y pedagógicos de la educación socioemocional”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profesionales de la unidad: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6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Detecta los procesos de aprendizaje de sus alumnos para favorecer su desarrollo cognitivo y socioemocional.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 el plan y programas de estudio para alcanzar los propósitos educativos y contribuir al pleno desenvolvimiento de las capacidades de sus alumnos.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Alumna: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Melanie Aranzazú de la Rosa de Santiago #8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3600" dirty="0">
                <a:latin typeface="Abadi" panose="020B0604020104020204" pitchFamily="34" charset="0"/>
                <a:cs typeface="Times New Roman" panose="02020603050405020304" pitchFamily="18" charset="0"/>
              </a:rPr>
              <a:t>“En todo humano hay grandeza”. 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                                                    Octubre  2022	</a:t>
            </a: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2859" y="1548473"/>
            <a:ext cx="15668686" cy="6836657"/>
            <a:chOff x="0" y="-155504"/>
            <a:chExt cx="20891581" cy="9115541"/>
          </a:xfrm>
        </p:grpSpPr>
        <p:sp>
          <p:nvSpPr>
            <p:cNvPr id="3" name="TextBox 3"/>
            <p:cNvSpPr txBox="1"/>
            <p:nvPr/>
          </p:nvSpPr>
          <p:spPr>
            <a:xfrm>
              <a:off x="151460" y="2037708"/>
              <a:ext cx="20740121" cy="5200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15000" dirty="0">
                  <a:solidFill>
                    <a:srgbClr val="FFFAEF"/>
                  </a:solidFill>
                  <a:latin typeface="Baguet Script" panose="00000500000000000000" pitchFamily="2" charset="0"/>
                  <a:cs typeface="Dreaming Outloud Script Pro" panose="03050502040304050704" pitchFamily="66" charset="0"/>
                </a:rPr>
                <a:t>"</a:t>
              </a:r>
              <a:r>
                <a:rPr lang="en-US" sz="15000" dirty="0" err="1">
                  <a:solidFill>
                    <a:srgbClr val="FFFAEF"/>
                  </a:solidFill>
                  <a:latin typeface="Baguet Script" panose="00000500000000000000" pitchFamily="2" charset="0"/>
                  <a:cs typeface="Dreaming Outloud Script Pro" panose="03050502040304050704" pitchFamily="66" charset="0"/>
                </a:rPr>
                <a:t>En</a:t>
              </a:r>
              <a:r>
                <a:rPr lang="en-US" sz="15000" dirty="0">
                  <a:solidFill>
                    <a:srgbClr val="FFFAEF"/>
                  </a:solidFill>
                  <a:latin typeface="Baguet Script" panose="00000500000000000000" pitchFamily="2" charset="0"/>
                  <a:cs typeface="Dreaming Outloud Script Pro" panose="03050502040304050704" pitchFamily="66" charset="0"/>
                </a:rPr>
                <a:t> </a:t>
              </a:r>
              <a:r>
                <a:rPr lang="en-US" sz="15000" dirty="0" err="1">
                  <a:solidFill>
                    <a:srgbClr val="FFFAEF"/>
                  </a:solidFill>
                  <a:latin typeface="Baguet Script" panose="00000500000000000000" pitchFamily="2" charset="0"/>
                  <a:cs typeface="Dreaming Outloud Script Pro" panose="03050502040304050704" pitchFamily="66" charset="0"/>
                </a:rPr>
                <a:t>todo</a:t>
              </a:r>
              <a:r>
                <a:rPr lang="en-US" sz="15000" dirty="0">
                  <a:solidFill>
                    <a:srgbClr val="FFFAEF"/>
                  </a:solidFill>
                  <a:latin typeface="Baguet Script" panose="00000500000000000000" pitchFamily="2" charset="0"/>
                  <a:cs typeface="Dreaming Outloud Script Pro" panose="03050502040304050704" pitchFamily="66" charset="0"/>
                </a:rPr>
                <a:t> </a:t>
              </a:r>
              <a:r>
                <a:rPr lang="en-US" sz="15000" dirty="0" err="1">
                  <a:solidFill>
                    <a:srgbClr val="FFFAEF"/>
                  </a:solidFill>
                  <a:latin typeface="Baguet Script" panose="00000500000000000000" pitchFamily="2" charset="0"/>
                  <a:cs typeface="Dreaming Outloud Script Pro" panose="03050502040304050704" pitchFamily="66" charset="0"/>
                </a:rPr>
                <a:t>humano</a:t>
              </a:r>
              <a:r>
                <a:rPr lang="en-US" sz="15000" dirty="0">
                  <a:solidFill>
                    <a:srgbClr val="FFFAEF"/>
                  </a:solidFill>
                  <a:latin typeface="Baguet Script" panose="00000500000000000000" pitchFamily="2" charset="0"/>
                  <a:cs typeface="Dreaming Outloud Script Pro" panose="03050502040304050704" pitchFamily="66" charset="0"/>
                </a:rPr>
                <a:t> hay </a:t>
              </a:r>
              <a:r>
                <a:rPr lang="en-US" sz="15000" dirty="0" err="1">
                  <a:solidFill>
                    <a:srgbClr val="FFFAEF"/>
                  </a:solidFill>
                  <a:latin typeface="Baguet Script" panose="00000500000000000000" pitchFamily="2" charset="0"/>
                  <a:cs typeface="Dreaming Outloud Script Pro" panose="03050502040304050704" pitchFamily="66" charset="0"/>
                </a:rPr>
                <a:t>grandeza</a:t>
              </a:r>
              <a:r>
                <a:rPr lang="en-US" sz="15000" dirty="0">
                  <a:solidFill>
                    <a:srgbClr val="FFFAEF"/>
                  </a:solidFill>
                  <a:latin typeface="Baguet Script" panose="00000500000000000000" pitchFamily="2" charset="0"/>
                  <a:cs typeface="Dreaming Outloud Script Pro" panose="03050502040304050704" pitchFamily="66" charset="0"/>
                </a:rPr>
                <a:t>"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3867" y="8062953"/>
              <a:ext cx="20740121" cy="897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0"/>
                </a:lnSpc>
              </a:pPr>
              <a:endParaRPr lang="en-US" sz="4100" dirty="0">
                <a:solidFill>
                  <a:srgbClr val="FFFAEF"/>
                </a:solidFill>
                <a:latin typeface="Overpas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55504"/>
              <a:ext cx="20740121" cy="81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4771" t="21970"/>
          <a:stretch>
            <a:fillRect/>
          </a:stretch>
        </p:blipFill>
        <p:spPr>
          <a:xfrm rot="5400000">
            <a:off x="2310738" y="4172522"/>
            <a:ext cx="3803740" cy="84252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094170">
            <a:off x="14148180" y="-2590072"/>
            <a:ext cx="7036829" cy="72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4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43741" y="-292943"/>
            <a:ext cx="6925457" cy="47006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0254" y="2657430"/>
            <a:ext cx="18539094" cy="85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773" lvl="1" indent="-561387">
              <a:lnSpc>
                <a:spcPts val="6240"/>
              </a:lnSpc>
              <a:buFont typeface="Arial"/>
              <a:buChar char="•"/>
            </a:pP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 palabra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educación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significa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“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Sacar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dentro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”.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55377" y="6809666"/>
            <a:ext cx="6229999" cy="69546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400" y="3883693"/>
            <a:ext cx="17865140" cy="177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6759"/>
              </a:lnSpc>
              <a:buFont typeface="Arial"/>
              <a:buChar char="•"/>
            </a:pP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“No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somos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cubos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vacíos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que hay que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llenar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si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no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fuegos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que hay que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encender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034" y="5928285"/>
            <a:ext cx="1824396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6759"/>
              </a:lnSpc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misión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un maestro es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ayudar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que un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potencial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se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despliegue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y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florezca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193" y="7831213"/>
            <a:ext cx="18045647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1" lvl="1" indent="-561336" algn="ctr">
              <a:lnSpc>
                <a:spcPts val="6759"/>
              </a:lnSpc>
              <a:buFont typeface="Arial"/>
              <a:buChar char="•"/>
            </a:pP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todo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ser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humano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hay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potencial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todo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humano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hay GRANDEZA 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2635" y="866775"/>
            <a:ext cx="17522731" cy="162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11500" dirty="0">
                <a:solidFill>
                  <a:srgbClr val="000000"/>
                </a:solidFill>
                <a:latin typeface="Baguet Script" panose="00000500000000000000" pitchFamily="2" charset="0"/>
              </a:rPr>
              <a:t>La </a:t>
            </a:r>
            <a:r>
              <a:rPr lang="en-US" sz="115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educación</a:t>
            </a:r>
            <a:r>
              <a:rPr lang="en-US" sz="11500" dirty="0">
                <a:solidFill>
                  <a:srgbClr val="000000"/>
                </a:solidFill>
                <a:latin typeface="Baguet Script" panose="000005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5269" y="866775"/>
            <a:ext cx="17522731" cy="155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600" dirty="0">
                <a:solidFill>
                  <a:srgbClr val="000000"/>
                </a:solidFill>
                <a:latin typeface="Baguet Script" panose="00000500000000000000" pitchFamily="2" charset="0"/>
              </a:rPr>
              <a:t>Las seis </a:t>
            </a:r>
            <a:r>
              <a:rPr lang="en-US" sz="96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motivaciones</a:t>
            </a:r>
            <a:r>
              <a:rPr lang="en-US" sz="9600" dirty="0">
                <a:solidFill>
                  <a:srgbClr val="000000"/>
                </a:solidFill>
                <a:latin typeface="Baguet Script" panose="00000500000000000000" pitchFamily="2" charset="0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44301" y="5901372"/>
            <a:ext cx="6229999" cy="69546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00980" y="2496820"/>
            <a:ext cx="15758320" cy="696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10968" lvl="1" indent="-914400">
              <a:lnSpc>
                <a:spcPts val="5979"/>
              </a:lnSpc>
              <a:buFont typeface="+mj-lt"/>
              <a:buAutoNum type="arabicPeriod"/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La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motivación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estar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entornos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seguros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marL="1410968" lvl="1" indent="-914400">
              <a:lnSpc>
                <a:spcPts val="5979"/>
              </a:lnSpc>
              <a:buFont typeface="+mj-lt"/>
              <a:buAutoNum type="arabicPeriod"/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motivación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sentirnos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reconocidos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sentirnos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valorados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marL="1410968" lvl="1" indent="-914400">
              <a:lnSpc>
                <a:spcPts val="5979"/>
              </a:lnSpc>
              <a:buFont typeface="+mj-lt"/>
              <a:buAutoNum type="arabicPeriod"/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motivación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pertenecer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un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grupo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marL="1410968" lvl="1" indent="-914400">
              <a:lnSpc>
                <a:spcPts val="5979"/>
              </a:lnSpc>
              <a:buFont typeface="+mj-lt"/>
              <a:buAutoNum type="arabicPeriod"/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motivación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al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desafío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al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reto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algn="ctr">
              <a:lnSpc>
                <a:spcPts val="5979"/>
              </a:lnSpc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“Si la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vida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no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tuviera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retos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sería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muy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aburrida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”</a:t>
            </a:r>
          </a:p>
          <a:p>
            <a:pPr marL="914400" indent="-914400">
              <a:lnSpc>
                <a:spcPts val="5979"/>
              </a:lnSpc>
              <a:buFont typeface="+mj-lt"/>
              <a:buAutoNum type="arabicPeriod" startAt="5"/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motivación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crecer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mejorar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y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progresar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 </a:t>
            </a:r>
          </a:p>
          <a:p>
            <a:pPr marL="914400" indent="-914400">
              <a:lnSpc>
                <a:spcPts val="5979"/>
              </a:lnSpc>
              <a:buFont typeface="+mj-lt"/>
              <a:buAutoNum type="arabicPeriod" startAt="5"/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 </a:t>
            </a:r>
            <a:r>
              <a:rPr lang="es-MX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motivación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contribuir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al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bienestar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otras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personas,   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el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tener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una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vida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propósito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434029" y="0"/>
            <a:ext cx="6925457" cy="47006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434028" y="0"/>
            <a:ext cx="6925457" cy="47006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5269" y="866775"/>
            <a:ext cx="17522731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“La clave de </a:t>
            </a: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todo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en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 la </a:t>
            </a: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vida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 es </a:t>
            </a: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querer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.”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44301" y="5901372"/>
            <a:ext cx="6229999" cy="69546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65269" y="4122177"/>
            <a:ext cx="16257890" cy="611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5" lvl="1" indent="-496567" algn="just">
              <a:lnSpc>
                <a:spcPts val="5979"/>
              </a:lnSpc>
              <a:buFont typeface="Arial"/>
              <a:buChar char="•"/>
            </a:pP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 clave de la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educación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es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querer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los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niños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y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creer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marL="993135" lvl="1" indent="-496567" algn="just">
              <a:lnSpc>
                <a:spcPts val="5979"/>
              </a:lnSpc>
              <a:buFont typeface="Arial"/>
              <a:buChar char="•"/>
            </a:pP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Querer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las personas con las que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estas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quererte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ti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querer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la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vida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querer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la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naturaleza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querer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el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progreso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querer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el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bienestar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marL="496568" lvl="1" algn="just">
              <a:lnSpc>
                <a:spcPts val="5979"/>
              </a:lnSpc>
            </a:pPr>
            <a:endParaRPr lang="en-US" sz="6600" dirty="0">
              <a:solidFill>
                <a:srgbClr val="0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496568" lvl="1" algn="ctr">
              <a:lnSpc>
                <a:spcPts val="5979"/>
              </a:lnSpc>
            </a:pP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“Si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tu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quieres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un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niño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harás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todo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lo que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este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tus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manos para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ayudarle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salir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adelante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.” </a:t>
            </a:r>
          </a:p>
          <a:p>
            <a:pPr algn="ctr">
              <a:lnSpc>
                <a:spcPts val="5979"/>
              </a:lnSpc>
            </a:pPr>
            <a:endParaRPr lang="en-US" sz="4599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434028" y="0"/>
            <a:ext cx="6925457" cy="47006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5269" y="866775"/>
            <a:ext cx="17522731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Cuatro </a:t>
            </a: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principios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 para que "</a:t>
            </a: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Todo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funcione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".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44301" y="5901372"/>
            <a:ext cx="6229999" cy="69546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64840" y="4315003"/>
            <a:ext cx="15758320" cy="503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19229" lvl="1" indent="-809614">
              <a:lnSpc>
                <a:spcPts val="9749"/>
              </a:lnSpc>
              <a:buFont typeface="Arial"/>
              <a:buChar char="•"/>
            </a:pPr>
            <a:r>
              <a:rPr lang="en-US" sz="9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Querer</a:t>
            </a:r>
            <a:r>
              <a:rPr lang="en-US" sz="9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 las personas. </a:t>
            </a:r>
          </a:p>
          <a:p>
            <a:pPr marL="1619229" lvl="1" indent="-809614">
              <a:lnSpc>
                <a:spcPts val="9749"/>
              </a:lnSpc>
              <a:buFont typeface="Arial"/>
              <a:buChar char="•"/>
            </a:pPr>
            <a:r>
              <a:rPr lang="en-US" sz="9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Creer</a:t>
            </a:r>
            <a:r>
              <a:rPr lang="en-US" sz="9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9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9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ellas</a:t>
            </a:r>
            <a:r>
              <a:rPr lang="en-US" sz="9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marL="1619229" lvl="1" indent="-809614">
              <a:lnSpc>
                <a:spcPts val="9749"/>
              </a:lnSpc>
              <a:buFont typeface="Arial"/>
              <a:buChar char="•"/>
            </a:pPr>
            <a:r>
              <a:rPr lang="en-US" sz="9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Valorarlas</a:t>
            </a:r>
            <a:r>
              <a:rPr lang="en-US" sz="9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marL="1619229" lvl="1" indent="-809614">
              <a:lnSpc>
                <a:spcPts val="9749"/>
              </a:lnSpc>
              <a:buFont typeface="Arial"/>
              <a:buChar char="•"/>
            </a:pPr>
            <a:r>
              <a:rPr lang="en-US" sz="9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Potenciarlas</a:t>
            </a:r>
            <a:r>
              <a:rPr lang="en-US" sz="9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434028" y="0"/>
            <a:ext cx="6925457" cy="47006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44301" y="5901372"/>
            <a:ext cx="6229999" cy="69546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2475903"/>
            <a:ext cx="15452346" cy="795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3"/>
              </a:lnSpc>
            </a:pP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Son claves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el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éxito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la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vida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las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siguientes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inteligencias</a:t>
            </a:r>
            <a:r>
              <a:rPr lang="en-US" sz="66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</a:t>
            </a:r>
          </a:p>
          <a:p>
            <a:pPr marL="1185236" lvl="1" indent="-592618">
              <a:lnSpc>
                <a:spcPts val="7136"/>
              </a:lnSpc>
              <a:buFont typeface="Arial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Intrapersonal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es la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capacidad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reconocer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tus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estados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emocionales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y de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poderlos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modificar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forma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positiva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.</a:t>
            </a:r>
          </a:p>
          <a:p>
            <a:pPr marL="1185236" lvl="1" indent="-592618">
              <a:lnSpc>
                <a:spcPts val="7136"/>
              </a:lnSpc>
              <a:buFont typeface="Arial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Interpersonal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es la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capacidad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entender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que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pasa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la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otra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persona y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relacionarse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con lo que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pasa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la </a:t>
            </a:r>
            <a:r>
              <a:rPr lang="en-US" sz="72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otra</a:t>
            </a:r>
            <a:r>
              <a:rPr lang="en-US" sz="72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persona. </a:t>
            </a:r>
          </a:p>
          <a:p>
            <a:pPr algn="ctr">
              <a:lnSpc>
                <a:spcPts val="6746"/>
              </a:lnSpc>
            </a:pPr>
            <a:endParaRPr lang="en-US" sz="5489" dirty="0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42932" y="2396067"/>
            <a:ext cx="2413488" cy="30671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5269" y="866775"/>
            <a:ext cx="1752273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Teoría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 de las </a:t>
            </a: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inteligencias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múltiples</a:t>
            </a:r>
            <a:r>
              <a:rPr lang="en-US" sz="9000" dirty="0">
                <a:solidFill>
                  <a:srgbClr val="000000"/>
                </a:solidFill>
                <a:latin typeface="Baguet Script" panose="000005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434028" y="0"/>
            <a:ext cx="6925457" cy="47006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09931" y="2431549"/>
            <a:ext cx="16461567" cy="725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2369" lvl="1" indent="-476184">
              <a:lnSpc>
                <a:spcPts val="5734"/>
              </a:lnSpc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El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profesor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es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el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elemento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más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importante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del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sistema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educativo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marL="952369" lvl="1" indent="-476184">
              <a:lnSpc>
                <a:spcPts val="5734"/>
              </a:lnSpc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El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cuidado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del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estado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animo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alumnos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y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profesores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es clave. </a:t>
            </a:r>
          </a:p>
          <a:p>
            <a:pPr marL="952369" lvl="1" indent="-476184">
              <a:lnSpc>
                <a:spcPts val="5734"/>
              </a:lnSpc>
              <a:buFont typeface="Arial"/>
              <a:buChar char="•"/>
            </a:pP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Debemos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crear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un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espacio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donde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se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pueda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escuchar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al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alumno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donde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las personas sin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ningún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tipo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miedo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puedan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transmitir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lo que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sienten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y lo que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necesitan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y no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tener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que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ocultarlo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 </a:t>
            </a:r>
          </a:p>
          <a:p>
            <a:pPr marL="476185" lvl="1" algn="ctr">
              <a:lnSpc>
                <a:spcPts val="5734"/>
              </a:lnSpc>
            </a:pP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“La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inteligencia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y la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creatividad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se </a:t>
            </a:r>
            <a:r>
              <a:rPr lang="en-US" sz="6000" dirty="0" err="1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va</a:t>
            </a:r>
            <a:r>
              <a:rPr lang="en-US" sz="6000" dirty="0">
                <a:solidFill>
                  <a:srgbClr val="0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hacienda.” </a:t>
            </a:r>
          </a:p>
          <a:p>
            <a:pPr algn="ctr">
              <a:lnSpc>
                <a:spcPts val="5645"/>
              </a:lnSpc>
            </a:pPr>
            <a:endParaRPr lang="en-US" sz="4411" dirty="0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4114799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2634" y="596669"/>
            <a:ext cx="17522731" cy="170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138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Profesor</a:t>
            </a:r>
            <a:r>
              <a:rPr lang="en-US" sz="13800" dirty="0">
                <a:solidFill>
                  <a:srgbClr val="000000"/>
                </a:solidFill>
                <a:latin typeface="Baguet Script" panose="00000500000000000000" pitchFamily="2" charset="0"/>
              </a:rPr>
              <a:t> - </a:t>
            </a:r>
            <a:r>
              <a:rPr lang="en-US" sz="13800" dirty="0" err="1">
                <a:solidFill>
                  <a:srgbClr val="000000"/>
                </a:solidFill>
                <a:latin typeface="Baguet Script" panose="00000500000000000000" pitchFamily="2" charset="0"/>
              </a:rPr>
              <a:t>alumno</a:t>
            </a:r>
            <a:r>
              <a:rPr lang="en-US" sz="13800" dirty="0">
                <a:solidFill>
                  <a:srgbClr val="000000"/>
                </a:solidFill>
                <a:latin typeface="Baguet Script" panose="00000500000000000000" pitchFamily="2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041688">
            <a:off x="15136617" y="7341110"/>
            <a:ext cx="3687162" cy="38343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489</Words>
  <Application>Microsoft Office PowerPoint</Application>
  <PresentationFormat>Personalizado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Aparajita</vt:lpstr>
      <vt:lpstr>Overpass</vt:lpstr>
      <vt:lpstr>Abadi</vt:lpstr>
      <vt:lpstr>Glacial Indifference</vt:lpstr>
      <vt:lpstr>Baguet Script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""En todo humano hay grandeza"</dc:title>
  <cp:lastModifiedBy>MELANIE ARANZAZU DE LA ROSA DE SANTIAGO</cp:lastModifiedBy>
  <cp:revision>2</cp:revision>
  <dcterms:created xsi:type="dcterms:W3CDTF">2006-08-16T00:00:00Z</dcterms:created>
  <dcterms:modified xsi:type="dcterms:W3CDTF">2022-10-07T00:53:48Z</dcterms:modified>
  <dc:identifier>DAFN8BbS0vQ</dc:identifier>
</cp:coreProperties>
</file>