
<file path=[Content_Types].xml><?xml version="1.0" encoding="utf-8"?>
<Types xmlns="http://schemas.openxmlformats.org/package/2006/content-types">
  <Default Extension="fntdata" ContentType="application/x-fontdata"/>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Lst>
  <p:sldSz cx="18288000" cy="10287000"/>
  <p:notesSz cx="6858000" cy="9144000"/>
  <p:embeddedFontLst>
    <p:embeddedFont>
      <p:font typeface="Arcade Gamer" panose="020B0604020202020204" charset="0"/>
      <p:regular r:id="rId11"/>
    </p:embeddedFont>
    <p:embeddedFont>
      <p:font typeface="Calibri" panose="020F0502020204030204" pitchFamily="34" charset="0"/>
      <p:regular r:id="rId12"/>
      <p:bold r:id="rId13"/>
      <p:italic r:id="rId14"/>
      <p:boldItalic r:id="rId15"/>
    </p:embeddedFont>
    <p:embeddedFont>
      <p:font typeface="Ruda Regular" panose="020B0604020202020204" charset="0"/>
      <p:regular r:id="rId16"/>
    </p:embeddedFont>
  </p:embeddedFont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4622" autoAdjust="0"/>
  </p:normalViewPr>
  <p:slideViewPr>
    <p:cSldViewPr>
      <p:cViewPr varScale="1">
        <p:scale>
          <a:sx n="45" d="100"/>
          <a:sy n="45" d="100"/>
        </p:scale>
        <p:origin x="816" y="6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font" Target="fonts/font3.fntdata"/><Relationship Id="rId18" Type="http://schemas.openxmlformats.org/officeDocument/2006/relationships/viewProps" Target="viewProps.xml"/><Relationship Id="rId3" Type="http://schemas.openxmlformats.org/officeDocument/2006/relationships/slide" Target="slides/slide2.xml"/><Relationship Id="rId21" Type="http://schemas.microsoft.com/office/2016/11/relationships/changesInfo" Target="changesInfos/changesInfo1.xml"/><Relationship Id="rId7" Type="http://schemas.openxmlformats.org/officeDocument/2006/relationships/slide" Target="slides/slide6.xml"/><Relationship Id="rId12" Type="http://schemas.openxmlformats.org/officeDocument/2006/relationships/font" Target="fonts/font2.fntdata"/><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font" Target="fonts/font6.fntdata"/><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font" Target="fonts/font1.fntdata"/><Relationship Id="rId5" Type="http://schemas.openxmlformats.org/officeDocument/2006/relationships/slide" Target="slides/slide4.xml"/><Relationship Id="rId15" Type="http://schemas.openxmlformats.org/officeDocument/2006/relationships/font" Target="fonts/font5.fntdata"/><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font" Target="fonts/font4.fntdata"/></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ichel hernandez" userId="55949fb129f878dc" providerId="LiveId" clId="{CC8826E9-410D-443B-AD08-67786D106ADD}"/>
    <pc:docChg chg="modSld">
      <pc:chgData name="michel hernandez" userId="55949fb129f878dc" providerId="LiveId" clId="{CC8826E9-410D-443B-AD08-67786D106ADD}" dt="2022-10-12T14:41:26.247" v="0" actId="14100"/>
      <pc:docMkLst>
        <pc:docMk/>
      </pc:docMkLst>
      <pc:sldChg chg="modSp mod">
        <pc:chgData name="michel hernandez" userId="55949fb129f878dc" providerId="LiveId" clId="{CC8826E9-410D-443B-AD08-67786D106ADD}" dt="2022-10-12T14:41:26.247" v="0" actId="14100"/>
        <pc:sldMkLst>
          <pc:docMk/>
          <pc:sldMk cId="0" sldId="256"/>
        </pc:sldMkLst>
        <pc:picChg chg="mod">
          <ac:chgData name="michel hernandez" userId="55949fb129f878dc" providerId="LiveId" clId="{CC8826E9-410D-443B-AD08-67786D106ADD}" dt="2022-10-12T14:41:26.247" v="0" actId="14100"/>
          <ac:picMkLst>
            <pc:docMk/>
            <pc:sldMk cId="0" sldId="256"/>
            <ac:picMk id="2" creationId="{00000000-0000-0000-0000-000000000000}"/>
          </ac:picMkLst>
        </pc:pic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D8BD707-D9CF-40AE-B4C6-C98DA3205C09}" type="datetimeFigureOut">
              <a:rPr lang="en-US" smtClean="0"/>
              <a:pPr/>
              <a:t>10/12/2022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‹Nº›</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10/12/2022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‹Nº›</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10/12/2022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‹Nº›</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10/12/2022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‹Nº›</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10/12/2022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‹Nº›</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D8BD707-D9CF-40AE-B4C6-C98DA3205C09}" type="datetimeFigureOut">
              <a:rPr lang="en-US" smtClean="0"/>
              <a:pPr/>
              <a:t>10/12/2022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‹Nº›</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D8BD707-D9CF-40AE-B4C6-C98DA3205C09}" type="datetimeFigureOut">
              <a:rPr lang="en-US" smtClean="0"/>
              <a:pPr/>
              <a:t>10/12/2022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‹Nº›</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pPr/>
              <a:t>10/12/2022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‹Nº›</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10/12/2022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‹Nº›</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10/12/2022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‹Nº›</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10/12/2022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‹Nº›</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10/12/2022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‹Nº›</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svg"/><Relationship Id="rId7" Type="http://schemas.openxmlformats.org/officeDocument/2006/relationships/image" Target="../media/image6.svg"/><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image" Target="../media/image5.png"/><Relationship Id="rId5" Type="http://schemas.openxmlformats.org/officeDocument/2006/relationships/image" Target="../media/image4.sv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image" Target="../media/image2.svg"/><Relationship Id="rId7" Type="http://schemas.openxmlformats.org/officeDocument/2006/relationships/image" Target="../media/image6.svg"/><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image" Target="../media/image5.png"/><Relationship Id="rId5" Type="http://schemas.openxmlformats.org/officeDocument/2006/relationships/image" Target="../media/image8.svg"/><Relationship Id="rId4" Type="http://schemas.openxmlformats.org/officeDocument/2006/relationships/image" Target="../media/image7.png"/><Relationship Id="rId9" Type="http://schemas.openxmlformats.org/officeDocument/2006/relationships/image" Target="../media/image10.svg"/></Relationships>
</file>

<file path=ppt/slides/_rels/slide3.xml.rels><?xml version="1.0" encoding="UTF-8" standalone="yes"?>
<Relationships xmlns="http://schemas.openxmlformats.org/package/2006/relationships"><Relationship Id="rId8" Type="http://schemas.openxmlformats.org/officeDocument/2006/relationships/image" Target="../media/image15.png"/><Relationship Id="rId3" Type="http://schemas.openxmlformats.org/officeDocument/2006/relationships/image" Target="../media/image2.svg"/><Relationship Id="rId7" Type="http://schemas.openxmlformats.org/officeDocument/2006/relationships/image" Target="../media/image14.svg"/><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image" Target="../media/image13.png"/><Relationship Id="rId5" Type="http://schemas.openxmlformats.org/officeDocument/2006/relationships/image" Target="../media/image12.svg"/><Relationship Id="rId4" Type="http://schemas.openxmlformats.org/officeDocument/2006/relationships/image" Target="../media/image11.png"/><Relationship Id="rId9" Type="http://schemas.openxmlformats.org/officeDocument/2006/relationships/image" Target="../media/image16.svg"/></Relationships>
</file>

<file path=ppt/slides/_rels/slide4.xml.rels><?xml version="1.0" encoding="UTF-8" standalone="yes"?>
<Relationships xmlns="http://schemas.openxmlformats.org/package/2006/relationships"><Relationship Id="rId3" Type="http://schemas.openxmlformats.org/officeDocument/2006/relationships/image" Target="../media/image2.svg"/><Relationship Id="rId7" Type="http://schemas.openxmlformats.org/officeDocument/2006/relationships/image" Target="../media/image20.svg"/><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image" Target="../media/image19.png"/><Relationship Id="rId5" Type="http://schemas.openxmlformats.org/officeDocument/2006/relationships/image" Target="../media/image18.svg"/><Relationship Id="rId4" Type="http://schemas.openxmlformats.org/officeDocument/2006/relationships/image" Target="../media/image17.png"/></Relationships>
</file>

<file path=ppt/slides/_rels/slide5.xml.rels><?xml version="1.0" encoding="UTF-8" standalone="yes"?>
<Relationships xmlns="http://schemas.openxmlformats.org/package/2006/relationships"><Relationship Id="rId8" Type="http://schemas.openxmlformats.org/officeDocument/2006/relationships/image" Target="../media/image23.png"/><Relationship Id="rId3" Type="http://schemas.openxmlformats.org/officeDocument/2006/relationships/image" Target="../media/image2.svg"/><Relationship Id="rId7" Type="http://schemas.openxmlformats.org/officeDocument/2006/relationships/image" Target="../media/image6.svg"/><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image" Target="../media/image5.png"/><Relationship Id="rId11" Type="http://schemas.openxmlformats.org/officeDocument/2006/relationships/image" Target="../media/image26.svg"/><Relationship Id="rId5" Type="http://schemas.openxmlformats.org/officeDocument/2006/relationships/image" Target="../media/image22.svg"/><Relationship Id="rId10" Type="http://schemas.openxmlformats.org/officeDocument/2006/relationships/image" Target="../media/image25.png"/><Relationship Id="rId4" Type="http://schemas.openxmlformats.org/officeDocument/2006/relationships/image" Target="../media/image21.png"/><Relationship Id="rId9" Type="http://schemas.openxmlformats.org/officeDocument/2006/relationships/image" Target="../media/image24.svg"/></Relationships>
</file>

<file path=ppt/slides/_rels/slide6.xml.rels><?xml version="1.0" encoding="UTF-8" standalone="yes"?>
<Relationships xmlns="http://schemas.openxmlformats.org/package/2006/relationships"><Relationship Id="rId3" Type="http://schemas.openxmlformats.org/officeDocument/2006/relationships/image" Target="../media/image2.svg"/><Relationship Id="rId7" Type="http://schemas.openxmlformats.org/officeDocument/2006/relationships/image" Target="../media/image30.svg"/><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image" Target="../media/image29.png"/><Relationship Id="rId5" Type="http://schemas.openxmlformats.org/officeDocument/2006/relationships/image" Target="../media/image28.svg"/><Relationship Id="rId4" Type="http://schemas.openxmlformats.org/officeDocument/2006/relationships/image" Target="../media/image27.png"/></Relationships>
</file>

<file path=ppt/slides/_rels/slide7.xml.rels><?xml version="1.0" encoding="UTF-8" standalone="yes"?>
<Relationships xmlns="http://schemas.openxmlformats.org/package/2006/relationships"><Relationship Id="rId8" Type="http://schemas.openxmlformats.org/officeDocument/2006/relationships/image" Target="../media/image35.png"/><Relationship Id="rId13" Type="http://schemas.openxmlformats.org/officeDocument/2006/relationships/image" Target="../media/image40.svg"/><Relationship Id="rId3" Type="http://schemas.openxmlformats.org/officeDocument/2006/relationships/image" Target="../media/image2.svg"/><Relationship Id="rId7" Type="http://schemas.openxmlformats.org/officeDocument/2006/relationships/image" Target="../media/image34.svg"/><Relationship Id="rId12" Type="http://schemas.openxmlformats.org/officeDocument/2006/relationships/image" Target="../media/image39.png"/><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image" Target="../media/image33.png"/><Relationship Id="rId11" Type="http://schemas.openxmlformats.org/officeDocument/2006/relationships/image" Target="../media/image38.svg"/><Relationship Id="rId5" Type="http://schemas.openxmlformats.org/officeDocument/2006/relationships/image" Target="../media/image32.svg"/><Relationship Id="rId10" Type="http://schemas.openxmlformats.org/officeDocument/2006/relationships/image" Target="../media/image37.png"/><Relationship Id="rId4" Type="http://schemas.openxmlformats.org/officeDocument/2006/relationships/image" Target="../media/image31.png"/><Relationship Id="rId9" Type="http://schemas.openxmlformats.org/officeDocument/2006/relationships/image" Target="../media/image36.svg"/></Relationships>
</file>

<file path=ppt/slides/_rels/slide8.xml.rels><?xml version="1.0" encoding="UTF-8" standalone="yes"?>
<Relationships xmlns="http://schemas.openxmlformats.org/package/2006/relationships"><Relationship Id="rId8" Type="http://schemas.openxmlformats.org/officeDocument/2006/relationships/image" Target="../media/image23.png"/><Relationship Id="rId3" Type="http://schemas.openxmlformats.org/officeDocument/2006/relationships/image" Target="../media/image2.svg"/><Relationship Id="rId7" Type="http://schemas.openxmlformats.org/officeDocument/2006/relationships/image" Target="../media/image6.svg"/><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image" Target="../media/image5.png"/><Relationship Id="rId11" Type="http://schemas.openxmlformats.org/officeDocument/2006/relationships/image" Target="../media/image26.svg"/><Relationship Id="rId5" Type="http://schemas.openxmlformats.org/officeDocument/2006/relationships/image" Target="../media/image22.svg"/><Relationship Id="rId10" Type="http://schemas.openxmlformats.org/officeDocument/2006/relationships/image" Target="../media/image25.png"/><Relationship Id="rId4" Type="http://schemas.openxmlformats.org/officeDocument/2006/relationships/image" Target="../media/image21.png"/><Relationship Id="rId9" Type="http://schemas.openxmlformats.org/officeDocument/2006/relationships/image" Target="../media/image24.svg"/></Relationships>
</file>

<file path=ppt/slides/_rels/slide9.xml.rels><?xml version="1.0" encoding="UTF-8" standalone="yes"?>
<Relationships xmlns="http://schemas.openxmlformats.org/package/2006/relationships"><Relationship Id="rId3" Type="http://schemas.openxmlformats.org/officeDocument/2006/relationships/image" Target="../media/image2.svg"/><Relationship Id="rId7" Type="http://schemas.openxmlformats.org/officeDocument/2006/relationships/image" Target="../media/image20.svg"/><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image" Target="../media/image19.png"/><Relationship Id="rId5" Type="http://schemas.openxmlformats.org/officeDocument/2006/relationships/image" Target="../media/image18.svg"/><Relationship Id="rId4" Type="http://schemas.openxmlformats.org/officeDocument/2006/relationships/image" Target="../media/image17.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BDB2FF"/>
        </a:solidFill>
        <a:effectLst/>
      </p:bgPr>
    </p:bg>
    <p:spTree>
      <p:nvGrpSpPr>
        <p:cNvPr id="1" name=""/>
        <p:cNvGrpSpPr/>
        <p:nvPr/>
      </p:nvGrpSpPr>
      <p:grpSpPr>
        <a:xfrm>
          <a:off x="0" y="0"/>
          <a:ext cx="0" cy="0"/>
          <a:chOff x="0" y="0"/>
          <a:chExt cx="0" cy="0"/>
        </a:xfrm>
      </p:grpSpPr>
      <p:pic>
        <p:nvPicPr>
          <p:cNvPr id="2" name="Picture 2"/>
          <p:cNvPicPr>
            <a:picLocks noChangeAspect="1"/>
          </p:cNvPicPr>
          <p:nvPr/>
        </p:nvPicPr>
        <p:blipFill>
          <a:blip r:embed="rId2">
            <a:alphaModFix amt="50000"/>
            <a:extLst>
              <a:ext uri="{28A0092B-C50C-407E-A947-70E740481C1C}">
                <a14:useLocalDpi xmlns:a14="http://schemas.microsoft.com/office/drawing/2010/main" val="0"/>
              </a:ext>
              <a:ext uri="{96DAC541-7B7A-43D3-8B79-37D633B846F1}">
                <asvg:svgBlip xmlns:asvg="http://schemas.microsoft.com/office/drawing/2016/SVG/main" r:embed="rId3"/>
              </a:ext>
            </a:extLst>
          </a:blip>
          <a:srcRect/>
          <a:stretch>
            <a:fillRect/>
          </a:stretch>
        </p:blipFill>
        <p:spPr>
          <a:xfrm rot="-5400000">
            <a:off x="-529168" y="529167"/>
            <a:ext cx="9047424" cy="7989089"/>
          </a:xfrm>
          <a:prstGeom prst="rect">
            <a:avLst/>
          </a:prstGeom>
        </p:spPr>
      </p:pic>
      <p:pic>
        <p:nvPicPr>
          <p:cNvPr id="3" name="Picture 3"/>
          <p:cNvPicPr>
            <a:picLocks noChangeAspect="1"/>
          </p:cNvPicPr>
          <p:nvPr/>
        </p:nvPicPr>
        <p:blipFill>
          <a:blip r:embed="rId2">
            <a:alphaModFix amt="50000"/>
            <a:extLst>
              <a:ext uri="{28A0092B-C50C-407E-A947-70E740481C1C}">
                <a14:useLocalDpi xmlns:a14="http://schemas.microsoft.com/office/drawing/2010/main" val="0"/>
              </a:ext>
              <a:ext uri="{96DAC541-7B7A-43D3-8B79-37D633B846F1}">
                <asvg:svgBlip xmlns:asvg="http://schemas.microsoft.com/office/drawing/2016/SVG/main" r:embed="rId3"/>
              </a:ext>
            </a:extLst>
          </a:blip>
          <a:srcRect/>
          <a:stretch>
            <a:fillRect/>
          </a:stretch>
        </p:blipFill>
        <p:spPr>
          <a:xfrm rot="-5400000">
            <a:off x="9381721" y="1380720"/>
            <a:ext cx="8877301" cy="8935258"/>
          </a:xfrm>
          <a:prstGeom prst="rect">
            <a:avLst/>
          </a:prstGeom>
        </p:spPr>
      </p:pic>
      <p:pic>
        <p:nvPicPr>
          <p:cNvPr id="4" name="Picture 4"/>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rcRect/>
          <a:stretch>
            <a:fillRect/>
          </a:stretch>
        </p:blipFill>
        <p:spPr>
          <a:xfrm>
            <a:off x="2650389" y="1754409"/>
            <a:ext cx="12202828" cy="6145788"/>
          </a:xfrm>
          <a:prstGeom prst="rect">
            <a:avLst/>
          </a:prstGeom>
        </p:spPr>
      </p:pic>
      <p:pic>
        <p:nvPicPr>
          <p:cNvPr id="5" name="Picture 5"/>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rcRect/>
          <a:stretch>
            <a:fillRect/>
          </a:stretch>
        </p:blipFill>
        <p:spPr>
          <a:xfrm>
            <a:off x="13851132" y="1825000"/>
            <a:ext cx="1786479" cy="3119249"/>
          </a:xfrm>
          <a:prstGeom prst="rect">
            <a:avLst/>
          </a:prstGeom>
        </p:spPr>
      </p:pic>
      <p:sp>
        <p:nvSpPr>
          <p:cNvPr id="6" name="TextBox 6"/>
          <p:cNvSpPr txBox="1"/>
          <p:nvPr/>
        </p:nvSpPr>
        <p:spPr>
          <a:xfrm>
            <a:off x="2071945" y="3508450"/>
            <a:ext cx="13565666" cy="4650330"/>
          </a:xfrm>
          <a:prstGeom prst="rect">
            <a:avLst/>
          </a:prstGeom>
        </p:spPr>
        <p:txBody>
          <a:bodyPr lIns="0" tIns="0" rIns="0" bIns="0" rtlCol="0" anchor="t">
            <a:spAutoFit/>
          </a:bodyPr>
          <a:lstStyle/>
          <a:p>
            <a:pPr algn="ctr">
              <a:lnSpc>
                <a:spcPts val="18257"/>
              </a:lnSpc>
            </a:pPr>
            <a:r>
              <a:rPr lang="en-US" sz="13041">
                <a:solidFill>
                  <a:srgbClr val="000000"/>
                </a:solidFill>
                <a:latin typeface="Arcade Gamer Bold"/>
              </a:rPr>
              <a:t> HAY GRANDEZA </a:t>
            </a:r>
          </a:p>
        </p:txBody>
      </p:sp>
      <p:sp>
        <p:nvSpPr>
          <p:cNvPr id="7" name="TextBox 7"/>
          <p:cNvSpPr txBox="1"/>
          <p:nvPr/>
        </p:nvSpPr>
        <p:spPr>
          <a:xfrm>
            <a:off x="3172011" y="3190851"/>
            <a:ext cx="11159584" cy="1636452"/>
          </a:xfrm>
          <a:prstGeom prst="rect">
            <a:avLst/>
          </a:prstGeom>
        </p:spPr>
        <p:txBody>
          <a:bodyPr lIns="0" tIns="0" rIns="0" bIns="0" rtlCol="0" anchor="t">
            <a:spAutoFit/>
          </a:bodyPr>
          <a:lstStyle/>
          <a:p>
            <a:pPr algn="ctr">
              <a:lnSpc>
                <a:spcPts val="6408"/>
              </a:lnSpc>
            </a:pPr>
            <a:r>
              <a:rPr lang="en-US" sz="4577">
                <a:solidFill>
                  <a:srgbClr val="000000"/>
                </a:solidFill>
                <a:latin typeface="Arcade Gamer Bold"/>
              </a:rPr>
              <a:t>EN TODO SER HUMANO </a:t>
            </a:r>
          </a:p>
          <a:p>
            <a:pPr algn="ctr">
              <a:lnSpc>
                <a:spcPts val="6408"/>
              </a:lnSpc>
            </a:pPr>
            <a:endParaRPr lang="en-US" sz="4577">
              <a:solidFill>
                <a:srgbClr val="000000"/>
              </a:solidFill>
              <a:latin typeface="Arcade Gamer Bold"/>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AEF496"/>
        </a:solidFill>
        <a:effectLst/>
      </p:bgPr>
    </p:bg>
    <p:spTree>
      <p:nvGrpSpPr>
        <p:cNvPr id="1" name=""/>
        <p:cNvGrpSpPr/>
        <p:nvPr/>
      </p:nvGrpSpPr>
      <p:grpSpPr>
        <a:xfrm>
          <a:off x="0" y="0"/>
          <a:ext cx="0" cy="0"/>
          <a:chOff x="0" y="0"/>
          <a:chExt cx="0" cy="0"/>
        </a:xfrm>
      </p:grpSpPr>
      <p:pic>
        <p:nvPicPr>
          <p:cNvPr id="2" name="Picture 2"/>
          <p:cNvPicPr>
            <a:picLocks noChangeAspect="1"/>
          </p:cNvPicPr>
          <p:nvPr/>
        </p:nvPicPr>
        <p:blipFill>
          <a:blip r:embed="rId2">
            <a:alphaModFix amt="50000"/>
            <a:extLst>
              <a:ext uri="{28A0092B-C50C-407E-A947-70E740481C1C}">
                <a14:useLocalDpi xmlns:a14="http://schemas.microsoft.com/office/drawing/2010/main" val="0"/>
              </a:ext>
              <a:ext uri="{96DAC541-7B7A-43D3-8B79-37D633B846F1}">
                <asvg:svgBlip xmlns:asvg="http://schemas.microsoft.com/office/drawing/2016/SVG/main" r:embed="rId3"/>
              </a:ext>
            </a:extLst>
          </a:blip>
          <a:srcRect/>
          <a:stretch>
            <a:fillRect/>
          </a:stretch>
        </p:blipFill>
        <p:spPr>
          <a:xfrm rot="-5400000">
            <a:off x="4727833" y="-2053753"/>
            <a:ext cx="8832333" cy="12939838"/>
          </a:xfrm>
          <a:prstGeom prst="rect">
            <a:avLst/>
          </a:prstGeom>
        </p:spPr>
      </p:pic>
      <p:pic>
        <p:nvPicPr>
          <p:cNvPr id="3" name="Picture 3"/>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rcRect/>
          <a:stretch>
            <a:fillRect/>
          </a:stretch>
        </p:blipFill>
        <p:spPr>
          <a:xfrm>
            <a:off x="6377853" y="2164180"/>
            <a:ext cx="10507049" cy="7565075"/>
          </a:xfrm>
          <a:prstGeom prst="rect">
            <a:avLst/>
          </a:prstGeom>
        </p:spPr>
      </p:pic>
      <p:pic>
        <p:nvPicPr>
          <p:cNvPr id="4" name="Picture 4"/>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rcRect/>
          <a:stretch>
            <a:fillRect/>
          </a:stretch>
        </p:blipFill>
        <p:spPr>
          <a:xfrm>
            <a:off x="16186359" y="3195249"/>
            <a:ext cx="1786479" cy="3119249"/>
          </a:xfrm>
          <a:prstGeom prst="rect">
            <a:avLst/>
          </a:prstGeom>
        </p:spPr>
      </p:pic>
      <p:pic>
        <p:nvPicPr>
          <p:cNvPr id="5" name="Picture 5"/>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rcRect/>
          <a:stretch>
            <a:fillRect/>
          </a:stretch>
        </p:blipFill>
        <p:spPr>
          <a:xfrm>
            <a:off x="785120" y="838200"/>
            <a:ext cx="9094838" cy="3621399"/>
          </a:xfrm>
          <a:prstGeom prst="rect">
            <a:avLst/>
          </a:prstGeom>
        </p:spPr>
      </p:pic>
      <p:sp>
        <p:nvSpPr>
          <p:cNvPr id="6" name="TextBox 6"/>
          <p:cNvSpPr txBox="1"/>
          <p:nvPr/>
        </p:nvSpPr>
        <p:spPr>
          <a:xfrm>
            <a:off x="7244348" y="5617509"/>
            <a:ext cx="7968809" cy="1943100"/>
          </a:xfrm>
          <a:prstGeom prst="rect">
            <a:avLst/>
          </a:prstGeom>
        </p:spPr>
        <p:txBody>
          <a:bodyPr lIns="0" tIns="0" rIns="0" bIns="0" rtlCol="0" anchor="t">
            <a:spAutoFit/>
          </a:bodyPr>
          <a:lstStyle/>
          <a:p>
            <a:pPr algn="just">
              <a:lnSpc>
                <a:spcPts val="5160"/>
              </a:lnSpc>
            </a:pPr>
            <a:r>
              <a:rPr lang="en-US" sz="4300">
                <a:solidFill>
                  <a:srgbClr val="0D0D0D"/>
                </a:solidFill>
                <a:latin typeface="Ruda Regular"/>
              </a:rPr>
              <a:t>la mente a traves del sistema nerviosos y del sistema endocrino</a:t>
            </a:r>
          </a:p>
        </p:txBody>
      </p:sp>
      <p:sp>
        <p:nvSpPr>
          <p:cNvPr id="7" name="TextBox 7"/>
          <p:cNvSpPr txBox="1"/>
          <p:nvPr/>
        </p:nvSpPr>
        <p:spPr>
          <a:xfrm>
            <a:off x="1588005" y="1457136"/>
            <a:ext cx="6211749" cy="1520133"/>
          </a:xfrm>
          <a:prstGeom prst="rect">
            <a:avLst/>
          </a:prstGeom>
        </p:spPr>
        <p:txBody>
          <a:bodyPr lIns="0" tIns="0" rIns="0" bIns="0" rtlCol="0" anchor="t">
            <a:spAutoFit/>
          </a:bodyPr>
          <a:lstStyle/>
          <a:p>
            <a:pPr algn="ctr">
              <a:lnSpc>
                <a:spcPts val="5988"/>
              </a:lnSpc>
              <a:spcBef>
                <a:spcPct val="0"/>
              </a:spcBef>
            </a:pPr>
            <a:r>
              <a:rPr lang="en-US" sz="4277">
                <a:solidFill>
                  <a:srgbClr val="0D0D0D"/>
                </a:solidFill>
                <a:latin typeface="Arcade Gamer"/>
              </a:rPr>
              <a:t>PSICONEUROINMUNOBIOLOGIA</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E5A6F4"/>
        </a:solidFill>
        <a:effectLst/>
      </p:bgPr>
    </p:bg>
    <p:spTree>
      <p:nvGrpSpPr>
        <p:cNvPr id="1" name=""/>
        <p:cNvGrpSpPr/>
        <p:nvPr/>
      </p:nvGrpSpPr>
      <p:grpSpPr>
        <a:xfrm>
          <a:off x="0" y="0"/>
          <a:ext cx="0" cy="0"/>
          <a:chOff x="0" y="0"/>
          <a:chExt cx="0" cy="0"/>
        </a:xfrm>
      </p:grpSpPr>
      <p:pic>
        <p:nvPicPr>
          <p:cNvPr id="2" name="Picture 2"/>
          <p:cNvPicPr>
            <a:picLocks noChangeAspect="1"/>
          </p:cNvPicPr>
          <p:nvPr/>
        </p:nvPicPr>
        <p:blipFill>
          <a:blip r:embed="rId2">
            <a:alphaModFix amt="50000"/>
            <a:extLst>
              <a:ext uri="{28A0092B-C50C-407E-A947-70E740481C1C}">
                <a14:useLocalDpi xmlns:a14="http://schemas.microsoft.com/office/drawing/2010/main" val="0"/>
              </a:ext>
              <a:ext uri="{96DAC541-7B7A-43D3-8B79-37D633B846F1}">
                <asvg:svgBlip xmlns:asvg="http://schemas.microsoft.com/office/drawing/2016/SVG/main" r:embed="rId3"/>
              </a:ext>
            </a:extLst>
          </a:blip>
          <a:srcRect/>
          <a:stretch>
            <a:fillRect/>
          </a:stretch>
        </p:blipFill>
        <p:spPr>
          <a:xfrm rot="-5400000">
            <a:off x="188942" y="1588823"/>
            <a:ext cx="8339842" cy="7128403"/>
          </a:xfrm>
          <a:prstGeom prst="rect">
            <a:avLst/>
          </a:prstGeom>
        </p:spPr>
      </p:pic>
      <p:pic>
        <p:nvPicPr>
          <p:cNvPr id="3" name="Picture 3"/>
          <p:cNvPicPr>
            <a:picLocks noChangeAspect="1"/>
          </p:cNvPicPr>
          <p:nvPr/>
        </p:nvPicPr>
        <p:blipFill>
          <a:blip r:embed="rId2">
            <a:alphaModFix amt="50000"/>
            <a:extLst>
              <a:ext uri="{28A0092B-C50C-407E-A947-70E740481C1C}">
                <a14:useLocalDpi xmlns:a14="http://schemas.microsoft.com/office/drawing/2010/main" val="0"/>
              </a:ext>
              <a:ext uri="{96DAC541-7B7A-43D3-8B79-37D633B846F1}">
                <asvg:svgBlip xmlns:asvg="http://schemas.microsoft.com/office/drawing/2016/SVG/main" r:embed="rId3"/>
              </a:ext>
            </a:extLst>
          </a:blip>
          <a:srcRect/>
          <a:stretch>
            <a:fillRect/>
          </a:stretch>
        </p:blipFill>
        <p:spPr>
          <a:xfrm rot="-5400000">
            <a:off x="10012937" y="1769007"/>
            <a:ext cx="8339842" cy="7292947"/>
          </a:xfrm>
          <a:prstGeom prst="rect">
            <a:avLst/>
          </a:prstGeom>
        </p:spPr>
      </p:pic>
      <p:pic>
        <p:nvPicPr>
          <p:cNvPr id="4" name="Picture 4"/>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rcRect/>
          <a:stretch>
            <a:fillRect/>
          </a:stretch>
        </p:blipFill>
        <p:spPr>
          <a:xfrm rot="-5400000">
            <a:off x="8626355" y="-1585469"/>
            <a:ext cx="1035291" cy="14984471"/>
          </a:xfrm>
          <a:prstGeom prst="rect">
            <a:avLst/>
          </a:prstGeom>
        </p:spPr>
      </p:pic>
      <p:pic>
        <p:nvPicPr>
          <p:cNvPr id="5" name="Picture 5"/>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rcRect/>
          <a:stretch>
            <a:fillRect/>
          </a:stretch>
        </p:blipFill>
        <p:spPr>
          <a:xfrm>
            <a:off x="1028700" y="711043"/>
            <a:ext cx="16800631" cy="1588423"/>
          </a:xfrm>
          <a:prstGeom prst="rect">
            <a:avLst/>
          </a:prstGeom>
        </p:spPr>
      </p:pic>
      <p:pic>
        <p:nvPicPr>
          <p:cNvPr id="6" name="Picture 6"/>
          <p:cNvPicPr>
            <a:picLocks noChangeAspect="1"/>
          </p:cNvPicPr>
          <p:nvPr/>
        </p:nvPicPr>
        <p:blipFill>
          <a:blip r:embed="rId8" cstate="print">
            <a:extLst>
              <a:ext uri="{28A0092B-C50C-407E-A947-70E740481C1C}">
                <a14:useLocalDpi xmlns:a14="http://schemas.microsoft.com/office/drawing/2010/main" val="0"/>
              </a:ext>
              <a:ext uri="{96DAC541-7B7A-43D3-8B79-37D633B846F1}">
                <asvg:svgBlip xmlns:asvg="http://schemas.microsoft.com/office/drawing/2016/SVG/main" r:embed="rId9"/>
              </a:ext>
            </a:extLst>
          </a:blip>
          <a:srcRect/>
          <a:stretch>
            <a:fillRect/>
          </a:stretch>
        </p:blipFill>
        <p:spPr>
          <a:xfrm>
            <a:off x="2825820" y="6115004"/>
            <a:ext cx="1022575" cy="1399045"/>
          </a:xfrm>
          <a:prstGeom prst="rect">
            <a:avLst/>
          </a:prstGeom>
        </p:spPr>
      </p:pic>
      <p:pic>
        <p:nvPicPr>
          <p:cNvPr id="7" name="Picture 7"/>
          <p:cNvPicPr>
            <a:picLocks noChangeAspect="1"/>
          </p:cNvPicPr>
          <p:nvPr/>
        </p:nvPicPr>
        <p:blipFill>
          <a:blip r:embed="rId8" cstate="print">
            <a:extLst>
              <a:ext uri="{28A0092B-C50C-407E-A947-70E740481C1C}">
                <a14:useLocalDpi xmlns:a14="http://schemas.microsoft.com/office/drawing/2010/main" val="0"/>
              </a:ext>
              <a:ext uri="{96DAC541-7B7A-43D3-8B79-37D633B846F1}">
                <asvg:svgBlip xmlns:asvg="http://schemas.microsoft.com/office/drawing/2016/SVG/main" r:embed="rId9"/>
              </a:ext>
            </a:extLst>
          </a:blip>
          <a:srcRect/>
          <a:stretch>
            <a:fillRect/>
          </a:stretch>
        </p:blipFill>
        <p:spPr>
          <a:xfrm rot="-10800000">
            <a:off x="4018436" y="4466326"/>
            <a:ext cx="1022575" cy="1399045"/>
          </a:xfrm>
          <a:prstGeom prst="rect">
            <a:avLst/>
          </a:prstGeom>
        </p:spPr>
      </p:pic>
      <p:pic>
        <p:nvPicPr>
          <p:cNvPr id="8" name="Picture 8"/>
          <p:cNvPicPr>
            <a:picLocks noChangeAspect="1"/>
          </p:cNvPicPr>
          <p:nvPr/>
        </p:nvPicPr>
        <p:blipFill>
          <a:blip r:embed="rId8" cstate="print">
            <a:extLst>
              <a:ext uri="{28A0092B-C50C-407E-A947-70E740481C1C}">
                <a14:useLocalDpi xmlns:a14="http://schemas.microsoft.com/office/drawing/2010/main" val="0"/>
              </a:ext>
              <a:ext uri="{96DAC541-7B7A-43D3-8B79-37D633B846F1}">
                <asvg:svgBlip xmlns:asvg="http://schemas.microsoft.com/office/drawing/2016/SVG/main" r:embed="rId9"/>
              </a:ext>
            </a:extLst>
          </a:blip>
          <a:srcRect/>
          <a:stretch>
            <a:fillRect/>
          </a:stretch>
        </p:blipFill>
        <p:spPr>
          <a:xfrm>
            <a:off x="8717259" y="6115004"/>
            <a:ext cx="1022575" cy="1399045"/>
          </a:xfrm>
          <a:prstGeom prst="rect">
            <a:avLst/>
          </a:prstGeom>
        </p:spPr>
      </p:pic>
      <p:pic>
        <p:nvPicPr>
          <p:cNvPr id="9" name="Picture 9"/>
          <p:cNvPicPr>
            <a:picLocks noChangeAspect="1"/>
          </p:cNvPicPr>
          <p:nvPr/>
        </p:nvPicPr>
        <p:blipFill>
          <a:blip r:embed="rId8" cstate="print">
            <a:extLst>
              <a:ext uri="{28A0092B-C50C-407E-A947-70E740481C1C}">
                <a14:useLocalDpi xmlns:a14="http://schemas.microsoft.com/office/drawing/2010/main" val="0"/>
              </a:ext>
              <a:ext uri="{96DAC541-7B7A-43D3-8B79-37D633B846F1}">
                <asvg:svgBlip xmlns:asvg="http://schemas.microsoft.com/office/drawing/2016/SVG/main" r:embed="rId9"/>
              </a:ext>
            </a:extLst>
          </a:blip>
          <a:srcRect/>
          <a:stretch>
            <a:fillRect/>
          </a:stretch>
        </p:blipFill>
        <p:spPr>
          <a:xfrm rot="-10800000">
            <a:off x="8471655" y="4382905"/>
            <a:ext cx="1022575" cy="1399045"/>
          </a:xfrm>
          <a:prstGeom prst="rect">
            <a:avLst/>
          </a:prstGeom>
        </p:spPr>
      </p:pic>
      <p:pic>
        <p:nvPicPr>
          <p:cNvPr id="10" name="Picture 10"/>
          <p:cNvPicPr>
            <a:picLocks noChangeAspect="1"/>
          </p:cNvPicPr>
          <p:nvPr/>
        </p:nvPicPr>
        <p:blipFill>
          <a:blip r:embed="rId8" cstate="print">
            <a:extLst>
              <a:ext uri="{28A0092B-C50C-407E-A947-70E740481C1C}">
                <a14:useLocalDpi xmlns:a14="http://schemas.microsoft.com/office/drawing/2010/main" val="0"/>
              </a:ext>
              <a:ext uri="{96DAC541-7B7A-43D3-8B79-37D633B846F1}">
                <asvg:svgBlip xmlns:asvg="http://schemas.microsoft.com/office/drawing/2016/SVG/main" r:embed="rId9"/>
              </a:ext>
            </a:extLst>
          </a:blip>
          <a:srcRect/>
          <a:stretch>
            <a:fillRect/>
          </a:stretch>
        </p:blipFill>
        <p:spPr>
          <a:xfrm>
            <a:off x="12791220" y="6424412"/>
            <a:ext cx="1022575" cy="1399045"/>
          </a:xfrm>
          <a:prstGeom prst="rect">
            <a:avLst/>
          </a:prstGeom>
        </p:spPr>
      </p:pic>
      <p:pic>
        <p:nvPicPr>
          <p:cNvPr id="11" name="Picture 11"/>
          <p:cNvPicPr>
            <a:picLocks noChangeAspect="1"/>
          </p:cNvPicPr>
          <p:nvPr/>
        </p:nvPicPr>
        <p:blipFill>
          <a:blip r:embed="rId8" cstate="print">
            <a:extLst>
              <a:ext uri="{28A0092B-C50C-407E-A947-70E740481C1C}">
                <a14:useLocalDpi xmlns:a14="http://schemas.microsoft.com/office/drawing/2010/main" val="0"/>
              </a:ext>
              <a:ext uri="{96DAC541-7B7A-43D3-8B79-37D633B846F1}">
                <asvg:svgBlip xmlns:asvg="http://schemas.microsoft.com/office/drawing/2016/SVG/main" r:embed="rId9"/>
              </a:ext>
            </a:extLst>
          </a:blip>
          <a:srcRect/>
          <a:stretch>
            <a:fillRect/>
          </a:stretch>
        </p:blipFill>
        <p:spPr>
          <a:xfrm rot="-10800000">
            <a:off x="14534855" y="4715959"/>
            <a:ext cx="1022575" cy="1399045"/>
          </a:xfrm>
          <a:prstGeom prst="rect">
            <a:avLst/>
          </a:prstGeom>
        </p:spPr>
      </p:pic>
      <p:sp>
        <p:nvSpPr>
          <p:cNvPr id="12" name="TextBox 12"/>
          <p:cNvSpPr txBox="1"/>
          <p:nvPr/>
        </p:nvSpPr>
        <p:spPr>
          <a:xfrm>
            <a:off x="2825820" y="1111642"/>
            <a:ext cx="13828029" cy="1187824"/>
          </a:xfrm>
          <a:prstGeom prst="rect">
            <a:avLst/>
          </a:prstGeom>
        </p:spPr>
        <p:txBody>
          <a:bodyPr lIns="0" tIns="0" rIns="0" bIns="0" rtlCol="0" anchor="t">
            <a:spAutoFit/>
          </a:bodyPr>
          <a:lstStyle/>
          <a:p>
            <a:pPr algn="ctr">
              <a:lnSpc>
                <a:spcPts val="4538"/>
              </a:lnSpc>
            </a:pPr>
            <a:r>
              <a:rPr lang="en-US" sz="3782">
                <a:solidFill>
                  <a:srgbClr val="0D0D0D"/>
                </a:solidFill>
                <a:latin typeface="Arcade Gamer"/>
              </a:rPr>
              <a:t>6 MOTIVACIONES FUNDAMENTALES PARA UNA PERSONA </a:t>
            </a:r>
          </a:p>
        </p:txBody>
      </p:sp>
      <p:grpSp>
        <p:nvGrpSpPr>
          <p:cNvPr id="13" name="Group 13"/>
          <p:cNvGrpSpPr/>
          <p:nvPr/>
        </p:nvGrpSpPr>
        <p:grpSpPr>
          <a:xfrm>
            <a:off x="2724967" y="2310672"/>
            <a:ext cx="3609513" cy="2177008"/>
            <a:chOff x="0" y="0"/>
            <a:chExt cx="4812684" cy="2902677"/>
          </a:xfrm>
        </p:grpSpPr>
        <p:grpSp>
          <p:nvGrpSpPr>
            <p:cNvPr id="14" name="Group 14"/>
            <p:cNvGrpSpPr/>
            <p:nvPr/>
          </p:nvGrpSpPr>
          <p:grpSpPr>
            <a:xfrm>
              <a:off x="0" y="0"/>
              <a:ext cx="4812684" cy="2902677"/>
              <a:chOff x="0" y="0"/>
              <a:chExt cx="950654" cy="573368"/>
            </a:xfrm>
          </p:grpSpPr>
          <p:sp>
            <p:nvSpPr>
              <p:cNvPr id="15" name="Freeform 15"/>
              <p:cNvSpPr/>
              <p:nvPr/>
            </p:nvSpPr>
            <p:spPr>
              <a:xfrm>
                <a:off x="0" y="0"/>
                <a:ext cx="950654" cy="573368"/>
              </a:xfrm>
              <a:custGeom>
                <a:avLst/>
                <a:gdLst/>
                <a:ahLst/>
                <a:cxnLst/>
                <a:rect l="l" t="t" r="r" b="b"/>
                <a:pathLst>
                  <a:path w="950654" h="573368">
                    <a:moveTo>
                      <a:pt x="0" y="0"/>
                    </a:moveTo>
                    <a:lnTo>
                      <a:pt x="950654" y="0"/>
                    </a:lnTo>
                    <a:lnTo>
                      <a:pt x="950654" y="573368"/>
                    </a:lnTo>
                    <a:lnTo>
                      <a:pt x="0" y="573368"/>
                    </a:lnTo>
                    <a:close/>
                  </a:path>
                </a:pathLst>
              </a:custGeom>
              <a:solidFill>
                <a:srgbClr val="BDB2FF"/>
              </a:solidFill>
              <a:ln w="57150">
                <a:solidFill>
                  <a:srgbClr val="000000"/>
                </a:solidFill>
              </a:ln>
            </p:spPr>
          </p:sp>
          <p:sp>
            <p:nvSpPr>
              <p:cNvPr id="16" name="TextBox 16"/>
              <p:cNvSpPr txBox="1"/>
              <p:nvPr/>
            </p:nvSpPr>
            <p:spPr>
              <a:xfrm>
                <a:off x="0" y="-47625"/>
                <a:ext cx="812800" cy="860425"/>
              </a:xfrm>
              <a:prstGeom prst="rect">
                <a:avLst/>
              </a:prstGeom>
            </p:spPr>
            <p:txBody>
              <a:bodyPr lIns="50800" tIns="50800" rIns="50800" bIns="50800" rtlCol="0" anchor="ctr"/>
              <a:lstStyle/>
              <a:p>
                <a:pPr algn="ctr">
                  <a:lnSpc>
                    <a:spcPts val="2659"/>
                  </a:lnSpc>
                </a:pPr>
                <a:endParaRPr/>
              </a:p>
            </p:txBody>
          </p:sp>
        </p:grpSp>
        <p:sp>
          <p:nvSpPr>
            <p:cNvPr id="17" name="TextBox 17"/>
            <p:cNvSpPr txBox="1"/>
            <p:nvPr/>
          </p:nvSpPr>
          <p:spPr>
            <a:xfrm>
              <a:off x="321107" y="238125"/>
              <a:ext cx="4170469" cy="2314575"/>
            </a:xfrm>
            <a:prstGeom prst="rect">
              <a:avLst/>
            </a:prstGeom>
          </p:spPr>
          <p:txBody>
            <a:bodyPr lIns="0" tIns="0" rIns="0" bIns="0" rtlCol="0" anchor="t">
              <a:spAutoFit/>
            </a:bodyPr>
            <a:lstStyle/>
            <a:p>
              <a:pPr algn="ctr">
                <a:lnSpc>
                  <a:spcPts val="2280"/>
                </a:lnSpc>
              </a:pPr>
              <a:r>
                <a:rPr lang="en-US" sz="1900">
                  <a:solidFill>
                    <a:srgbClr val="0D0D0D"/>
                  </a:solidFill>
                  <a:latin typeface="Arcade Gamer"/>
                </a:rPr>
                <a:t> MOTIVACIÓN DE ESTAR EN ENTORNOS SEGUROS, DE PODER CONTROLAR LO QUE PASA</a:t>
              </a:r>
            </a:p>
          </p:txBody>
        </p:sp>
      </p:grpSp>
      <p:grpSp>
        <p:nvGrpSpPr>
          <p:cNvPr id="18" name="Group 18"/>
          <p:cNvGrpSpPr/>
          <p:nvPr/>
        </p:nvGrpSpPr>
        <p:grpSpPr>
          <a:xfrm>
            <a:off x="7153689" y="2473157"/>
            <a:ext cx="3786559" cy="1986508"/>
            <a:chOff x="0" y="0"/>
            <a:chExt cx="5048746" cy="2648677"/>
          </a:xfrm>
        </p:grpSpPr>
        <p:grpSp>
          <p:nvGrpSpPr>
            <p:cNvPr id="19" name="Group 19"/>
            <p:cNvGrpSpPr/>
            <p:nvPr/>
          </p:nvGrpSpPr>
          <p:grpSpPr>
            <a:xfrm>
              <a:off x="0" y="0"/>
              <a:ext cx="5048746" cy="2648677"/>
              <a:chOff x="0" y="0"/>
              <a:chExt cx="997283" cy="523196"/>
            </a:xfrm>
          </p:grpSpPr>
          <p:sp>
            <p:nvSpPr>
              <p:cNvPr id="20" name="Freeform 20"/>
              <p:cNvSpPr/>
              <p:nvPr/>
            </p:nvSpPr>
            <p:spPr>
              <a:xfrm>
                <a:off x="0" y="0"/>
                <a:ext cx="997283" cy="523196"/>
              </a:xfrm>
              <a:custGeom>
                <a:avLst/>
                <a:gdLst/>
                <a:ahLst/>
                <a:cxnLst/>
                <a:rect l="l" t="t" r="r" b="b"/>
                <a:pathLst>
                  <a:path w="997283" h="523196">
                    <a:moveTo>
                      <a:pt x="0" y="0"/>
                    </a:moveTo>
                    <a:lnTo>
                      <a:pt x="997283" y="0"/>
                    </a:lnTo>
                    <a:lnTo>
                      <a:pt x="997283" y="523196"/>
                    </a:lnTo>
                    <a:lnTo>
                      <a:pt x="0" y="523196"/>
                    </a:lnTo>
                    <a:close/>
                  </a:path>
                </a:pathLst>
              </a:custGeom>
              <a:solidFill>
                <a:srgbClr val="BDB2FF"/>
              </a:solidFill>
              <a:ln w="57150">
                <a:solidFill>
                  <a:srgbClr val="000000"/>
                </a:solidFill>
              </a:ln>
            </p:spPr>
          </p:sp>
          <p:sp>
            <p:nvSpPr>
              <p:cNvPr id="21" name="TextBox 21"/>
              <p:cNvSpPr txBox="1"/>
              <p:nvPr/>
            </p:nvSpPr>
            <p:spPr>
              <a:xfrm>
                <a:off x="0" y="-47625"/>
                <a:ext cx="812800" cy="860425"/>
              </a:xfrm>
              <a:prstGeom prst="rect">
                <a:avLst/>
              </a:prstGeom>
            </p:spPr>
            <p:txBody>
              <a:bodyPr lIns="50800" tIns="50800" rIns="50800" bIns="50800" rtlCol="0" anchor="ctr"/>
              <a:lstStyle/>
              <a:p>
                <a:pPr algn="ctr">
                  <a:lnSpc>
                    <a:spcPts val="2659"/>
                  </a:lnSpc>
                </a:pPr>
                <a:endParaRPr/>
              </a:p>
            </p:txBody>
          </p:sp>
        </p:grpSp>
        <p:sp>
          <p:nvSpPr>
            <p:cNvPr id="22" name="TextBox 22"/>
            <p:cNvSpPr txBox="1"/>
            <p:nvPr/>
          </p:nvSpPr>
          <p:spPr>
            <a:xfrm>
              <a:off x="336858" y="270239"/>
              <a:ext cx="4375030" cy="2070100"/>
            </a:xfrm>
            <a:prstGeom prst="rect">
              <a:avLst/>
            </a:prstGeom>
          </p:spPr>
          <p:txBody>
            <a:bodyPr lIns="0" tIns="0" rIns="0" bIns="0" rtlCol="0" anchor="t">
              <a:spAutoFit/>
            </a:bodyPr>
            <a:lstStyle/>
            <a:p>
              <a:pPr algn="ctr">
                <a:lnSpc>
                  <a:spcPts val="2400"/>
                </a:lnSpc>
              </a:pPr>
              <a:r>
                <a:rPr lang="en-US" sz="2000">
                  <a:solidFill>
                    <a:srgbClr val="0D0D0D"/>
                  </a:solidFill>
                  <a:latin typeface="Arcade Gamer"/>
                </a:rPr>
                <a:t>MOTIVACIÓN DE SENTIRNOS RECONOCIDOS O DE SENTIRNOS VALORADOS.</a:t>
              </a:r>
            </a:p>
          </p:txBody>
        </p:sp>
      </p:grpSp>
      <p:grpSp>
        <p:nvGrpSpPr>
          <p:cNvPr id="23" name="Group 23"/>
          <p:cNvGrpSpPr/>
          <p:nvPr/>
        </p:nvGrpSpPr>
        <p:grpSpPr>
          <a:xfrm>
            <a:off x="12598947" y="2120705"/>
            <a:ext cx="4894391" cy="2595254"/>
            <a:chOff x="0" y="0"/>
            <a:chExt cx="6525855" cy="3460339"/>
          </a:xfrm>
        </p:grpSpPr>
        <p:grpSp>
          <p:nvGrpSpPr>
            <p:cNvPr id="24" name="Group 24"/>
            <p:cNvGrpSpPr/>
            <p:nvPr/>
          </p:nvGrpSpPr>
          <p:grpSpPr>
            <a:xfrm>
              <a:off x="0" y="0"/>
              <a:ext cx="6525855" cy="3460339"/>
              <a:chOff x="0" y="0"/>
              <a:chExt cx="1128463" cy="598368"/>
            </a:xfrm>
          </p:grpSpPr>
          <p:sp>
            <p:nvSpPr>
              <p:cNvPr id="25" name="Freeform 25"/>
              <p:cNvSpPr/>
              <p:nvPr/>
            </p:nvSpPr>
            <p:spPr>
              <a:xfrm>
                <a:off x="0" y="0"/>
                <a:ext cx="1128463" cy="598368"/>
              </a:xfrm>
              <a:custGeom>
                <a:avLst/>
                <a:gdLst/>
                <a:ahLst/>
                <a:cxnLst/>
                <a:rect l="l" t="t" r="r" b="b"/>
                <a:pathLst>
                  <a:path w="1128463" h="598368">
                    <a:moveTo>
                      <a:pt x="0" y="0"/>
                    </a:moveTo>
                    <a:lnTo>
                      <a:pt x="1128463" y="0"/>
                    </a:lnTo>
                    <a:lnTo>
                      <a:pt x="1128463" y="598368"/>
                    </a:lnTo>
                    <a:lnTo>
                      <a:pt x="0" y="598368"/>
                    </a:lnTo>
                    <a:close/>
                  </a:path>
                </a:pathLst>
              </a:custGeom>
              <a:solidFill>
                <a:srgbClr val="BDB2FF"/>
              </a:solidFill>
              <a:ln w="57150">
                <a:solidFill>
                  <a:srgbClr val="000000"/>
                </a:solidFill>
              </a:ln>
            </p:spPr>
          </p:sp>
          <p:sp>
            <p:nvSpPr>
              <p:cNvPr id="26" name="TextBox 26"/>
              <p:cNvSpPr txBox="1"/>
              <p:nvPr/>
            </p:nvSpPr>
            <p:spPr>
              <a:xfrm>
                <a:off x="0" y="-57150"/>
                <a:ext cx="812800" cy="869950"/>
              </a:xfrm>
              <a:prstGeom prst="rect">
                <a:avLst/>
              </a:prstGeom>
            </p:spPr>
            <p:txBody>
              <a:bodyPr lIns="50800" tIns="50800" rIns="50800" bIns="50800" rtlCol="0" anchor="ctr"/>
              <a:lstStyle/>
              <a:p>
                <a:pPr algn="ctr">
                  <a:lnSpc>
                    <a:spcPts val="3038"/>
                  </a:lnSpc>
                </a:pPr>
                <a:endParaRPr/>
              </a:p>
            </p:txBody>
          </p:sp>
        </p:grpSp>
        <p:sp>
          <p:nvSpPr>
            <p:cNvPr id="27" name="TextBox 27"/>
            <p:cNvSpPr txBox="1"/>
            <p:nvPr/>
          </p:nvSpPr>
          <p:spPr>
            <a:xfrm>
              <a:off x="435412" y="323644"/>
              <a:ext cx="5655031" cy="2784475"/>
            </a:xfrm>
            <a:prstGeom prst="rect">
              <a:avLst/>
            </a:prstGeom>
          </p:spPr>
          <p:txBody>
            <a:bodyPr lIns="0" tIns="0" rIns="0" bIns="0" rtlCol="0" anchor="t">
              <a:spAutoFit/>
            </a:bodyPr>
            <a:lstStyle/>
            <a:p>
              <a:pPr algn="ctr">
                <a:lnSpc>
                  <a:spcPts val="2397"/>
                </a:lnSpc>
              </a:pPr>
              <a:r>
                <a:rPr lang="en-US" sz="1998">
                  <a:solidFill>
                    <a:srgbClr val="0D0D0D"/>
                  </a:solidFill>
                  <a:latin typeface="Arcade Gamer"/>
                </a:rPr>
                <a:t>MOTIVACIÓN DE PERTENECER A UN GRUPO, ES DECIR, QUE SI LLEGAMOS A UN LUGAR SINTAMOS QUE NOS ACOGEN Y QUE NO NOS DESPRECIAN</a:t>
              </a:r>
            </a:p>
          </p:txBody>
        </p:sp>
      </p:grpSp>
      <p:grpSp>
        <p:nvGrpSpPr>
          <p:cNvPr id="28" name="Group 28"/>
          <p:cNvGrpSpPr/>
          <p:nvPr/>
        </p:nvGrpSpPr>
        <p:grpSpPr>
          <a:xfrm>
            <a:off x="1794057" y="7704549"/>
            <a:ext cx="3086100" cy="2005558"/>
            <a:chOff x="0" y="0"/>
            <a:chExt cx="4114800" cy="2674077"/>
          </a:xfrm>
        </p:grpSpPr>
        <p:grpSp>
          <p:nvGrpSpPr>
            <p:cNvPr id="29" name="Group 29"/>
            <p:cNvGrpSpPr/>
            <p:nvPr/>
          </p:nvGrpSpPr>
          <p:grpSpPr>
            <a:xfrm>
              <a:off x="0" y="0"/>
              <a:ext cx="4114800" cy="2674077"/>
              <a:chOff x="0" y="0"/>
              <a:chExt cx="812800" cy="528213"/>
            </a:xfrm>
          </p:grpSpPr>
          <p:sp>
            <p:nvSpPr>
              <p:cNvPr id="30" name="Freeform 30"/>
              <p:cNvSpPr/>
              <p:nvPr/>
            </p:nvSpPr>
            <p:spPr>
              <a:xfrm>
                <a:off x="0" y="0"/>
                <a:ext cx="812800" cy="528213"/>
              </a:xfrm>
              <a:custGeom>
                <a:avLst/>
                <a:gdLst/>
                <a:ahLst/>
                <a:cxnLst/>
                <a:rect l="l" t="t" r="r" b="b"/>
                <a:pathLst>
                  <a:path w="812800" h="528213">
                    <a:moveTo>
                      <a:pt x="0" y="0"/>
                    </a:moveTo>
                    <a:lnTo>
                      <a:pt x="812800" y="0"/>
                    </a:lnTo>
                    <a:lnTo>
                      <a:pt x="812800" y="528213"/>
                    </a:lnTo>
                    <a:lnTo>
                      <a:pt x="0" y="528213"/>
                    </a:lnTo>
                    <a:close/>
                  </a:path>
                </a:pathLst>
              </a:custGeom>
              <a:solidFill>
                <a:srgbClr val="BDB2FF"/>
              </a:solidFill>
              <a:ln w="57150">
                <a:solidFill>
                  <a:srgbClr val="000000"/>
                </a:solidFill>
              </a:ln>
            </p:spPr>
          </p:sp>
          <p:sp>
            <p:nvSpPr>
              <p:cNvPr id="31" name="TextBox 31"/>
              <p:cNvSpPr txBox="1"/>
              <p:nvPr/>
            </p:nvSpPr>
            <p:spPr>
              <a:xfrm>
                <a:off x="0" y="-47625"/>
                <a:ext cx="812800" cy="860425"/>
              </a:xfrm>
              <a:prstGeom prst="rect">
                <a:avLst/>
              </a:prstGeom>
            </p:spPr>
            <p:txBody>
              <a:bodyPr lIns="50800" tIns="50800" rIns="50800" bIns="50800" rtlCol="0" anchor="ctr"/>
              <a:lstStyle/>
              <a:p>
                <a:pPr algn="ctr">
                  <a:lnSpc>
                    <a:spcPts val="2659"/>
                  </a:lnSpc>
                </a:pPr>
                <a:endParaRPr/>
              </a:p>
            </p:txBody>
          </p:sp>
        </p:grpSp>
        <p:sp>
          <p:nvSpPr>
            <p:cNvPr id="32" name="TextBox 32"/>
            <p:cNvSpPr txBox="1"/>
            <p:nvPr/>
          </p:nvSpPr>
          <p:spPr>
            <a:xfrm>
              <a:off x="274544" y="311150"/>
              <a:ext cx="3565713" cy="2076450"/>
            </a:xfrm>
            <a:prstGeom prst="rect">
              <a:avLst/>
            </a:prstGeom>
          </p:spPr>
          <p:txBody>
            <a:bodyPr lIns="0" tIns="0" rIns="0" bIns="0" rtlCol="0" anchor="t">
              <a:spAutoFit/>
            </a:bodyPr>
            <a:lstStyle/>
            <a:p>
              <a:pPr algn="ctr">
                <a:lnSpc>
                  <a:spcPts val="2040"/>
                </a:lnSpc>
              </a:pPr>
              <a:r>
                <a:rPr lang="en-US" sz="1700">
                  <a:solidFill>
                    <a:srgbClr val="0D0D0D"/>
                  </a:solidFill>
                  <a:latin typeface="Arcade Gamer"/>
                </a:rPr>
                <a:t>MOTIVACIÓN AL DESAFÍO, AL RETO, SI EN LA VIDA NO HUBIERA RETOS SERIA MUY ABURRIDA.</a:t>
              </a:r>
            </a:p>
          </p:txBody>
        </p:sp>
      </p:grpSp>
      <p:grpSp>
        <p:nvGrpSpPr>
          <p:cNvPr id="33" name="Group 33"/>
          <p:cNvGrpSpPr/>
          <p:nvPr/>
        </p:nvGrpSpPr>
        <p:grpSpPr>
          <a:xfrm>
            <a:off x="7278834" y="8008642"/>
            <a:ext cx="3086100" cy="1681708"/>
            <a:chOff x="0" y="0"/>
            <a:chExt cx="4114800" cy="2242277"/>
          </a:xfrm>
        </p:grpSpPr>
        <p:grpSp>
          <p:nvGrpSpPr>
            <p:cNvPr id="34" name="Group 34"/>
            <p:cNvGrpSpPr/>
            <p:nvPr/>
          </p:nvGrpSpPr>
          <p:grpSpPr>
            <a:xfrm>
              <a:off x="0" y="0"/>
              <a:ext cx="4114800" cy="2242277"/>
              <a:chOff x="0" y="0"/>
              <a:chExt cx="812800" cy="442919"/>
            </a:xfrm>
          </p:grpSpPr>
          <p:sp>
            <p:nvSpPr>
              <p:cNvPr id="35" name="Freeform 35"/>
              <p:cNvSpPr/>
              <p:nvPr/>
            </p:nvSpPr>
            <p:spPr>
              <a:xfrm>
                <a:off x="0" y="0"/>
                <a:ext cx="812800" cy="442919"/>
              </a:xfrm>
              <a:custGeom>
                <a:avLst/>
                <a:gdLst/>
                <a:ahLst/>
                <a:cxnLst/>
                <a:rect l="l" t="t" r="r" b="b"/>
                <a:pathLst>
                  <a:path w="812800" h="442919">
                    <a:moveTo>
                      <a:pt x="0" y="0"/>
                    </a:moveTo>
                    <a:lnTo>
                      <a:pt x="812800" y="0"/>
                    </a:lnTo>
                    <a:lnTo>
                      <a:pt x="812800" y="442919"/>
                    </a:lnTo>
                    <a:lnTo>
                      <a:pt x="0" y="442919"/>
                    </a:lnTo>
                    <a:close/>
                  </a:path>
                </a:pathLst>
              </a:custGeom>
              <a:solidFill>
                <a:srgbClr val="BDB2FF"/>
              </a:solidFill>
              <a:ln w="57150">
                <a:solidFill>
                  <a:srgbClr val="000000"/>
                </a:solidFill>
              </a:ln>
            </p:spPr>
          </p:sp>
          <p:sp>
            <p:nvSpPr>
              <p:cNvPr id="36" name="TextBox 36"/>
              <p:cNvSpPr txBox="1"/>
              <p:nvPr/>
            </p:nvSpPr>
            <p:spPr>
              <a:xfrm>
                <a:off x="0" y="-47625"/>
                <a:ext cx="812800" cy="860425"/>
              </a:xfrm>
              <a:prstGeom prst="rect">
                <a:avLst/>
              </a:prstGeom>
            </p:spPr>
            <p:txBody>
              <a:bodyPr lIns="50800" tIns="50800" rIns="50800" bIns="50800" rtlCol="0" anchor="ctr"/>
              <a:lstStyle/>
              <a:p>
                <a:pPr algn="ctr">
                  <a:lnSpc>
                    <a:spcPts val="2659"/>
                  </a:lnSpc>
                </a:pPr>
                <a:endParaRPr/>
              </a:p>
            </p:txBody>
          </p:sp>
        </p:grpSp>
        <p:sp>
          <p:nvSpPr>
            <p:cNvPr id="37" name="TextBox 37"/>
            <p:cNvSpPr txBox="1"/>
            <p:nvPr/>
          </p:nvSpPr>
          <p:spPr>
            <a:xfrm>
              <a:off x="274544" y="270239"/>
              <a:ext cx="3565713" cy="1663700"/>
            </a:xfrm>
            <a:prstGeom prst="rect">
              <a:avLst/>
            </a:prstGeom>
          </p:spPr>
          <p:txBody>
            <a:bodyPr lIns="0" tIns="0" rIns="0" bIns="0" rtlCol="0" anchor="t">
              <a:spAutoFit/>
            </a:bodyPr>
            <a:lstStyle/>
            <a:p>
              <a:pPr algn="ctr">
                <a:lnSpc>
                  <a:spcPts val="2400"/>
                </a:lnSpc>
              </a:pPr>
              <a:r>
                <a:rPr lang="en-US" sz="2000">
                  <a:solidFill>
                    <a:srgbClr val="0D0D0D"/>
                  </a:solidFill>
                  <a:latin typeface="Arcade Gamer"/>
                </a:rPr>
                <a:t> MOTIVACIÓN DE CRECER, DE MEJORAR Y DE PROGRESAR. </a:t>
              </a:r>
            </a:p>
          </p:txBody>
        </p:sp>
      </p:grpSp>
      <p:grpSp>
        <p:nvGrpSpPr>
          <p:cNvPr id="38" name="Group 38"/>
          <p:cNvGrpSpPr/>
          <p:nvPr/>
        </p:nvGrpSpPr>
        <p:grpSpPr>
          <a:xfrm>
            <a:off x="13410714" y="8008642"/>
            <a:ext cx="4293432" cy="1986508"/>
            <a:chOff x="0" y="0"/>
            <a:chExt cx="5724576" cy="2648677"/>
          </a:xfrm>
        </p:grpSpPr>
        <p:grpSp>
          <p:nvGrpSpPr>
            <p:cNvPr id="39" name="Group 39"/>
            <p:cNvGrpSpPr/>
            <p:nvPr/>
          </p:nvGrpSpPr>
          <p:grpSpPr>
            <a:xfrm>
              <a:off x="0" y="0"/>
              <a:ext cx="5724576" cy="2648677"/>
              <a:chOff x="0" y="0"/>
              <a:chExt cx="1130781" cy="523196"/>
            </a:xfrm>
          </p:grpSpPr>
          <p:sp>
            <p:nvSpPr>
              <p:cNvPr id="40" name="Freeform 40"/>
              <p:cNvSpPr/>
              <p:nvPr/>
            </p:nvSpPr>
            <p:spPr>
              <a:xfrm>
                <a:off x="0" y="0"/>
                <a:ext cx="1130780" cy="523196"/>
              </a:xfrm>
              <a:custGeom>
                <a:avLst/>
                <a:gdLst/>
                <a:ahLst/>
                <a:cxnLst/>
                <a:rect l="l" t="t" r="r" b="b"/>
                <a:pathLst>
                  <a:path w="1130780" h="523196">
                    <a:moveTo>
                      <a:pt x="0" y="0"/>
                    </a:moveTo>
                    <a:lnTo>
                      <a:pt x="1130780" y="0"/>
                    </a:lnTo>
                    <a:lnTo>
                      <a:pt x="1130780" y="523196"/>
                    </a:lnTo>
                    <a:lnTo>
                      <a:pt x="0" y="523196"/>
                    </a:lnTo>
                    <a:close/>
                  </a:path>
                </a:pathLst>
              </a:custGeom>
              <a:solidFill>
                <a:srgbClr val="BDB2FF"/>
              </a:solidFill>
              <a:ln w="57150">
                <a:solidFill>
                  <a:srgbClr val="000000"/>
                </a:solidFill>
              </a:ln>
            </p:spPr>
          </p:sp>
          <p:sp>
            <p:nvSpPr>
              <p:cNvPr id="41" name="TextBox 41"/>
              <p:cNvSpPr txBox="1"/>
              <p:nvPr/>
            </p:nvSpPr>
            <p:spPr>
              <a:xfrm>
                <a:off x="0" y="-47625"/>
                <a:ext cx="812800" cy="860425"/>
              </a:xfrm>
              <a:prstGeom prst="rect">
                <a:avLst/>
              </a:prstGeom>
            </p:spPr>
            <p:txBody>
              <a:bodyPr lIns="50800" tIns="50800" rIns="50800" bIns="50800" rtlCol="0" anchor="ctr"/>
              <a:lstStyle/>
              <a:p>
                <a:pPr algn="ctr">
                  <a:lnSpc>
                    <a:spcPts val="2659"/>
                  </a:lnSpc>
                </a:pPr>
                <a:endParaRPr/>
              </a:p>
            </p:txBody>
          </p:sp>
        </p:grpSp>
        <p:sp>
          <p:nvSpPr>
            <p:cNvPr id="42" name="TextBox 42"/>
            <p:cNvSpPr txBox="1"/>
            <p:nvPr/>
          </p:nvSpPr>
          <p:spPr>
            <a:xfrm>
              <a:off x="381950" y="270239"/>
              <a:ext cx="4960677" cy="2070100"/>
            </a:xfrm>
            <a:prstGeom prst="rect">
              <a:avLst/>
            </a:prstGeom>
          </p:spPr>
          <p:txBody>
            <a:bodyPr lIns="0" tIns="0" rIns="0" bIns="0" rtlCol="0" anchor="t">
              <a:spAutoFit/>
            </a:bodyPr>
            <a:lstStyle/>
            <a:p>
              <a:pPr algn="ctr">
                <a:lnSpc>
                  <a:spcPts val="2400"/>
                </a:lnSpc>
              </a:pPr>
              <a:r>
                <a:rPr lang="en-US" sz="2000">
                  <a:solidFill>
                    <a:srgbClr val="0D0D0D"/>
                  </a:solidFill>
                  <a:latin typeface="Arcade Gamer"/>
                </a:rPr>
                <a:t>MOTIVACIÓN DE CONTRIBUIR AL BIENESTAR DE OTRAS PERSONAS, TENER UNA VIDA CON PROPÓSITO. </a:t>
              </a:r>
            </a:p>
          </p:txBody>
        </p:sp>
      </p:gr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96F7D2"/>
        </a:solidFill>
        <a:effectLst/>
      </p:bgPr>
    </p:bg>
    <p:spTree>
      <p:nvGrpSpPr>
        <p:cNvPr id="1" name=""/>
        <p:cNvGrpSpPr/>
        <p:nvPr/>
      </p:nvGrpSpPr>
      <p:grpSpPr>
        <a:xfrm>
          <a:off x="0" y="0"/>
          <a:ext cx="0" cy="0"/>
          <a:chOff x="0" y="0"/>
          <a:chExt cx="0" cy="0"/>
        </a:xfrm>
      </p:grpSpPr>
      <p:pic>
        <p:nvPicPr>
          <p:cNvPr id="2" name="Picture 2"/>
          <p:cNvPicPr>
            <a:picLocks noChangeAspect="1"/>
          </p:cNvPicPr>
          <p:nvPr/>
        </p:nvPicPr>
        <p:blipFill>
          <a:blip r:embed="rId2">
            <a:alphaModFix amt="50000"/>
            <a:extLst>
              <a:ext uri="{28A0092B-C50C-407E-A947-70E740481C1C}">
                <a14:useLocalDpi xmlns:a14="http://schemas.microsoft.com/office/drawing/2010/main" val="0"/>
              </a:ext>
              <a:ext uri="{96DAC541-7B7A-43D3-8B79-37D633B846F1}">
                <asvg:svgBlip xmlns:asvg="http://schemas.microsoft.com/office/drawing/2016/SVG/main" r:embed="rId3"/>
              </a:ext>
            </a:extLst>
          </a:blip>
          <a:srcRect/>
          <a:stretch>
            <a:fillRect/>
          </a:stretch>
        </p:blipFill>
        <p:spPr>
          <a:xfrm rot="-5400000">
            <a:off x="10434094" y="2477966"/>
            <a:ext cx="7828506" cy="7828506"/>
          </a:xfrm>
          <a:prstGeom prst="rect">
            <a:avLst/>
          </a:prstGeom>
        </p:spPr>
      </p:pic>
      <p:pic>
        <p:nvPicPr>
          <p:cNvPr id="3" name="Picture 3"/>
          <p:cNvPicPr>
            <a:picLocks noChangeAspect="1"/>
          </p:cNvPicPr>
          <p:nvPr/>
        </p:nvPicPr>
        <p:blipFill>
          <a:blip r:embed="rId2">
            <a:alphaModFix amt="50000"/>
            <a:extLst>
              <a:ext uri="{28A0092B-C50C-407E-A947-70E740481C1C}">
                <a14:useLocalDpi xmlns:a14="http://schemas.microsoft.com/office/drawing/2010/main" val="0"/>
              </a:ext>
              <a:ext uri="{96DAC541-7B7A-43D3-8B79-37D633B846F1}">
                <asvg:svgBlip xmlns:asvg="http://schemas.microsoft.com/office/drawing/2016/SVG/main" r:embed="rId3"/>
              </a:ext>
            </a:extLst>
          </a:blip>
          <a:srcRect/>
          <a:stretch>
            <a:fillRect/>
          </a:stretch>
        </p:blipFill>
        <p:spPr>
          <a:xfrm rot="-5400000">
            <a:off x="-498" y="-183314"/>
            <a:ext cx="7820137" cy="7820137"/>
          </a:xfrm>
          <a:prstGeom prst="rect">
            <a:avLst/>
          </a:prstGeom>
        </p:spPr>
      </p:pic>
      <p:pic>
        <p:nvPicPr>
          <p:cNvPr id="4" name="Picture 4"/>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rcRect/>
          <a:stretch>
            <a:fillRect/>
          </a:stretch>
        </p:blipFill>
        <p:spPr>
          <a:xfrm>
            <a:off x="1382087" y="683758"/>
            <a:ext cx="5704119" cy="8862332"/>
          </a:xfrm>
          <a:prstGeom prst="rect">
            <a:avLst/>
          </a:prstGeom>
        </p:spPr>
      </p:pic>
      <p:pic>
        <p:nvPicPr>
          <p:cNvPr id="5" name="Picture 5"/>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rcRect/>
          <a:stretch>
            <a:fillRect/>
          </a:stretch>
        </p:blipFill>
        <p:spPr>
          <a:xfrm>
            <a:off x="7827992" y="2582818"/>
            <a:ext cx="8777627" cy="5777275"/>
          </a:xfrm>
          <a:prstGeom prst="rect">
            <a:avLst/>
          </a:prstGeom>
        </p:spPr>
      </p:pic>
      <p:sp>
        <p:nvSpPr>
          <p:cNvPr id="6" name="TextBox 6"/>
          <p:cNvSpPr txBox="1"/>
          <p:nvPr/>
        </p:nvSpPr>
        <p:spPr>
          <a:xfrm>
            <a:off x="8302239" y="4454508"/>
            <a:ext cx="7829133" cy="3371850"/>
          </a:xfrm>
          <a:prstGeom prst="rect">
            <a:avLst/>
          </a:prstGeom>
        </p:spPr>
        <p:txBody>
          <a:bodyPr lIns="0" tIns="0" rIns="0" bIns="0" rtlCol="0" anchor="t">
            <a:spAutoFit/>
          </a:bodyPr>
          <a:lstStyle/>
          <a:p>
            <a:pPr algn="just">
              <a:lnSpc>
                <a:spcPts val="4440"/>
              </a:lnSpc>
            </a:pPr>
            <a:r>
              <a:rPr lang="en-US" sz="3700">
                <a:solidFill>
                  <a:srgbClr val="0D0D0D"/>
                </a:solidFill>
                <a:latin typeface="Ruda Regular"/>
              </a:rPr>
              <a:t>Debemos tratar a las personas como si todas tuvieran potencial aunque aun no lo expresen y existen 4 principios:</a:t>
            </a:r>
          </a:p>
          <a:p>
            <a:pPr algn="just">
              <a:lnSpc>
                <a:spcPts val="4440"/>
              </a:lnSpc>
            </a:pPr>
            <a:r>
              <a:rPr lang="en-US" sz="3700">
                <a:solidFill>
                  <a:srgbClr val="0D0D0D"/>
                </a:solidFill>
                <a:latin typeface="Ruda Regular"/>
              </a:rPr>
              <a:t>Querer, creer, valorar y potenciar, haciendolo todo funciona.</a:t>
            </a:r>
          </a:p>
        </p:txBody>
      </p:sp>
      <p:sp>
        <p:nvSpPr>
          <p:cNvPr id="7" name="TextBox 7"/>
          <p:cNvSpPr txBox="1"/>
          <p:nvPr/>
        </p:nvSpPr>
        <p:spPr>
          <a:xfrm>
            <a:off x="1382088" y="2593026"/>
            <a:ext cx="5266225" cy="5043797"/>
          </a:xfrm>
          <a:prstGeom prst="rect">
            <a:avLst/>
          </a:prstGeom>
        </p:spPr>
        <p:txBody>
          <a:bodyPr lIns="0" tIns="0" rIns="0" bIns="0" rtlCol="0" anchor="t">
            <a:spAutoFit/>
          </a:bodyPr>
          <a:lstStyle/>
          <a:p>
            <a:pPr algn="ctr">
              <a:lnSpc>
                <a:spcPts val="7853"/>
              </a:lnSpc>
            </a:pPr>
            <a:r>
              <a:rPr lang="en-US" sz="6544">
                <a:solidFill>
                  <a:srgbClr val="0D0D0D"/>
                </a:solidFill>
                <a:latin typeface="Arcade Gamer"/>
              </a:rPr>
              <a:t>¿CUÁL ES LA CLAVE DE LA EDUCACIÓN?</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AEF496"/>
        </a:solidFill>
        <a:effectLst/>
      </p:bgPr>
    </p:bg>
    <p:spTree>
      <p:nvGrpSpPr>
        <p:cNvPr id="1" name=""/>
        <p:cNvGrpSpPr/>
        <p:nvPr/>
      </p:nvGrpSpPr>
      <p:grpSpPr>
        <a:xfrm>
          <a:off x="0" y="0"/>
          <a:ext cx="0" cy="0"/>
          <a:chOff x="0" y="0"/>
          <a:chExt cx="0" cy="0"/>
        </a:xfrm>
      </p:grpSpPr>
      <p:pic>
        <p:nvPicPr>
          <p:cNvPr id="2" name="Picture 2"/>
          <p:cNvPicPr>
            <a:picLocks noChangeAspect="1"/>
          </p:cNvPicPr>
          <p:nvPr/>
        </p:nvPicPr>
        <p:blipFill>
          <a:blip r:embed="rId2">
            <a:alphaModFix amt="50000"/>
            <a:extLst>
              <a:ext uri="{28A0092B-C50C-407E-A947-70E740481C1C}">
                <a14:useLocalDpi xmlns:a14="http://schemas.microsoft.com/office/drawing/2010/main" val="0"/>
              </a:ext>
              <a:ext uri="{96DAC541-7B7A-43D3-8B79-37D633B846F1}">
                <asvg:svgBlip xmlns:asvg="http://schemas.microsoft.com/office/drawing/2016/SVG/main" r:embed="rId3"/>
              </a:ext>
            </a:extLst>
          </a:blip>
          <a:srcRect/>
          <a:stretch>
            <a:fillRect/>
          </a:stretch>
        </p:blipFill>
        <p:spPr>
          <a:xfrm rot="-5400000">
            <a:off x="0" y="-86102"/>
            <a:ext cx="10373101" cy="10373101"/>
          </a:xfrm>
          <a:prstGeom prst="rect">
            <a:avLst/>
          </a:prstGeom>
        </p:spPr>
      </p:pic>
      <p:pic>
        <p:nvPicPr>
          <p:cNvPr id="3" name="Picture 3"/>
          <p:cNvPicPr>
            <a:picLocks noChangeAspect="1"/>
          </p:cNvPicPr>
          <p:nvPr/>
        </p:nvPicPr>
        <p:blipFill>
          <a:blip r:embed="rId2">
            <a:alphaModFix amt="50000"/>
            <a:extLst>
              <a:ext uri="{28A0092B-C50C-407E-A947-70E740481C1C}">
                <a14:useLocalDpi xmlns:a14="http://schemas.microsoft.com/office/drawing/2010/main" val="0"/>
              </a:ext>
              <a:ext uri="{96DAC541-7B7A-43D3-8B79-37D633B846F1}">
                <asvg:svgBlip xmlns:asvg="http://schemas.microsoft.com/office/drawing/2016/SVG/main" r:embed="rId3"/>
              </a:ext>
            </a:extLst>
          </a:blip>
          <a:srcRect/>
          <a:stretch>
            <a:fillRect/>
          </a:stretch>
        </p:blipFill>
        <p:spPr>
          <a:xfrm rot="-5400000">
            <a:off x="7914899" y="-86101"/>
            <a:ext cx="10373101" cy="10373101"/>
          </a:xfrm>
          <a:prstGeom prst="rect">
            <a:avLst/>
          </a:prstGeom>
        </p:spPr>
      </p:pic>
      <p:pic>
        <p:nvPicPr>
          <p:cNvPr id="4" name="Picture 4"/>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rcRect/>
          <a:stretch>
            <a:fillRect/>
          </a:stretch>
        </p:blipFill>
        <p:spPr>
          <a:xfrm>
            <a:off x="2105720" y="862175"/>
            <a:ext cx="6438147" cy="8874639"/>
          </a:xfrm>
          <a:prstGeom prst="rect">
            <a:avLst/>
          </a:prstGeom>
        </p:spPr>
      </p:pic>
      <p:pic>
        <p:nvPicPr>
          <p:cNvPr id="5" name="Picture 5"/>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rcRect/>
          <a:stretch>
            <a:fillRect/>
          </a:stretch>
        </p:blipFill>
        <p:spPr>
          <a:xfrm>
            <a:off x="1016059" y="6617565"/>
            <a:ext cx="1786479" cy="3119249"/>
          </a:xfrm>
          <a:prstGeom prst="rect">
            <a:avLst/>
          </a:prstGeom>
        </p:spPr>
      </p:pic>
      <p:pic>
        <p:nvPicPr>
          <p:cNvPr id="6" name="Picture 6"/>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rcRect/>
          <a:stretch>
            <a:fillRect/>
          </a:stretch>
        </p:blipFill>
        <p:spPr>
          <a:xfrm>
            <a:off x="10631833" y="1289817"/>
            <a:ext cx="6847853" cy="5142115"/>
          </a:xfrm>
          <a:prstGeom prst="rect">
            <a:avLst/>
          </a:prstGeom>
        </p:spPr>
      </p:pic>
      <p:pic>
        <p:nvPicPr>
          <p:cNvPr id="7" name="Picture 7"/>
          <p:cNvPicPr>
            <a:picLocks noChangeAspect="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rcRect/>
          <a:stretch>
            <a:fillRect/>
          </a:stretch>
        </p:blipFill>
        <p:spPr>
          <a:xfrm>
            <a:off x="8944765" y="5461590"/>
            <a:ext cx="3374136" cy="4114800"/>
          </a:xfrm>
          <a:prstGeom prst="rect">
            <a:avLst/>
          </a:prstGeom>
        </p:spPr>
      </p:pic>
      <p:sp>
        <p:nvSpPr>
          <p:cNvPr id="8" name="TextBox 8"/>
          <p:cNvSpPr txBox="1"/>
          <p:nvPr/>
        </p:nvSpPr>
        <p:spPr>
          <a:xfrm>
            <a:off x="10947868" y="2590132"/>
            <a:ext cx="5756572" cy="2672181"/>
          </a:xfrm>
          <a:prstGeom prst="rect">
            <a:avLst/>
          </a:prstGeom>
        </p:spPr>
        <p:txBody>
          <a:bodyPr lIns="0" tIns="0" rIns="0" bIns="0" rtlCol="0" anchor="t">
            <a:spAutoFit/>
          </a:bodyPr>
          <a:lstStyle/>
          <a:p>
            <a:pPr algn="ctr">
              <a:lnSpc>
                <a:spcPts val="6935"/>
              </a:lnSpc>
            </a:pPr>
            <a:r>
              <a:rPr lang="en-US" sz="5779">
                <a:solidFill>
                  <a:srgbClr val="0D0D0D"/>
                </a:solidFill>
                <a:latin typeface="Arcade Gamer"/>
              </a:rPr>
              <a:t>NEUROCIENCIA AFECTIVA</a:t>
            </a:r>
          </a:p>
        </p:txBody>
      </p:sp>
      <p:sp>
        <p:nvSpPr>
          <p:cNvPr id="9" name="TextBox 9"/>
          <p:cNvSpPr txBox="1"/>
          <p:nvPr/>
        </p:nvSpPr>
        <p:spPr>
          <a:xfrm>
            <a:off x="2739958" y="2165940"/>
            <a:ext cx="5169672" cy="6591300"/>
          </a:xfrm>
          <a:prstGeom prst="rect">
            <a:avLst/>
          </a:prstGeom>
        </p:spPr>
        <p:txBody>
          <a:bodyPr lIns="0" tIns="0" rIns="0" bIns="0" rtlCol="0" anchor="t">
            <a:spAutoFit/>
          </a:bodyPr>
          <a:lstStyle/>
          <a:p>
            <a:pPr algn="just">
              <a:lnSpc>
                <a:spcPts val="4200"/>
              </a:lnSpc>
            </a:pPr>
            <a:r>
              <a:rPr lang="en-US" sz="3500">
                <a:solidFill>
                  <a:srgbClr val="0D0D0D"/>
                </a:solidFill>
                <a:latin typeface="Ruda Regular"/>
              </a:rPr>
              <a:t>como el cerebro procesa las emociones y los afectos</a:t>
            </a:r>
          </a:p>
          <a:p>
            <a:pPr algn="just">
              <a:lnSpc>
                <a:spcPts val="4200"/>
              </a:lnSpc>
            </a:pPr>
            <a:r>
              <a:rPr lang="en-US" sz="3500">
                <a:solidFill>
                  <a:srgbClr val="0D0D0D"/>
                </a:solidFill>
                <a:latin typeface="Ruda Regular"/>
              </a:rPr>
              <a:t>Todo ser humano si se lo propone puede ser escultor de su propio cerebro </a:t>
            </a:r>
          </a:p>
          <a:p>
            <a:pPr algn="just">
              <a:lnSpc>
                <a:spcPts val="4560"/>
              </a:lnSpc>
            </a:pPr>
            <a:r>
              <a:rPr lang="en-US" sz="3800">
                <a:solidFill>
                  <a:srgbClr val="0D0D0D"/>
                </a:solidFill>
                <a:latin typeface="Ruda Regular"/>
              </a:rPr>
              <a:t>La neurociencia nos dice que vivamos con entusiasmo, con fe en nosotros y nuestras posibilidades.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BDB2FF"/>
        </a:solidFill>
        <a:effectLst/>
      </p:bgPr>
    </p:bg>
    <p:spTree>
      <p:nvGrpSpPr>
        <p:cNvPr id="1" name=""/>
        <p:cNvGrpSpPr/>
        <p:nvPr/>
      </p:nvGrpSpPr>
      <p:grpSpPr>
        <a:xfrm>
          <a:off x="0" y="0"/>
          <a:ext cx="0" cy="0"/>
          <a:chOff x="0" y="0"/>
          <a:chExt cx="0" cy="0"/>
        </a:xfrm>
      </p:grpSpPr>
      <p:pic>
        <p:nvPicPr>
          <p:cNvPr id="2" name="Picture 2"/>
          <p:cNvPicPr>
            <a:picLocks noChangeAspect="1"/>
          </p:cNvPicPr>
          <p:nvPr/>
        </p:nvPicPr>
        <p:blipFill>
          <a:blip r:embed="rId2">
            <a:alphaModFix amt="50000"/>
            <a:extLst>
              <a:ext uri="{28A0092B-C50C-407E-A947-70E740481C1C}">
                <a14:useLocalDpi xmlns:a14="http://schemas.microsoft.com/office/drawing/2010/main" val="0"/>
              </a:ext>
              <a:ext uri="{96DAC541-7B7A-43D3-8B79-37D633B846F1}">
                <asvg:svgBlip xmlns:asvg="http://schemas.microsoft.com/office/drawing/2016/SVG/main" r:embed="rId3"/>
              </a:ext>
            </a:extLst>
          </a:blip>
          <a:srcRect/>
          <a:stretch>
            <a:fillRect/>
          </a:stretch>
        </p:blipFill>
        <p:spPr>
          <a:xfrm rot="-5400000">
            <a:off x="10459494" y="2398712"/>
            <a:ext cx="7828506" cy="7828506"/>
          </a:xfrm>
          <a:prstGeom prst="rect">
            <a:avLst/>
          </a:prstGeom>
        </p:spPr>
      </p:pic>
      <p:pic>
        <p:nvPicPr>
          <p:cNvPr id="3" name="Picture 3"/>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rcRect/>
          <a:stretch>
            <a:fillRect/>
          </a:stretch>
        </p:blipFill>
        <p:spPr>
          <a:xfrm flipH="1">
            <a:off x="9423518" y="3233083"/>
            <a:ext cx="8218276" cy="5409120"/>
          </a:xfrm>
          <a:prstGeom prst="rect">
            <a:avLst/>
          </a:prstGeom>
        </p:spPr>
      </p:pic>
      <p:sp>
        <p:nvSpPr>
          <p:cNvPr id="4" name="TextBox 4"/>
          <p:cNvSpPr txBox="1"/>
          <p:nvPr/>
        </p:nvSpPr>
        <p:spPr>
          <a:xfrm>
            <a:off x="9611708" y="4827594"/>
            <a:ext cx="7841895" cy="3638553"/>
          </a:xfrm>
          <a:prstGeom prst="rect">
            <a:avLst/>
          </a:prstGeom>
        </p:spPr>
        <p:txBody>
          <a:bodyPr lIns="0" tIns="0" rIns="0" bIns="0" rtlCol="0" anchor="t">
            <a:spAutoFit/>
          </a:bodyPr>
          <a:lstStyle/>
          <a:p>
            <a:pPr algn="just">
              <a:lnSpc>
                <a:spcPts val="3595"/>
              </a:lnSpc>
            </a:pPr>
            <a:r>
              <a:rPr lang="en-US" sz="2996">
                <a:solidFill>
                  <a:srgbClr val="0D0D0D"/>
                </a:solidFill>
                <a:latin typeface="Ruda Regular"/>
              </a:rPr>
              <a:t>Es importante valorar el estado de ánimo del profesor, ya que el profesor es el elemento más importante del sistema educativo, si un profesor ha perdido el ánimo, porque su profesión es muy importante, recuperarlo se necesita para estar bien y para enseñar bien, de igual forma si un alumno pierde el ánimo, no tiene la capacidad de aprender. </a:t>
            </a:r>
          </a:p>
        </p:txBody>
      </p:sp>
      <p:pic>
        <p:nvPicPr>
          <p:cNvPr id="5" name="Picture 5"/>
          <p:cNvPicPr>
            <a:picLocks noChangeAspect="1"/>
          </p:cNvPicPr>
          <p:nvPr/>
        </p:nvPicPr>
        <p:blipFill>
          <a:blip r:embed="rId2">
            <a:alphaModFix amt="50000"/>
            <a:extLst>
              <a:ext uri="{28A0092B-C50C-407E-A947-70E740481C1C}">
                <a14:useLocalDpi xmlns:a14="http://schemas.microsoft.com/office/drawing/2010/main" val="0"/>
              </a:ext>
              <a:ext uri="{96DAC541-7B7A-43D3-8B79-37D633B846F1}">
                <asvg:svgBlip xmlns:asvg="http://schemas.microsoft.com/office/drawing/2016/SVG/main" r:embed="rId3"/>
              </a:ext>
            </a:extLst>
          </a:blip>
          <a:srcRect/>
          <a:stretch>
            <a:fillRect/>
          </a:stretch>
        </p:blipFill>
        <p:spPr>
          <a:xfrm rot="-5400000">
            <a:off x="-34897" y="0"/>
            <a:ext cx="7820137" cy="7820137"/>
          </a:xfrm>
          <a:prstGeom prst="rect">
            <a:avLst/>
          </a:prstGeom>
        </p:spPr>
      </p:pic>
      <p:pic>
        <p:nvPicPr>
          <p:cNvPr id="6" name="Picture 6"/>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rcRect/>
          <a:stretch>
            <a:fillRect/>
          </a:stretch>
        </p:blipFill>
        <p:spPr>
          <a:xfrm>
            <a:off x="434457" y="1028700"/>
            <a:ext cx="8521463" cy="3393092"/>
          </a:xfrm>
          <a:prstGeom prst="rect">
            <a:avLst/>
          </a:prstGeom>
        </p:spPr>
      </p:pic>
      <p:sp>
        <p:nvSpPr>
          <p:cNvPr id="7" name="TextBox 7"/>
          <p:cNvSpPr txBox="1"/>
          <p:nvPr/>
        </p:nvSpPr>
        <p:spPr>
          <a:xfrm>
            <a:off x="432701" y="990600"/>
            <a:ext cx="7472141" cy="2562225"/>
          </a:xfrm>
          <a:prstGeom prst="rect">
            <a:avLst/>
          </a:prstGeom>
        </p:spPr>
        <p:txBody>
          <a:bodyPr lIns="0" tIns="0" rIns="0" bIns="0" rtlCol="0" anchor="t">
            <a:spAutoFit/>
          </a:bodyPr>
          <a:lstStyle/>
          <a:p>
            <a:pPr algn="ctr">
              <a:lnSpc>
                <a:spcPts val="4045"/>
              </a:lnSpc>
            </a:pPr>
            <a:r>
              <a:rPr lang="en-US" sz="3371">
                <a:solidFill>
                  <a:srgbClr val="0D0D0D"/>
                </a:solidFill>
                <a:latin typeface="Arcade Gamer"/>
              </a:rPr>
              <a:t>¿POR QUÉ ES TAN IMPORTANTE EL ESTADO DE ÁNIMO DE ALUMNOS Y PROFESORES EN EL PROCESO DE APRENDIZAJE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96F7D2"/>
        </a:solidFill>
        <a:effectLst/>
      </p:bgPr>
    </p:bg>
    <p:spTree>
      <p:nvGrpSpPr>
        <p:cNvPr id="1" name=""/>
        <p:cNvGrpSpPr/>
        <p:nvPr/>
      </p:nvGrpSpPr>
      <p:grpSpPr>
        <a:xfrm>
          <a:off x="0" y="0"/>
          <a:ext cx="0" cy="0"/>
          <a:chOff x="0" y="0"/>
          <a:chExt cx="0" cy="0"/>
        </a:xfrm>
      </p:grpSpPr>
      <p:pic>
        <p:nvPicPr>
          <p:cNvPr id="2" name="Picture 2"/>
          <p:cNvPicPr>
            <a:picLocks noChangeAspect="1"/>
          </p:cNvPicPr>
          <p:nvPr/>
        </p:nvPicPr>
        <p:blipFill>
          <a:blip r:embed="rId2">
            <a:alphaModFix amt="50000"/>
            <a:extLst>
              <a:ext uri="{28A0092B-C50C-407E-A947-70E740481C1C}">
                <a14:useLocalDpi xmlns:a14="http://schemas.microsoft.com/office/drawing/2010/main" val="0"/>
              </a:ext>
              <a:ext uri="{96DAC541-7B7A-43D3-8B79-37D633B846F1}">
                <asvg:svgBlip xmlns:asvg="http://schemas.microsoft.com/office/drawing/2016/SVG/main" r:embed="rId3"/>
              </a:ext>
            </a:extLst>
          </a:blip>
          <a:srcRect/>
          <a:stretch>
            <a:fillRect/>
          </a:stretch>
        </p:blipFill>
        <p:spPr>
          <a:xfrm rot="-5400000">
            <a:off x="37254" y="1214507"/>
            <a:ext cx="8339842" cy="8339842"/>
          </a:xfrm>
          <a:prstGeom prst="rect">
            <a:avLst/>
          </a:prstGeom>
        </p:spPr>
      </p:pic>
      <p:pic>
        <p:nvPicPr>
          <p:cNvPr id="3" name="Picture 3"/>
          <p:cNvPicPr>
            <a:picLocks noChangeAspect="1"/>
          </p:cNvPicPr>
          <p:nvPr/>
        </p:nvPicPr>
        <p:blipFill>
          <a:blip r:embed="rId2">
            <a:alphaModFix amt="50000"/>
            <a:extLst>
              <a:ext uri="{28A0092B-C50C-407E-A947-70E740481C1C}">
                <a14:useLocalDpi xmlns:a14="http://schemas.microsoft.com/office/drawing/2010/main" val="0"/>
              </a:ext>
              <a:ext uri="{96DAC541-7B7A-43D3-8B79-37D633B846F1}">
                <asvg:svgBlip xmlns:asvg="http://schemas.microsoft.com/office/drawing/2016/SVG/main" r:embed="rId3"/>
              </a:ext>
            </a:extLst>
          </a:blip>
          <a:srcRect/>
          <a:stretch>
            <a:fillRect/>
          </a:stretch>
        </p:blipFill>
        <p:spPr>
          <a:xfrm rot="-5400000">
            <a:off x="9962039" y="1214507"/>
            <a:ext cx="8339842" cy="8339842"/>
          </a:xfrm>
          <a:prstGeom prst="rect">
            <a:avLst/>
          </a:prstGeom>
        </p:spPr>
      </p:pic>
      <p:pic>
        <p:nvPicPr>
          <p:cNvPr id="4" name="Picture 4"/>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rcRect/>
          <a:stretch>
            <a:fillRect/>
          </a:stretch>
        </p:blipFill>
        <p:spPr>
          <a:xfrm>
            <a:off x="11441858" y="393116"/>
            <a:ext cx="6185996" cy="9611010"/>
          </a:xfrm>
          <a:prstGeom prst="rect">
            <a:avLst/>
          </a:prstGeom>
        </p:spPr>
      </p:pic>
      <p:pic>
        <p:nvPicPr>
          <p:cNvPr id="5" name="Picture 5"/>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rcRect/>
          <a:stretch>
            <a:fillRect/>
          </a:stretch>
        </p:blipFill>
        <p:spPr>
          <a:xfrm>
            <a:off x="3902627" y="488238"/>
            <a:ext cx="6706863" cy="4414335"/>
          </a:xfrm>
          <a:prstGeom prst="rect">
            <a:avLst/>
          </a:prstGeom>
        </p:spPr>
      </p:pic>
      <p:pic>
        <p:nvPicPr>
          <p:cNvPr id="6" name="Picture 6"/>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rcRect/>
          <a:stretch>
            <a:fillRect/>
          </a:stretch>
        </p:blipFill>
        <p:spPr>
          <a:xfrm>
            <a:off x="9910905" y="3835572"/>
            <a:ext cx="1911952" cy="2615855"/>
          </a:xfrm>
          <a:prstGeom prst="rect">
            <a:avLst/>
          </a:prstGeom>
        </p:spPr>
      </p:pic>
      <p:pic>
        <p:nvPicPr>
          <p:cNvPr id="7" name="Picture 7"/>
          <p:cNvPicPr>
            <a:picLocks noChangeAspect="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rcRect/>
          <a:stretch>
            <a:fillRect/>
          </a:stretch>
        </p:blipFill>
        <p:spPr>
          <a:xfrm>
            <a:off x="838200" y="7903633"/>
            <a:ext cx="2449629" cy="1875080"/>
          </a:xfrm>
          <a:prstGeom prst="rect">
            <a:avLst/>
          </a:prstGeom>
        </p:spPr>
      </p:pic>
      <p:pic>
        <p:nvPicPr>
          <p:cNvPr id="8" name="Picture 8"/>
          <p:cNvPicPr>
            <a:picLocks noChangeAspect="1"/>
          </p:cNvPicPr>
          <p:nvPr/>
        </p:nvPicPr>
        <p:blipFill>
          <a:blip r:embed="rId12" cstate="print">
            <a:extLst>
              <a:ext uri="{28A0092B-C50C-407E-A947-70E740481C1C}">
                <a14:useLocalDpi xmlns:a14="http://schemas.microsoft.com/office/drawing/2010/main" val="0"/>
              </a:ext>
              <a:ext uri="{96DAC541-7B7A-43D3-8B79-37D633B846F1}">
                <asvg:svgBlip xmlns:asvg="http://schemas.microsoft.com/office/drawing/2016/SVG/main" r:embed="rId13"/>
              </a:ext>
            </a:extLst>
          </a:blip>
          <a:srcRect/>
          <a:stretch>
            <a:fillRect/>
          </a:stretch>
        </p:blipFill>
        <p:spPr>
          <a:xfrm>
            <a:off x="1475240" y="4231916"/>
            <a:ext cx="1175549" cy="1776242"/>
          </a:xfrm>
          <a:prstGeom prst="rect">
            <a:avLst/>
          </a:prstGeom>
        </p:spPr>
      </p:pic>
      <p:sp>
        <p:nvSpPr>
          <p:cNvPr id="9" name="TextBox 9"/>
          <p:cNvSpPr txBox="1"/>
          <p:nvPr/>
        </p:nvSpPr>
        <p:spPr>
          <a:xfrm>
            <a:off x="11918186" y="2704931"/>
            <a:ext cx="5233338" cy="5457825"/>
          </a:xfrm>
          <a:prstGeom prst="rect">
            <a:avLst/>
          </a:prstGeom>
        </p:spPr>
        <p:txBody>
          <a:bodyPr lIns="0" tIns="0" rIns="0" bIns="0" rtlCol="0" anchor="t">
            <a:spAutoFit/>
          </a:bodyPr>
          <a:lstStyle/>
          <a:p>
            <a:pPr algn="just">
              <a:lnSpc>
                <a:spcPts val="4080"/>
              </a:lnSpc>
            </a:pPr>
            <a:r>
              <a:rPr lang="en-US" sz="3400">
                <a:solidFill>
                  <a:srgbClr val="0D0D0D"/>
                </a:solidFill>
                <a:latin typeface="Ruda Regular"/>
              </a:rPr>
              <a:t>Son esenciales en el mantenimiento de la atención la memoria  en el aprendizaje y la creatividad  ya que son dependientes del estado emocional.</a:t>
            </a:r>
          </a:p>
          <a:p>
            <a:pPr algn="just">
              <a:lnSpc>
                <a:spcPts val="3720"/>
              </a:lnSpc>
            </a:pPr>
            <a:r>
              <a:rPr lang="en-US" sz="3100">
                <a:solidFill>
                  <a:srgbClr val="0D0D0D"/>
                </a:solidFill>
                <a:latin typeface="Ruda Regular"/>
              </a:rPr>
              <a:t>Cuando una persona se siente a gusto en un lugar es mas inteligente, creativa ,emprendedora etc.</a:t>
            </a:r>
          </a:p>
        </p:txBody>
      </p:sp>
      <p:sp>
        <p:nvSpPr>
          <p:cNvPr id="10" name="TextBox 10"/>
          <p:cNvSpPr txBox="1"/>
          <p:nvPr/>
        </p:nvSpPr>
        <p:spPr>
          <a:xfrm>
            <a:off x="3902627" y="1926866"/>
            <a:ext cx="6593723" cy="2305050"/>
          </a:xfrm>
          <a:prstGeom prst="rect">
            <a:avLst/>
          </a:prstGeom>
        </p:spPr>
        <p:txBody>
          <a:bodyPr lIns="0" tIns="0" rIns="0" bIns="0" rtlCol="0" anchor="t">
            <a:spAutoFit/>
          </a:bodyPr>
          <a:lstStyle/>
          <a:p>
            <a:pPr algn="ctr">
              <a:lnSpc>
                <a:spcPts val="5986"/>
              </a:lnSpc>
            </a:pPr>
            <a:r>
              <a:rPr lang="en-US" sz="4989">
                <a:solidFill>
                  <a:srgbClr val="0D0D0D"/>
                </a:solidFill>
                <a:latin typeface="Arcade Gamer"/>
              </a:rPr>
              <a:t>LAS ZONAS DE LAS ÁREAS PREFRONTALES</a:t>
            </a:r>
          </a:p>
        </p:txBody>
      </p:sp>
      <p:pic>
        <p:nvPicPr>
          <p:cNvPr id="11" name="Picture 11"/>
          <p:cNvPicPr>
            <a:picLocks noChangeAspect="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rcRect/>
          <a:stretch>
            <a:fillRect/>
          </a:stretch>
        </p:blipFill>
        <p:spPr>
          <a:xfrm flipH="1">
            <a:off x="838200" y="458318"/>
            <a:ext cx="2449629" cy="1875080"/>
          </a:xfrm>
          <a:prstGeom prst="rect">
            <a:avLst/>
          </a:prstGeo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AEF496"/>
        </a:solidFill>
        <a:effectLst/>
      </p:bgPr>
    </p:bg>
    <p:spTree>
      <p:nvGrpSpPr>
        <p:cNvPr id="1" name=""/>
        <p:cNvGrpSpPr/>
        <p:nvPr/>
      </p:nvGrpSpPr>
      <p:grpSpPr>
        <a:xfrm>
          <a:off x="0" y="0"/>
          <a:ext cx="0" cy="0"/>
          <a:chOff x="0" y="0"/>
          <a:chExt cx="0" cy="0"/>
        </a:xfrm>
      </p:grpSpPr>
      <p:pic>
        <p:nvPicPr>
          <p:cNvPr id="2" name="Picture 2"/>
          <p:cNvPicPr>
            <a:picLocks noChangeAspect="1"/>
          </p:cNvPicPr>
          <p:nvPr/>
        </p:nvPicPr>
        <p:blipFill>
          <a:blip r:embed="rId2">
            <a:alphaModFix amt="50000"/>
            <a:extLst>
              <a:ext uri="{28A0092B-C50C-407E-A947-70E740481C1C}">
                <a14:useLocalDpi xmlns:a14="http://schemas.microsoft.com/office/drawing/2010/main" val="0"/>
              </a:ext>
              <a:ext uri="{96DAC541-7B7A-43D3-8B79-37D633B846F1}">
                <asvg:svgBlip xmlns:asvg="http://schemas.microsoft.com/office/drawing/2016/SVG/main" r:embed="rId3"/>
              </a:ext>
            </a:extLst>
          </a:blip>
          <a:srcRect/>
          <a:stretch>
            <a:fillRect/>
          </a:stretch>
        </p:blipFill>
        <p:spPr>
          <a:xfrm rot="-5400000">
            <a:off x="-200479" y="-123734"/>
            <a:ext cx="10373101" cy="10373101"/>
          </a:xfrm>
          <a:prstGeom prst="rect">
            <a:avLst/>
          </a:prstGeom>
        </p:spPr>
      </p:pic>
      <p:pic>
        <p:nvPicPr>
          <p:cNvPr id="3" name="Picture 3"/>
          <p:cNvPicPr>
            <a:picLocks noChangeAspect="1"/>
          </p:cNvPicPr>
          <p:nvPr/>
        </p:nvPicPr>
        <p:blipFill>
          <a:blip r:embed="rId2">
            <a:alphaModFix amt="50000"/>
            <a:extLst>
              <a:ext uri="{28A0092B-C50C-407E-A947-70E740481C1C}">
                <a14:useLocalDpi xmlns:a14="http://schemas.microsoft.com/office/drawing/2010/main" val="0"/>
              </a:ext>
              <a:ext uri="{96DAC541-7B7A-43D3-8B79-37D633B846F1}">
                <asvg:svgBlip xmlns:asvg="http://schemas.microsoft.com/office/drawing/2016/SVG/main" r:embed="rId3"/>
              </a:ext>
            </a:extLst>
          </a:blip>
          <a:srcRect/>
          <a:stretch>
            <a:fillRect/>
          </a:stretch>
        </p:blipFill>
        <p:spPr>
          <a:xfrm rot="-5400000">
            <a:off x="7997860" y="13658"/>
            <a:ext cx="10373101" cy="10373101"/>
          </a:xfrm>
          <a:prstGeom prst="rect">
            <a:avLst/>
          </a:prstGeom>
        </p:spPr>
      </p:pic>
      <p:pic>
        <p:nvPicPr>
          <p:cNvPr id="4" name="Picture 4"/>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rcRect/>
          <a:stretch>
            <a:fillRect/>
          </a:stretch>
        </p:blipFill>
        <p:spPr>
          <a:xfrm>
            <a:off x="2105720" y="862175"/>
            <a:ext cx="6438147" cy="8874639"/>
          </a:xfrm>
          <a:prstGeom prst="rect">
            <a:avLst/>
          </a:prstGeom>
        </p:spPr>
      </p:pic>
      <p:pic>
        <p:nvPicPr>
          <p:cNvPr id="5" name="Picture 5"/>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rcRect/>
          <a:stretch>
            <a:fillRect/>
          </a:stretch>
        </p:blipFill>
        <p:spPr>
          <a:xfrm>
            <a:off x="1016059" y="6617565"/>
            <a:ext cx="1786479" cy="3119249"/>
          </a:xfrm>
          <a:prstGeom prst="rect">
            <a:avLst/>
          </a:prstGeom>
        </p:spPr>
      </p:pic>
      <p:pic>
        <p:nvPicPr>
          <p:cNvPr id="6" name="Picture 6"/>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rcRect/>
          <a:stretch>
            <a:fillRect/>
          </a:stretch>
        </p:blipFill>
        <p:spPr>
          <a:xfrm>
            <a:off x="10631833" y="1289817"/>
            <a:ext cx="6847853" cy="5142115"/>
          </a:xfrm>
          <a:prstGeom prst="rect">
            <a:avLst/>
          </a:prstGeom>
        </p:spPr>
      </p:pic>
      <p:pic>
        <p:nvPicPr>
          <p:cNvPr id="7" name="Picture 7"/>
          <p:cNvPicPr>
            <a:picLocks noChangeAspect="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rcRect/>
          <a:stretch>
            <a:fillRect/>
          </a:stretch>
        </p:blipFill>
        <p:spPr>
          <a:xfrm>
            <a:off x="8944765" y="5461590"/>
            <a:ext cx="3374136" cy="4114800"/>
          </a:xfrm>
          <a:prstGeom prst="rect">
            <a:avLst/>
          </a:prstGeom>
        </p:spPr>
      </p:pic>
      <p:sp>
        <p:nvSpPr>
          <p:cNvPr id="8" name="TextBox 8"/>
          <p:cNvSpPr txBox="1"/>
          <p:nvPr/>
        </p:nvSpPr>
        <p:spPr>
          <a:xfrm>
            <a:off x="10947868" y="2590132"/>
            <a:ext cx="5756572" cy="2672181"/>
          </a:xfrm>
          <a:prstGeom prst="rect">
            <a:avLst/>
          </a:prstGeom>
        </p:spPr>
        <p:txBody>
          <a:bodyPr lIns="0" tIns="0" rIns="0" bIns="0" rtlCol="0" anchor="t">
            <a:spAutoFit/>
          </a:bodyPr>
          <a:lstStyle/>
          <a:p>
            <a:pPr algn="ctr">
              <a:lnSpc>
                <a:spcPts val="6935"/>
              </a:lnSpc>
            </a:pPr>
            <a:r>
              <a:rPr lang="en-US" sz="5779">
                <a:solidFill>
                  <a:srgbClr val="0D0D0D"/>
                </a:solidFill>
                <a:latin typeface="Arcade Gamer"/>
              </a:rPr>
              <a:t>EL MINDFULNESS </a:t>
            </a:r>
          </a:p>
        </p:txBody>
      </p:sp>
      <p:sp>
        <p:nvSpPr>
          <p:cNvPr id="9" name="TextBox 9"/>
          <p:cNvSpPr txBox="1"/>
          <p:nvPr/>
        </p:nvSpPr>
        <p:spPr>
          <a:xfrm>
            <a:off x="2819416" y="2391055"/>
            <a:ext cx="5010755" cy="5343525"/>
          </a:xfrm>
          <a:prstGeom prst="rect">
            <a:avLst/>
          </a:prstGeom>
        </p:spPr>
        <p:txBody>
          <a:bodyPr lIns="0" tIns="0" rIns="0" bIns="0" rtlCol="0" anchor="t">
            <a:spAutoFit/>
          </a:bodyPr>
          <a:lstStyle/>
          <a:p>
            <a:pPr algn="just">
              <a:lnSpc>
                <a:spcPts val="3840"/>
              </a:lnSpc>
            </a:pPr>
            <a:r>
              <a:rPr lang="en-US" sz="3200">
                <a:solidFill>
                  <a:srgbClr val="0D0D0D"/>
                </a:solidFill>
                <a:latin typeface="Ruda Regular"/>
              </a:rPr>
              <a:t>es la focalización de la atención en el momento presente, es un método para conseguir la atención plena, centrándonos en lo que está sucediendo “aquí y ahora”, aceptándolo sin más, sin intentar cambiar, ni juzgar nada. Su significado es plena consciencia.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96F7D2"/>
        </a:solidFill>
        <a:effectLst/>
      </p:bgPr>
    </p:bg>
    <p:spTree>
      <p:nvGrpSpPr>
        <p:cNvPr id="1" name=""/>
        <p:cNvGrpSpPr/>
        <p:nvPr/>
      </p:nvGrpSpPr>
      <p:grpSpPr>
        <a:xfrm>
          <a:off x="0" y="0"/>
          <a:ext cx="0" cy="0"/>
          <a:chOff x="0" y="0"/>
          <a:chExt cx="0" cy="0"/>
        </a:xfrm>
      </p:grpSpPr>
      <p:pic>
        <p:nvPicPr>
          <p:cNvPr id="2" name="Picture 2"/>
          <p:cNvPicPr>
            <a:picLocks noChangeAspect="1"/>
          </p:cNvPicPr>
          <p:nvPr/>
        </p:nvPicPr>
        <p:blipFill>
          <a:blip r:embed="rId2">
            <a:alphaModFix amt="50000"/>
            <a:extLst>
              <a:ext uri="{28A0092B-C50C-407E-A947-70E740481C1C}">
                <a14:useLocalDpi xmlns:a14="http://schemas.microsoft.com/office/drawing/2010/main" val="0"/>
              </a:ext>
              <a:ext uri="{96DAC541-7B7A-43D3-8B79-37D633B846F1}">
                <asvg:svgBlip xmlns:asvg="http://schemas.microsoft.com/office/drawing/2016/SVG/main" r:embed="rId3"/>
              </a:ext>
            </a:extLst>
          </a:blip>
          <a:srcRect/>
          <a:stretch>
            <a:fillRect/>
          </a:stretch>
        </p:blipFill>
        <p:spPr>
          <a:xfrm rot="-5400000">
            <a:off x="10459494" y="2582818"/>
            <a:ext cx="7828506" cy="7828506"/>
          </a:xfrm>
          <a:prstGeom prst="rect">
            <a:avLst/>
          </a:prstGeom>
        </p:spPr>
      </p:pic>
      <p:pic>
        <p:nvPicPr>
          <p:cNvPr id="3" name="Picture 3"/>
          <p:cNvPicPr>
            <a:picLocks noChangeAspect="1"/>
          </p:cNvPicPr>
          <p:nvPr/>
        </p:nvPicPr>
        <p:blipFill>
          <a:blip r:embed="rId2">
            <a:alphaModFix amt="50000"/>
            <a:extLst>
              <a:ext uri="{28A0092B-C50C-407E-A947-70E740481C1C}">
                <a14:useLocalDpi xmlns:a14="http://schemas.microsoft.com/office/drawing/2010/main" val="0"/>
              </a:ext>
              <a:ext uri="{96DAC541-7B7A-43D3-8B79-37D633B846F1}">
                <asvg:svgBlip xmlns:asvg="http://schemas.microsoft.com/office/drawing/2016/SVG/main" r:embed="rId3"/>
              </a:ext>
            </a:extLst>
          </a:blip>
          <a:srcRect/>
          <a:stretch>
            <a:fillRect/>
          </a:stretch>
        </p:blipFill>
        <p:spPr>
          <a:xfrm rot="-5400000">
            <a:off x="-466392" y="-222379"/>
            <a:ext cx="7820137" cy="7820137"/>
          </a:xfrm>
          <a:prstGeom prst="rect">
            <a:avLst/>
          </a:prstGeom>
        </p:spPr>
      </p:pic>
      <p:pic>
        <p:nvPicPr>
          <p:cNvPr id="4" name="Picture 4"/>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rcRect/>
          <a:stretch>
            <a:fillRect/>
          </a:stretch>
        </p:blipFill>
        <p:spPr>
          <a:xfrm>
            <a:off x="1163141" y="471408"/>
            <a:ext cx="5704119" cy="8862332"/>
          </a:xfrm>
          <a:prstGeom prst="rect">
            <a:avLst/>
          </a:prstGeom>
        </p:spPr>
      </p:pic>
      <p:pic>
        <p:nvPicPr>
          <p:cNvPr id="5" name="Picture 5"/>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rcRect/>
          <a:stretch>
            <a:fillRect/>
          </a:stretch>
        </p:blipFill>
        <p:spPr>
          <a:xfrm>
            <a:off x="7827992" y="2582818"/>
            <a:ext cx="8777627" cy="5777275"/>
          </a:xfrm>
          <a:prstGeom prst="rect">
            <a:avLst/>
          </a:prstGeom>
        </p:spPr>
      </p:pic>
      <p:sp>
        <p:nvSpPr>
          <p:cNvPr id="6" name="TextBox 6"/>
          <p:cNvSpPr txBox="1"/>
          <p:nvPr/>
        </p:nvSpPr>
        <p:spPr>
          <a:xfrm>
            <a:off x="8302239" y="4683108"/>
            <a:ext cx="7829133" cy="2914650"/>
          </a:xfrm>
          <a:prstGeom prst="rect">
            <a:avLst/>
          </a:prstGeom>
        </p:spPr>
        <p:txBody>
          <a:bodyPr lIns="0" tIns="0" rIns="0" bIns="0" rtlCol="0" anchor="t">
            <a:spAutoFit/>
          </a:bodyPr>
          <a:lstStyle/>
          <a:p>
            <a:pPr algn="just">
              <a:lnSpc>
                <a:spcPts val="3840"/>
              </a:lnSpc>
            </a:pPr>
            <a:r>
              <a:rPr lang="en-US" sz="3200">
                <a:solidFill>
                  <a:srgbClr val="0D0D0D"/>
                </a:solidFill>
                <a:latin typeface="Ruda Regular"/>
              </a:rPr>
              <a:t>por defecto que es lo que hace que estemos distraídos empieza a amortiguarse, y otra red, que se llama red ejecutiva central es mucho más activa, favorece a que te des más cuenta de lo que pasa.</a:t>
            </a:r>
          </a:p>
        </p:txBody>
      </p:sp>
      <p:sp>
        <p:nvSpPr>
          <p:cNvPr id="7" name="TextBox 7"/>
          <p:cNvSpPr txBox="1"/>
          <p:nvPr/>
        </p:nvSpPr>
        <p:spPr>
          <a:xfrm>
            <a:off x="1601035" y="2586038"/>
            <a:ext cx="4828330" cy="5057775"/>
          </a:xfrm>
          <a:prstGeom prst="rect">
            <a:avLst/>
          </a:prstGeom>
        </p:spPr>
        <p:txBody>
          <a:bodyPr lIns="0" tIns="0" rIns="0" bIns="0" rtlCol="0" anchor="t">
            <a:spAutoFit/>
          </a:bodyPr>
          <a:lstStyle/>
          <a:p>
            <a:pPr algn="ctr">
              <a:lnSpc>
                <a:spcPts val="7920"/>
              </a:lnSpc>
            </a:pPr>
            <a:r>
              <a:rPr lang="en-US" sz="6600">
                <a:solidFill>
                  <a:srgbClr val="0D0D0D"/>
                </a:solidFill>
                <a:latin typeface="Arcade Gamer"/>
              </a:rPr>
              <a:t>EL SISTEMA RED NEURONAL</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TotalTime>
  <Words>430</Words>
  <Application>Microsoft Office PowerPoint</Application>
  <PresentationFormat>Personalizado</PresentationFormat>
  <Paragraphs>27</Paragraphs>
  <Slides>9</Slides>
  <Notes>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9</vt:i4>
      </vt:variant>
    </vt:vector>
  </HeadingPairs>
  <TitlesOfParts>
    <vt:vector size="15" baseType="lpstr">
      <vt:lpstr>Arcade Gamer Bold</vt:lpstr>
      <vt:lpstr>Calibri</vt:lpstr>
      <vt:lpstr>Arcade Gamer</vt:lpstr>
      <vt:lpstr>Arial</vt:lpstr>
      <vt:lpstr>Ruda Regular</vt:lpstr>
      <vt:lpstr>Office Theme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Presentacion cómo comenzar tu propio podcast retro pixeles y2k colores pastel colores brillantes</dc:title>
  <dc:creator>michel hernandez</dc:creator>
  <cp:lastModifiedBy>ZACEHT MICHEL HERNANDEZ BRENIZ</cp:lastModifiedBy>
  <cp:revision>2</cp:revision>
  <dcterms:created xsi:type="dcterms:W3CDTF">2006-08-16T00:00:00Z</dcterms:created>
  <dcterms:modified xsi:type="dcterms:W3CDTF">2022-10-12T14:42:24Z</dcterms:modified>
  <dc:identifier>DAFLAmyjzyI</dc:identifier>
</cp:coreProperties>
</file>