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61" r:id="rId4"/>
    <p:sldId id="258" r:id="rId5"/>
    <p:sldId id="259" r:id="rId6"/>
    <p:sldId id="262" r:id="rId7"/>
  </p:sldIdLst>
  <p:sldSz cx="12192000" cy="6858000"/>
  <p:notesSz cx="6858000" cy="9144000"/>
  <p:embeddedFontLst>
    <p:embeddedFont>
      <p:font typeface="Avocado Creamy" panose="02000500000000000000" pitchFamily="50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nk Free" panose="03080402000500000000" pitchFamily="66" charset="0"/>
      <p:regular r:id="rId14"/>
    </p:embeddedFont>
    <p:embeddedFont>
      <p:font typeface="Lustria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gR1EudSPyshKtPddBbQmBf8zqH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47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A2C7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823578" y="-2047603"/>
            <a:ext cx="6224801" cy="1136616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9130774" y="0"/>
            <a:ext cx="948905" cy="873847"/>
          </a:xfrm>
          <a:prstGeom prst="ellipse">
            <a:avLst/>
          </a:prstGeom>
          <a:solidFill>
            <a:srgbClr val="E8C6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0454929" y="0"/>
            <a:ext cx="948905" cy="873847"/>
          </a:xfrm>
          <a:prstGeom prst="ellipse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7806619" y="-19833"/>
            <a:ext cx="948905" cy="873847"/>
          </a:xfrm>
          <a:prstGeom prst="ellipse">
            <a:avLst/>
          </a:prstGeom>
          <a:solidFill>
            <a:srgbClr val="9A8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 l="27525" t="19180"/>
          <a:stretch/>
        </p:blipFill>
        <p:spPr>
          <a:xfrm rot="10800000">
            <a:off x="10079679" y="4839791"/>
            <a:ext cx="2112321" cy="201820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10454929" y="6179092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1605980" y="5486587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8C6D4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 l="27525" t="19180"/>
          <a:stretch/>
        </p:blipFill>
        <p:spPr>
          <a:xfrm>
            <a:off x="0" y="-1"/>
            <a:ext cx="2112321" cy="201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072" y="373242"/>
            <a:ext cx="1354347" cy="135434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/>
          <p:nvPr/>
        </p:nvSpPr>
        <p:spPr>
          <a:xfrm>
            <a:off x="441955" y="316598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1742536" y="2150848"/>
            <a:ext cx="8712393" cy="3287039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9A85B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1579376" y="2363220"/>
            <a:ext cx="4356603" cy="299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3B3838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Nombre de la alumnas: 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3B3838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María Vianney Hernández González # 10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3B3838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Karen Alondra Hernández Rodríguez #11 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3B3838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Carolina Elizabeth Martínez González #14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3B3838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Sofia  Jacqueline Ramos Treviño #22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3B3838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Patricia Abigail Sánchez Cárdenas #27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162251" y="505063"/>
            <a:ext cx="1027935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dirty="0">
                <a:solidFill>
                  <a:srgbClr val="7030A0"/>
                </a:solidFill>
                <a:latin typeface="Avocado Creamy" panose="02000500000000000000" pitchFamily="50" charset="0"/>
              </a:rPr>
              <a:t>Escuela Normal de Educación Preescolar</a:t>
            </a:r>
            <a:r>
              <a:rPr lang="es-MX" sz="5400" b="0" i="0" u="none" strike="noStrike" cap="none" dirty="0">
                <a:solidFill>
                  <a:srgbClr val="7030A0"/>
                </a:solidFill>
                <a:latin typeface="Avocado Creamy" panose="02000500000000000000" pitchFamily="50" charset="0"/>
                <a:sym typeface="Arial"/>
              </a:rPr>
              <a:t> </a:t>
            </a:r>
            <a:endParaRPr sz="1100" dirty="0">
              <a:solidFill>
                <a:srgbClr val="7030A0"/>
              </a:solidFill>
              <a:latin typeface="Avocado Creamy" panose="02000500000000000000" pitchFamily="50" charset="0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2037847" y="1932"/>
            <a:ext cx="17252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@Creativity.dig</a:t>
            </a: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12FC3F-D9D1-C1F7-841C-DE43C811B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1" y="5355922"/>
            <a:ext cx="2550330" cy="1238439"/>
          </a:xfrm>
          <a:prstGeom prst="rect">
            <a:avLst/>
          </a:prstGeom>
          <a:noFill/>
        </p:spPr>
      </p:pic>
      <p:sp>
        <p:nvSpPr>
          <p:cNvPr id="3" name="Google Shape;111;p2">
            <a:extLst>
              <a:ext uri="{FF2B5EF4-FFF2-40B4-BE49-F238E27FC236}">
                <a16:creationId xmlns:a16="http://schemas.microsoft.com/office/drawing/2014/main" id="{9B149004-834C-DAF6-F409-2D7AD132B9F7}"/>
              </a:ext>
            </a:extLst>
          </p:cNvPr>
          <p:cNvSpPr txBox="1"/>
          <p:nvPr/>
        </p:nvSpPr>
        <p:spPr>
          <a:xfrm>
            <a:off x="5862822" y="2431171"/>
            <a:ext cx="4514923" cy="318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3B3838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Grado: ___2°___ Grupo:   __B__ 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3B3838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trabajo: Análisis de texto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3B3838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Nombre de la materia: Estudio Del Mundo Social.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3B3838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docente:  CARLOS ARMANDO BALDERAS VALDES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3B3838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Fecha:  23/10/2022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A2C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83599" y="-2254085"/>
            <a:ext cx="6224801" cy="1136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l="27525" t="19180"/>
          <a:stretch/>
        </p:blipFill>
        <p:spPr>
          <a:xfrm>
            <a:off x="0" y="-1"/>
            <a:ext cx="2112321" cy="201820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788166" y="210057"/>
            <a:ext cx="332120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23133" y="1316967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8C6D4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4226" y="736007"/>
            <a:ext cx="1181816" cy="11818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537188" y="1917815"/>
            <a:ext cx="95592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800" dirty="0">
                <a:solidFill>
                  <a:srgbClr val="7030A0"/>
                </a:solidFill>
                <a:latin typeface="Avocado Creamy" panose="02000500000000000000" pitchFamily="50" charset="0"/>
              </a:rPr>
              <a:t>Análisis de texto teórico </a:t>
            </a:r>
            <a:r>
              <a:rPr lang="es-MX" sz="8800" b="0" i="0" u="none" strike="noStrike" cap="none" dirty="0">
                <a:solidFill>
                  <a:srgbClr val="7030A0"/>
                </a:solidFill>
                <a:latin typeface="Avocado Creamy" panose="02000500000000000000" pitchFamily="50" charset="0"/>
                <a:sym typeface="Arial"/>
              </a:rPr>
              <a:t> </a:t>
            </a:r>
            <a:endParaRPr dirty="0">
              <a:solidFill>
                <a:srgbClr val="7030A0"/>
              </a:solidFill>
              <a:latin typeface="Avocado Creamy" panose="02000500000000000000" pitchFamily="50" charset="0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5306397" y="4819291"/>
            <a:ext cx="948905" cy="873847"/>
          </a:xfrm>
          <a:prstGeom prst="ellipse">
            <a:avLst/>
          </a:prstGeom>
          <a:solidFill>
            <a:srgbClr val="E8C6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630552" y="4819291"/>
            <a:ext cx="948905" cy="873847"/>
          </a:xfrm>
          <a:prstGeom prst="ellipse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3982242" y="4799458"/>
            <a:ext cx="948905" cy="873847"/>
          </a:xfrm>
          <a:prstGeom prst="ellipse">
            <a:avLst/>
          </a:prstGeom>
          <a:solidFill>
            <a:srgbClr val="9A8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60799" y="171209"/>
            <a:ext cx="1508066" cy="150806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7941765" y="4822018"/>
            <a:ext cx="948905" cy="873847"/>
          </a:xfrm>
          <a:prstGeom prst="ellipse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037847" y="1932"/>
            <a:ext cx="17252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@Creativity.dig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A2C7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823579" y="-2048345"/>
            <a:ext cx="6224801" cy="11366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"/>
          <p:cNvSpPr/>
          <p:nvPr/>
        </p:nvSpPr>
        <p:spPr>
          <a:xfrm>
            <a:off x="9130774" y="0"/>
            <a:ext cx="948905" cy="873847"/>
          </a:xfrm>
          <a:prstGeom prst="ellipse">
            <a:avLst/>
          </a:prstGeom>
          <a:solidFill>
            <a:srgbClr val="E8C6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10454929" y="0"/>
            <a:ext cx="948905" cy="873847"/>
          </a:xfrm>
          <a:prstGeom prst="ellipse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7806619" y="-19833"/>
            <a:ext cx="948905" cy="873847"/>
          </a:xfrm>
          <a:prstGeom prst="ellipse">
            <a:avLst/>
          </a:prstGeom>
          <a:solidFill>
            <a:srgbClr val="9A8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6"/>
          <p:cNvPicPr preferRelativeResize="0"/>
          <p:nvPr/>
        </p:nvPicPr>
        <p:blipFill rotWithShape="1">
          <a:blip r:embed="rId4">
            <a:alphaModFix/>
          </a:blip>
          <a:srcRect l="27525" t="19180"/>
          <a:stretch/>
        </p:blipFill>
        <p:spPr>
          <a:xfrm rot="10800000">
            <a:off x="10558589" y="5297363"/>
            <a:ext cx="1633410" cy="156063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/>
          <p:nvPr/>
        </p:nvSpPr>
        <p:spPr>
          <a:xfrm>
            <a:off x="10454929" y="6179092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11605980" y="5486587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8C6D4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6"/>
          <p:cNvPicPr preferRelativeResize="0"/>
          <p:nvPr/>
        </p:nvPicPr>
        <p:blipFill rotWithShape="1">
          <a:blip r:embed="rId4">
            <a:alphaModFix/>
          </a:blip>
          <a:srcRect l="27525" t="19180"/>
          <a:stretch/>
        </p:blipFill>
        <p:spPr>
          <a:xfrm>
            <a:off x="0" y="-1"/>
            <a:ext cx="2112321" cy="201820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"/>
          <p:cNvSpPr/>
          <p:nvPr/>
        </p:nvSpPr>
        <p:spPr>
          <a:xfrm>
            <a:off x="441955" y="316598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6"/>
          <p:cNvPicPr preferRelativeResize="0"/>
          <p:nvPr/>
        </p:nvPicPr>
        <p:blipFill rotWithShape="1">
          <a:blip r:embed="rId5">
            <a:alphaModFix amt="35000"/>
          </a:blip>
          <a:srcRect/>
          <a:stretch/>
        </p:blipFill>
        <p:spPr>
          <a:xfrm>
            <a:off x="4314958" y="1570934"/>
            <a:ext cx="3726429" cy="372642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"/>
          <p:cNvSpPr/>
          <p:nvPr/>
        </p:nvSpPr>
        <p:spPr>
          <a:xfrm>
            <a:off x="821517" y="1868367"/>
            <a:ext cx="2944339" cy="1560632"/>
          </a:xfrm>
          <a:custGeom>
            <a:avLst/>
            <a:gdLst/>
            <a:ahLst/>
            <a:cxnLst/>
            <a:rect l="l" t="t" r="r" b="b"/>
            <a:pathLst>
              <a:path w="2944339" h="1560632" fill="none" extrusionOk="0">
                <a:moveTo>
                  <a:pt x="0" y="260111"/>
                </a:moveTo>
                <a:cubicBezTo>
                  <a:pt x="5374" y="92454"/>
                  <a:pt x="122353" y="8919"/>
                  <a:pt x="260111" y="0"/>
                </a:cubicBezTo>
                <a:cubicBezTo>
                  <a:pt x="506642" y="1378"/>
                  <a:pt x="2278710" y="-144406"/>
                  <a:pt x="2684228" y="0"/>
                </a:cubicBezTo>
                <a:cubicBezTo>
                  <a:pt x="2828183" y="11621"/>
                  <a:pt x="2937949" y="112543"/>
                  <a:pt x="2944339" y="260111"/>
                </a:cubicBezTo>
                <a:cubicBezTo>
                  <a:pt x="3035732" y="564690"/>
                  <a:pt x="2951790" y="799130"/>
                  <a:pt x="2944339" y="1300521"/>
                </a:cubicBezTo>
                <a:cubicBezTo>
                  <a:pt x="2951226" y="1448535"/>
                  <a:pt x="2826648" y="1563743"/>
                  <a:pt x="2684228" y="1560632"/>
                </a:cubicBezTo>
                <a:cubicBezTo>
                  <a:pt x="1931985" y="1425466"/>
                  <a:pt x="1383104" y="1694922"/>
                  <a:pt x="260111" y="1560632"/>
                </a:cubicBezTo>
                <a:cubicBezTo>
                  <a:pt x="122708" y="1558871"/>
                  <a:pt x="8062" y="1446389"/>
                  <a:pt x="0" y="1300521"/>
                </a:cubicBezTo>
                <a:cubicBezTo>
                  <a:pt x="-44483" y="943766"/>
                  <a:pt x="-30358" y="535592"/>
                  <a:pt x="0" y="260111"/>
                </a:cubicBezTo>
                <a:close/>
              </a:path>
              <a:path w="2944339" h="1560632" extrusionOk="0">
                <a:moveTo>
                  <a:pt x="0" y="260111"/>
                </a:moveTo>
                <a:cubicBezTo>
                  <a:pt x="-221" y="119249"/>
                  <a:pt x="123883" y="-1573"/>
                  <a:pt x="260111" y="0"/>
                </a:cubicBezTo>
                <a:cubicBezTo>
                  <a:pt x="798020" y="-91961"/>
                  <a:pt x="2340513" y="-1083"/>
                  <a:pt x="2684228" y="0"/>
                </a:cubicBezTo>
                <a:cubicBezTo>
                  <a:pt x="2838317" y="24804"/>
                  <a:pt x="2942769" y="115369"/>
                  <a:pt x="2944339" y="260111"/>
                </a:cubicBezTo>
                <a:cubicBezTo>
                  <a:pt x="2902249" y="446454"/>
                  <a:pt x="2963608" y="1046904"/>
                  <a:pt x="2944339" y="1300521"/>
                </a:cubicBezTo>
                <a:cubicBezTo>
                  <a:pt x="2937833" y="1453463"/>
                  <a:pt x="2853372" y="1555572"/>
                  <a:pt x="2684228" y="1560632"/>
                </a:cubicBezTo>
                <a:cubicBezTo>
                  <a:pt x="1637718" y="1395171"/>
                  <a:pt x="1370965" y="1480954"/>
                  <a:pt x="260111" y="1560632"/>
                </a:cubicBezTo>
                <a:cubicBezTo>
                  <a:pt x="102545" y="1569192"/>
                  <a:pt x="17435" y="1442201"/>
                  <a:pt x="0" y="1300521"/>
                </a:cubicBezTo>
                <a:cubicBezTo>
                  <a:pt x="-33536" y="822582"/>
                  <a:pt x="62543" y="581297"/>
                  <a:pt x="0" y="260111"/>
                </a:cubicBezTo>
                <a:close/>
              </a:path>
            </a:pathLst>
          </a:custGeom>
          <a:solidFill>
            <a:srgbClr val="CC839E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821516" y="4341164"/>
            <a:ext cx="2944339" cy="1560632"/>
          </a:xfrm>
          <a:custGeom>
            <a:avLst/>
            <a:gdLst/>
            <a:ahLst/>
            <a:cxnLst/>
            <a:rect l="l" t="t" r="r" b="b"/>
            <a:pathLst>
              <a:path w="2944339" h="1560632" fill="none" extrusionOk="0">
                <a:moveTo>
                  <a:pt x="0" y="260111"/>
                </a:moveTo>
                <a:cubicBezTo>
                  <a:pt x="5374" y="92454"/>
                  <a:pt x="122353" y="8919"/>
                  <a:pt x="260111" y="0"/>
                </a:cubicBezTo>
                <a:cubicBezTo>
                  <a:pt x="506642" y="1378"/>
                  <a:pt x="2278710" y="-144406"/>
                  <a:pt x="2684228" y="0"/>
                </a:cubicBezTo>
                <a:cubicBezTo>
                  <a:pt x="2828183" y="11621"/>
                  <a:pt x="2937949" y="112543"/>
                  <a:pt x="2944339" y="260111"/>
                </a:cubicBezTo>
                <a:cubicBezTo>
                  <a:pt x="3035732" y="564690"/>
                  <a:pt x="2951790" y="799130"/>
                  <a:pt x="2944339" y="1300521"/>
                </a:cubicBezTo>
                <a:cubicBezTo>
                  <a:pt x="2951226" y="1448535"/>
                  <a:pt x="2826648" y="1563743"/>
                  <a:pt x="2684228" y="1560632"/>
                </a:cubicBezTo>
                <a:cubicBezTo>
                  <a:pt x="1931985" y="1425466"/>
                  <a:pt x="1383104" y="1694922"/>
                  <a:pt x="260111" y="1560632"/>
                </a:cubicBezTo>
                <a:cubicBezTo>
                  <a:pt x="122708" y="1558871"/>
                  <a:pt x="8062" y="1446389"/>
                  <a:pt x="0" y="1300521"/>
                </a:cubicBezTo>
                <a:cubicBezTo>
                  <a:pt x="-44483" y="943766"/>
                  <a:pt x="-30358" y="535592"/>
                  <a:pt x="0" y="260111"/>
                </a:cubicBezTo>
                <a:close/>
              </a:path>
              <a:path w="2944339" h="1560632" extrusionOk="0">
                <a:moveTo>
                  <a:pt x="0" y="260111"/>
                </a:moveTo>
                <a:cubicBezTo>
                  <a:pt x="-221" y="119249"/>
                  <a:pt x="123883" y="-1573"/>
                  <a:pt x="260111" y="0"/>
                </a:cubicBezTo>
                <a:cubicBezTo>
                  <a:pt x="798020" y="-91961"/>
                  <a:pt x="2340513" y="-1083"/>
                  <a:pt x="2684228" y="0"/>
                </a:cubicBezTo>
                <a:cubicBezTo>
                  <a:pt x="2838317" y="24804"/>
                  <a:pt x="2942769" y="115369"/>
                  <a:pt x="2944339" y="260111"/>
                </a:cubicBezTo>
                <a:cubicBezTo>
                  <a:pt x="2902249" y="446454"/>
                  <a:pt x="2963608" y="1046904"/>
                  <a:pt x="2944339" y="1300521"/>
                </a:cubicBezTo>
                <a:cubicBezTo>
                  <a:pt x="2937833" y="1453463"/>
                  <a:pt x="2853372" y="1555572"/>
                  <a:pt x="2684228" y="1560632"/>
                </a:cubicBezTo>
                <a:cubicBezTo>
                  <a:pt x="1637718" y="1395171"/>
                  <a:pt x="1370965" y="1480954"/>
                  <a:pt x="260111" y="1560632"/>
                </a:cubicBezTo>
                <a:cubicBezTo>
                  <a:pt x="102545" y="1569192"/>
                  <a:pt x="17435" y="1442201"/>
                  <a:pt x="0" y="1300521"/>
                </a:cubicBezTo>
                <a:cubicBezTo>
                  <a:pt x="-33536" y="822582"/>
                  <a:pt x="62543" y="581297"/>
                  <a:pt x="0" y="260111"/>
                </a:cubicBezTo>
                <a:close/>
              </a:path>
            </a:pathLst>
          </a:custGeom>
          <a:solidFill>
            <a:srgbClr val="8CB4BC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8412490" y="1784384"/>
            <a:ext cx="2944339" cy="1560632"/>
          </a:xfrm>
          <a:custGeom>
            <a:avLst/>
            <a:gdLst/>
            <a:ahLst/>
            <a:cxnLst/>
            <a:rect l="l" t="t" r="r" b="b"/>
            <a:pathLst>
              <a:path w="2944339" h="1560632" fill="none" extrusionOk="0">
                <a:moveTo>
                  <a:pt x="0" y="260111"/>
                </a:moveTo>
                <a:cubicBezTo>
                  <a:pt x="5374" y="92454"/>
                  <a:pt x="122353" y="8919"/>
                  <a:pt x="260111" y="0"/>
                </a:cubicBezTo>
                <a:cubicBezTo>
                  <a:pt x="506642" y="1378"/>
                  <a:pt x="2278710" y="-144406"/>
                  <a:pt x="2684228" y="0"/>
                </a:cubicBezTo>
                <a:cubicBezTo>
                  <a:pt x="2828183" y="11621"/>
                  <a:pt x="2937949" y="112543"/>
                  <a:pt x="2944339" y="260111"/>
                </a:cubicBezTo>
                <a:cubicBezTo>
                  <a:pt x="3035732" y="564690"/>
                  <a:pt x="2951790" y="799130"/>
                  <a:pt x="2944339" y="1300521"/>
                </a:cubicBezTo>
                <a:cubicBezTo>
                  <a:pt x="2951226" y="1448535"/>
                  <a:pt x="2826648" y="1563743"/>
                  <a:pt x="2684228" y="1560632"/>
                </a:cubicBezTo>
                <a:cubicBezTo>
                  <a:pt x="1931985" y="1425466"/>
                  <a:pt x="1383104" y="1694922"/>
                  <a:pt x="260111" y="1560632"/>
                </a:cubicBezTo>
                <a:cubicBezTo>
                  <a:pt x="122708" y="1558871"/>
                  <a:pt x="8062" y="1446389"/>
                  <a:pt x="0" y="1300521"/>
                </a:cubicBezTo>
                <a:cubicBezTo>
                  <a:pt x="-44483" y="943766"/>
                  <a:pt x="-30358" y="535592"/>
                  <a:pt x="0" y="260111"/>
                </a:cubicBezTo>
                <a:close/>
              </a:path>
              <a:path w="2944339" h="1560632" extrusionOk="0">
                <a:moveTo>
                  <a:pt x="0" y="260111"/>
                </a:moveTo>
                <a:cubicBezTo>
                  <a:pt x="-221" y="119249"/>
                  <a:pt x="123883" y="-1573"/>
                  <a:pt x="260111" y="0"/>
                </a:cubicBezTo>
                <a:cubicBezTo>
                  <a:pt x="798020" y="-91961"/>
                  <a:pt x="2340513" y="-1083"/>
                  <a:pt x="2684228" y="0"/>
                </a:cubicBezTo>
                <a:cubicBezTo>
                  <a:pt x="2838317" y="24804"/>
                  <a:pt x="2942769" y="115369"/>
                  <a:pt x="2944339" y="260111"/>
                </a:cubicBezTo>
                <a:cubicBezTo>
                  <a:pt x="2902249" y="446454"/>
                  <a:pt x="2963608" y="1046904"/>
                  <a:pt x="2944339" y="1300521"/>
                </a:cubicBezTo>
                <a:cubicBezTo>
                  <a:pt x="2937833" y="1453463"/>
                  <a:pt x="2853372" y="1555572"/>
                  <a:pt x="2684228" y="1560632"/>
                </a:cubicBezTo>
                <a:cubicBezTo>
                  <a:pt x="1637718" y="1395171"/>
                  <a:pt x="1370965" y="1480954"/>
                  <a:pt x="260111" y="1560632"/>
                </a:cubicBezTo>
                <a:cubicBezTo>
                  <a:pt x="102545" y="1569192"/>
                  <a:pt x="17435" y="1442201"/>
                  <a:pt x="0" y="1300521"/>
                </a:cubicBezTo>
                <a:cubicBezTo>
                  <a:pt x="-33536" y="822582"/>
                  <a:pt x="62543" y="581297"/>
                  <a:pt x="0" y="260111"/>
                </a:cubicBezTo>
                <a:close/>
              </a:path>
            </a:pathLst>
          </a:custGeom>
          <a:solidFill>
            <a:srgbClr val="B8B6C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8426145" y="4341164"/>
            <a:ext cx="2944339" cy="1560632"/>
          </a:xfrm>
          <a:custGeom>
            <a:avLst/>
            <a:gdLst/>
            <a:ahLst/>
            <a:cxnLst/>
            <a:rect l="l" t="t" r="r" b="b"/>
            <a:pathLst>
              <a:path w="2944339" h="1560632" fill="none" extrusionOk="0">
                <a:moveTo>
                  <a:pt x="0" y="260111"/>
                </a:moveTo>
                <a:cubicBezTo>
                  <a:pt x="5374" y="92454"/>
                  <a:pt x="122353" y="8919"/>
                  <a:pt x="260111" y="0"/>
                </a:cubicBezTo>
                <a:cubicBezTo>
                  <a:pt x="506642" y="1378"/>
                  <a:pt x="2278710" y="-144406"/>
                  <a:pt x="2684228" y="0"/>
                </a:cubicBezTo>
                <a:cubicBezTo>
                  <a:pt x="2828183" y="11621"/>
                  <a:pt x="2937949" y="112543"/>
                  <a:pt x="2944339" y="260111"/>
                </a:cubicBezTo>
                <a:cubicBezTo>
                  <a:pt x="3035732" y="564690"/>
                  <a:pt x="2951790" y="799130"/>
                  <a:pt x="2944339" y="1300521"/>
                </a:cubicBezTo>
                <a:cubicBezTo>
                  <a:pt x="2951226" y="1448535"/>
                  <a:pt x="2826648" y="1563743"/>
                  <a:pt x="2684228" y="1560632"/>
                </a:cubicBezTo>
                <a:cubicBezTo>
                  <a:pt x="1931985" y="1425466"/>
                  <a:pt x="1383104" y="1694922"/>
                  <a:pt x="260111" y="1560632"/>
                </a:cubicBezTo>
                <a:cubicBezTo>
                  <a:pt x="122708" y="1558871"/>
                  <a:pt x="8062" y="1446389"/>
                  <a:pt x="0" y="1300521"/>
                </a:cubicBezTo>
                <a:cubicBezTo>
                  <a:pt x="-44483" y="943766"/>
                  <a:pt x="-30358" y="535592"/>
                  <a:pt x="0" y="260111"/>
                </a:cubicBezTo>
                <a:close/>
              </a:path>
              <a:path w="2944339" h="1560632" extrusionOk="0">
                <a:moveTo>
                  <a:pt x="0" y="260111"/>
                </a:moveTo>
                <a:cubicBezTo>
                  <a:pt x="-221" y="119249"/>
                  <a:pt x="123883" y="-1573"/>
                  <a:pt x="260111" y="0"/>
                </a:cubicBezTo>
                <a:cubicBezTo>
                  <a:pt x="798020" y="-91961"/>
                  <a:pt x="2340513" y="-1083"/>
                  <a:pt x="2684228" y="0"/>
                </a:cubicBezTo>
                <a:cubicBezTo>
                  <a:pt x="2838317" y="24804"/>
                  <a:pt x="2942769" y="115369"/>
                  <a:pt x="2944339" y="260111"/>
                </a:cubicBezTo>
                <a:cubicBezTo>
                  <a:pt x="2902249" y="446454"/>
                  <a:pt x="2963608" y="1046904"/>
                  <a:pt x="2944339" y="1300521"/>
                </a:cubicBezTo>
                <a:cubicBezTo>
                  <a:pt x="2937833" y="1453463"/>
                  <a:pt x="2853372" y="1555572"/>
                  <a:pt x="2684228" y="1560632"/>
                </a:cubicBezTo>
                <a:cubicBezTo>
                  <a:pt x="1637718" y="1395171"/>
                  <a:pt x="1370965" y="1480954"/>
                  <a:pt x="260111" y="1560632"/>
                </a:cubicBezTo>
                <a:cubicBezTo>
                  <a:pt x="102545" y="1569192"/>
                  <a:pt x="17435" y="1442201"/>
                  <a:pt x="0" y="1300521"/>
                </a:cubicBezTo>
                <a:cubicBezTo>
                  <a:pt x="-33536" y="822582"/>
                  <a:pt x="62543" y="581297"/>
                  <a:pt x="0" y="260111"/>
                </a:cubicBezTo>
                <a:close/>
              </a:path>
            </a:pathLst>
          </a:custGeom>
          <a:solidFill>
            <a:srgbClr val="EBB772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038739">
            <a:off x="3977090" y="2048485"/>
            <a:ext cx="886638" cy="8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836649">
            <a:off x="7494537" y="2180527"/>
            <a:ext cx="877767" cy="87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8926517">
            <a:off x="4213952" y="4626917"/>
            <a:ext cx="859670" cy="85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241557">
            <a:off x="7200049" y="4521356"/>
            <a:ext cx="870259" cy="87025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6"/>
          <p:cNvSpPr txBox="1"/>
          <p:nvPr/>
        </p:nvSpPr>
        <p:spPr>
          <a:xfrm>
            <a:off x="985337" y="2171629"/>
            <a:ext cx="2582219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s-ES" dirty="0"/>
              <a:t>Para Piaget la psicología debe explicar los mecanismos internos que permiten al sujeto organizar su acción.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6"/>
          <p:cNvSpPr txBox="1"/>
          <p:nvPr/>
        </p:nvSpPr>
        <p:spPr>
          <a:xfrm>
            <a:off x="1016245" y="4644426"/>
            <a:ext cx="258221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s-ES" dirty="0"/>
              <a:t> Podemos pensar que el desarrollo social y las relaciones con otros hacen posible la asimilación de la cultura.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6"/>
          <p:cNvSpPr txBox="1"/>
          <p:nvPr/>
        </p:nvSpPr>
        <p:spPr>
          <a:xfrm>
            <a:off x="8624444" y="2111664"/>
            <a:ext cx="258221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s-MX" dirty="0"/>
              <a:t>El niño pasa por una serie de estadios relacionados con la forma en la que se establece la satisfacción de sus necesidades.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</p:txBody>
      </p:sp>
      <p:sp>
        <p:nvSpPr>
          <p:cNvPr id="207" name="Google Shape;207;p6"/>
          <p:cNvSpPr txBox="1"/>
          <p:nvPr/>
        </p:nvSpPr>
        <p:spPr>
          <a:xfrm>
            <a:off x="2037847" y="1932"/>
            <a:ext cx="17252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@Creativity.dig</a:t>
            </a: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6F8391-41E9-98B2-2AEB-3FBA5C690774}"/>
              </a:ext>
            </a:extLst>
          </p:cNvPr>
          <p:cNvSpPr txBox="1"/>
          <p:nvPr/>
        </p:nvSpPr>
        <p:spPr>
          <a:xfrm>
            <a:off x="4918677" y="2402030"/>
            <a:ext cx="25181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vocado Creamy" panose="02000500000000000000" pitchFamily="50" charset="0"/>
              </a:rPr>
              <a:t>El conocimiento del mundo social, en el desarrollo humano Delval, J. 1994</a:t>
            </a:r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A46D36B-F291-D04F-F69F-03E1AB96CD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606" y="212499"/>
            <a:ext cx="1806117" cy="1519663"/>
          </a:xfrm>
          <a:prstGeom prst="rect">
            <a:avLst/>
          </a:prstGeom>
        </p:spPr>
      </p:pic>
      <p:pic>
        <p:nvPicPr>
          <p:cNvPr id="6" name="Imagen 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A3133260-5FC5-374B-EC2A-97C2928532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04" b="93349" l="1917" r="94569">
                        <a14:foregroundMark x1="14696" y1="25000" x2="25399" y2="51835"/>
                        <a14:foregroundMark x1="25399" y1="51835" x2="22364" y2="69954"/>
                        <a14:foregroundMark x1="12141" y1="19495" x2="28914" y2="24083"/>
                        <a14:foregroundMark x1="28914" y1="24083" x2="33546" y2="42202"/>
                        <a14:foregroundMark x1="43930" y1="27523" x2="23962" y2="14908"/>
                        <a14:foregroundMark x1="23962" y1="14908" x2="22843" y2="11927"/>
                        <a14:foregroundMark x1="13898" y1="8257" x2="8307" y2="32569"/>
                        <a14:foregroundMark x1="8307" y1="32569" x2="8307" y2="34174"/>
                        <a14:foregroundMark x1="1917" y1="28670" x2="4473" y2="27982"/>
                        <a14:foregroundMark x1="35783" y1="45872" x2="35783" y2="48853"/>
                        <a14:foregroundMark x1="13738" y1="93349" x2="17252" y2="92431"/>
                        <a14:foregroundMark x1="29872" y1="90596" x2="31629" y2="90138"/>
                        <a14:foregroundMark x1="64058" y1="29358" x2="73163" y2="14220"/>
                        <a14:foregroundMark x1="73163" y1="14220" x2="90096" y2="19266"/>
                        <a14:foregroundMark x1="90096" y1="19266" x2="77157" y2="54587"/>
                        <a14:foregroundMark x1="77157" y1="54587" x2="75240" y2="63991"/>
                        <a14:foregroundMark x1="68211" y1="11697" x2="63738" y2="17202"/>
                        <a14:foregroundMark x1="94569" y1="13761" x2="92492" y2="32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9191" y="4038789"/>
            <a:ext cx="3498440" cy="24366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A2C7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83599" y="-2254085"/>
            <a:ext cx="6224801" cy="1136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4">
            <a:alphaModFix/>
          </a:blip>
          <a:srcRect l="27525" t="19180"/>
          <a:stretch/>
        </p:blipFill>
        <p:spPr>
          <a:xfrm rot="5400000">
            <a:off x="10115522" y="47056"/>
            <a:ext cx="2112321" cy="2018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10377291" y="887982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11600373" y="1363161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8C6D4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 l="27525" t="19180"/>
          <a:stretch/>
        </p:blipFill>
        <p:spPr>
          <a:xfrm>
            <a:off x="0" y="-1"/>
            <a:ext cx="2112321" cy="2018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441955" y="316598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1804752" y="421936"/>
            <a:ext cx="833502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4C2252"/>
                </a:solidFill>
                <a:effectLst/>
                <a:uLnTx/>
                <a:uFillTx/>
                <a:latin typeface="Avocado Creamy" panose="02000500000000000000" pitchFamily="50" charset="0"/>
                <a:sym typeface="Londrina Solid"/>
              </a:rPr>
              <a:t>La construcción del conocimiento social en infancia: reflexiones para la investigación y la acción educativa</a:t>
            </a:r>
            <a:endParaRPr sz="2800" dirty="0">
              <a:latin typeface="Avocado Creamy" panose="02000500000000000000" pitchFamily="50" charset="0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7584917" y="2318498"/>
            <a:ext cx="3716926" cy="3936224"/>
          </a:xfrm>
          <a:prstGeom prst="rect">
            <a:avLst/>
          </a:prstGeom>
          <a:solidFill>
            <a:srgbClr val="E8C6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784304" y="2403089"/>
            <a:ext cx="3716926" cy="3936224"/>
          </a:xfrm>
          <a:prstGeom prst="rect">
            <a:avLst/>
          </a:prstGeom>
          <a:solidFill>
            <a:srgbClr val="B2A2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767841" y="2555103"/>
            <a:ext cx="3716926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El desarrollo puede caracterizarse  un proceso de diferenciación: diferenciar el yo de otros, un sujeto particular frente a otros.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 La diferenciación del yo supone adquirir un sentido de si mismo como entidad separada, física y psicológicamente, y distinta de cualquier otra entidad.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sz="20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7384067" y="2490889"/>
            <a:ext cx="3917776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800" dirty="0"/>
              <a:t>Las relaciones sociales pueden clasificarse de distinta manera, dependiendo de si nuestro enfoque al respecto es psicológico, sociológico o de otra naturaleza.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800" dirty="0"/>
              <a:t>Grupos sociales se refiere un indeterminado grupo de personas que interactúa entre si rigiéndose con unas mismas normas, valores y objetivo necesarios para el bien común del grupo.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sz="20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1534344" y="2124879"/>
            <a:ext cx="2363638" cy="430224"/>
          </a:xfrm>
          <a:prstGeom prst="flowChartDocument">
            <a:avLst/>
          </a:prstGeom>
          <a:solidFill>
            <a:srgbClr val="F7CAAC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8282416" y="2054542"/>
            <a:ext cx="2363638" cy="430224"/>
          </a:xfrm>
          <a:prstGeom prst="flowChartDocument">
            <a:avLst/>
          </a:prstGeom>
          <a:solidFill>
            <a:srgbClr val="E1EFD8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10981901" y="152830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8C6D4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866379" y="1441980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2037847" y="1932"/>
            <a:ext cx="17252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@Creativity.dig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529C7A-F5EE-1FC9-2066-4ADFE14D0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0" b="97500" l="4375" r="97188">
                        <a14:foregroundMark x1="32656" y1="28281" x2="59062" y2="28750"/>
                        <a14:foregroundMark x1="59062" y1="28750" x2="79844" y2="28594"/>
                        <a14:foregroundMark x1="79844" y1="28594" x2="86250" y2="17344"/>
                        <a14:foregroundMark x1="93281" y1="7969" x2="85781" y2="4688"/>
                        <a14:foregroundMark x1="94688" y1="5156" x2="93281" y2="4219"/>
                        <a14:foregroundMark x1="14688" y1="90313" x2="16563" y2="87500"/>
                        <a14:foregroundMark x1="4375" y1="96406" x2="15625" y2="97500"/>
                        <a14:foregroundMark x1="95156" y1="4219" x2="97188" y2="3750"/>
                        <a14:foregroundMark x1="29375" y1="55937" x2="57813" y2="55937"/>
                        <a14:foregroundMark x1="57813" y1="55937" x2="68438" y2="545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3518" y="2484766"/>
            <a:ext cx="2959111" cy="3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A2C7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503539" y="-1636865"/>
            <a:ext cx="6224801" cy="1136616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/>
          <p:nvPr/>
        </p:nvSpPr>
        <p:spPr>
          <a:xfrm>
            <a:off x="9130774" y="0"/>
            <a:ext cx="948905" cy="873847"/>
          </a:xfrm>
          <a:prstGeom prst="ellipse">
            <a:avLst/>
          </a:prstGeom>
          <a:solidFill>
            <a:srgbClr val="E8C6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10454929" y="0"/>
            <a:ext cx="948905" cy="873847"/>
          </a:xfrm>
          <a:prstGeom prst="ellipse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7806619" y="-19833"/>
            <a:ext cx="948905" cy="873847"/>
          </a:xfrm>
          <a:prstGeom prst="ellipse">
            <a:avLst/>
          </a:prstGeom>
          <a:solidFill>
            <a:srgbClr val="9A8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4"/>
          <p:cNvPicPr preferRelativeResize="0"/>
          <p:nvPr/>
        </p:nvPicPr>
        <p:blipFill rotWithShape="1">
          <a:blip r:embed="rId4">
            <a:alphaModFix/>
          </a:blip>
          <a:srcRect l="27525" t="19180"/>
          <a:stretch/>
        </p:blipFill>
        <p:spPr>
          <a:xfrm rot="10800000">
            <a:off x="10079679" y="4839791"/>
            <a:ext cx="2112321" cy="201820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/>
          <p:nvPr/>
        </p:nvSpPr>
        <p:spPr>
          <a:xfrm>
            <a:off x="10454929" y="6179092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11605980" y="5486587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8C6D4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4">
            <a:alphaModFix/>
          </a:blip>
          <a:srcRect l="27525" t="19180"/>
          <a:stretch/>
        </p:blipFill>
        <p:spPr>
          <a:xfrm>
            <a:off x="0" y="-1"/>
            <a:ext cx="2112321" cy="201820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/>
          <p:nvPr/>
        </p:nvSpPr>
        <p:spPr>
          <a:xfrm>
            <a:off x="441955" y="316598"/>
            <a:ext cx="379562" cy="36230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4">
            <a:alphaModFix/>
          </a:blip>
          <a:srcRect l="27525" t="19180"/>
          <a:stretch/>
        </p:blipFill>
        <p:spPr>
          <a:xfrm rot="-5400000">
            <a:off x="-39013" y="5145848"/>
            <a:ext cx="1751160" cy="167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166" y="873847"/>
            <a:ext cx="1058007" cy="105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33234">
            <a:off x="45420" y="5313896"/>
            <a:ext cx="1508066" cy="150806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4779610" y="1823265"/>
            <a:ext cx="5175849" cy="1173568"/>
          </a:xfrm>
          <a:prstGeom prst="rect">
            <a:avLst/>
          </a:prstGeom>
          <a:solidFill>
            <a:srgbClr val="F1DBE4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4779610" y="3362107"/>
            <a:ext cx="5484530" cy="1407009"/>
          </a:xfrm>
          <a:prstGeom prst="rect">
            <a:avLst/>
          </a:prstGeom>
          <a:solidFill>
            <a:srgbClr val="F1DBE4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779609" y="5105547"/>
            <a:ext cx="5175849" cy="1173568"/>
          </a:xfrm>
          <a:prstGeom prst="rect">
            <a:avLst/>
          </a:prstGeom>
          <a:solidFill>
            <a:srgbClr val="F1DBE4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598414" y="2028618"/>
            <a:ext cx="2956815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s-ES" sz="4400" b="0" i="0" u="none" strike="noStrike" kern="0" cap="none" spc="0" normalizeH="0" baseline="0" noProof="0" dirty="0">
                <a:ln>
                  <a:noFill/>
                </a:ln>
                <a:solidFill>
                  <a:srgbClr val="4C2252"/>
                </a:solidFill>
                <a:effectLst/>
                <a:uLnTx/>
                <a:uFillTx/>
                <a:latin typeface="Avocado Creamy" panose="02000500000000000000" pitchFamily="50" charset="0"/>
                <a:sym typeface="Londrina Solid"/>
              </a:rPr>
              <a:t>“Revista de estudios y experiencias en educación”</a:t>
            </a:r>
            <a:endParaRPr sz="2000" dirty="0">
              <a:latin typeface="Avocado Creamy" panose="02000500000000000000" pitchFamily="50" charset="0"/>
            </a:endParaRPr>
          </a:p>
        </p:txBody>
      </p:sp>
      <p:cxnSp>
        <p:nvCxnSpPr>
          <p:cNvPr id="155" name="Google Shape;155;p4"/>
          <p:cNvCxnSpPr/>
          <p:nvPr/>
        </p:nvCxnSpPr>
        <p:spPr>
          <a:xfrm rot="5400000">
            <a:off x="2428271" y="3531821"/>
            <a:ext cx="3407700" cy="864300"/>
          </a:xfrm>
          <a:prstGeom prst="bentConnector3">
            <a:avLst>
              <a:gd name="adj1" fmla="val -377"/>
            </a:avLst>
          </a:prstGeom>
          <a:noFill/>
          <a:ln w="285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6" name="Google Shape;156;p4"/>
          <p:cNvCxnSpPr/>
          <p:nvPr/>
        </p:nvCxnSpPr>
        <p:spPr>
          <a:xfrm>
            <a:off x="3699830" y="4080294"/>
            <a:ext cx="883826" cy="0"/>
          </a:xfrm>
          <a:prstGeom prst="straightConnector1">
            <a:avLst/>
          </a:prstGeom>
          <a:noFill/>
          <a:ln w="285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7" name="Google Shape;157;p4"/>
          <p:cNvCxnSpPr/>
          <p:nvPr/>
        </p:nvCxnSpPr>
        <p:spPr>
          <a:xfrm>
            <a:off x="3699830" y="5656239"/>
            <a:ext cx="883826" cy="0"/>
          </a:xfrm>
          <a:prstGeom prst="straightConnector1">
            <a:avLst/>
          </a:prstGeom>
          <a:noFill/>
          <a:ln w="285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8" name="Google Shape;158;p4"/>
          <p:cNvSpPr txBox="1"/>
          <p:nvPr/>
        </p:nvSpPr>
        <p:spPr>
          <a:xfrm>
            <a:off x="4734033" y="1767546"/>
            <a:ext cx="5175849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s-MX" sz="2000" dirty="0"/>
              <a:t>C</a:t>
            </a:r>
            <a:r>
              <a:rPr lang="en-US" sz="2000" dirty="0" err="1"/>
              <a:t>onstruir</a:t>
            </a:r>
            <a:r>
              <a:rPr lang="en-US" sz="2000" dirty="0"/>
              <a:t> </a:t>
            </a:r>
            <a:r>
              <a:rPr lang="en-US" sz="2000" dirty="0" err="1"/>
              <a:t>modelos</a:t>
            </a:r>
            <a:r>
              <a:rPr lang="en-US" sz="2000" dirty="0"/>
              <a:t> que le </a:t>
            </a:r>
            <a:r>
              <a:rPr lang="en-US" sz="2000" dirty="0" err="1"/>
              <a:t>permita</a:t>
            </a:r>
            <a:r>
              <a:rPr lang="en-US" sz="2000" dirty="0"/>
              <a:t> </a:t>
            </a:r>
            <a:r>
              <a:rPr lang="en-US" sz="2000" dirty="0" err="1"/>
              <a:t>explicarse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mundo</a:t>
            </a:r>
            <a:r>
              <a:rPr lang="en-US" sz="2000" dirty="0"/>
              <a:t> que le </a:t>
            </a:r>
            <a:r>
              <a:rPr lang="en-US" sz="2000" dirty="0" err="1"/>
              <a:t>rodea</a:t>
            </a:r>
            <a:r>
              <a:rPr lang="en-US" sz="2000" dirty="0"/>
              <a:t> y </a:t>
            </a:r>
            <a:r>
              <a:rPr lang="en-US" sz="2000" dirty="0" err="1"/>
              <a:t>dentro</a:t>
            </a:r>
            <a:r>
              <a:rPr lang="en-US" sz="2000" dirty="0"/>
              <a:t> de ese </a:t>
            </a:r>
            <a:r>
              <a:rPr lang="en-US" sz="2000" dirty="0" err="1"/>
              <a:t>mundo</a:t>
            </a:r>
            <a:r>
              <a:rPr lang="en-US" sz="2000" dirty="0"/>
              <a:t> </a:t>
            </a:r>
            <a:r>
              <a:rPr lang="en-US" sz="2000" dirty="0" err="1"/>
              <a:t>llegar</a:t>
            </a:r>
            <a:r>
              <a:rPr lang="en-US" sz="2000" dirty="0"/>
              <a:t> a </a:t>
            </a:r>
            <a:r>
              <a:rPr lang="en-US" sz="2000" dirty="0" err="1"/>
              <a:t>comprender</a:t>
            </a:r>
            <a:r>
              <a:rPr lang="en-US" sz="2000" dirty="0"/>
              <a:t> la </a:t>
            </a:r>
            <a:r>
              <a:rPr lang="en-US" sz="2000" dirty="0" err="1"/>
              <a:t>realidad</a:t>
            </a:r>
            <a:r>
              <a:rPr lang="en-US" sz="2000" dirty="0"/>
              <a:t> social.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4760225" y="3219666"/>
            <a:ext cx="548453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1600" b="1" dirty="0"/>
              <a:t>Al </a:t>
            </a:r>
            <a:r>
              <a:rPr lang="en-US" sz="1600" b="1" dirty="0" err="1"/>
              <a:t>proceso</a:t>
            </a:r>
            <a:r>
              <a:rPr lang="en-US" sz="1600" b="1" dirty="0"/>
              <a:t> de </a:t>
            </a:r>
            <a:r>
              <a:rPr lang="en-US" sz="1600" b="1" dirty="0" err="1"/>
              <a:t>desarrollo</a:t>
            </a:r>
            <a:r>
              <a:rPr lang="en-US" sz="1600" b="1" dirty="0"/>
              <a:t> del </a:t>
            </a:r>
            <a:r>
              <a:rPr lang="en-US" sz="1600" b="1" dirty="0" err="1"/>
              <a:t>conocimiento</a:t>
            </a:r>
            <a:r>
              <a:rPr lang="en-US" sz="1600" b="1" dirty="0"/>
              <a:t> social </a:t>
            </a:r>
            <a:r>
              <a:rPr lang="en-US" sz="1600" b="1" dirty="0" err="1"/>
              <a:t>aborda</a:t>
            </a:r>
            <a:r>
              <a:rPr lang="en-US" sz="1600" b="1" dirty="0"/>
              <a:t> </a:t>
            </a:r>
            <a:r>
              <a:rPr lang="en-US" sz="1600" b="1" dirty="0" err="1"/>
              <a:t>diferentes</a:t>
            </a:r>
            <a:r>
              <a:rPr lang="en-US" sz="1600" b="1" dirty="0"/>
              <a:t> </a:t>
            </a:r>
            <a:r>
              <a:rPr lang="en-US" sz="1600" b="1" dirty="0" err="1"/>
              <a:t>perspectivas</a:t>
            </a:r>
            <a:r>
              <a:rPr lang="en-US" sz="1600" b="1" dirty="0"/>
              <a:t> </a:t>
            </a:r>
            <a:r>
              <a:rPr lang="en-US" sz="1600" b="1" dirty="0" err="1"/>
              <a:t>teóricas</a:t>
            </a:r>
            <a:r>
              <a:rPr lang="en-US" sz="1600" b="1" dirty="0"/>
              <a:t> dado que </a:t>
            </a:r>
            <a:r>
              <a:rPr lang="en-US" sz="1600" b="1" dirty="0" err="1"/>
              <a:t>este</a:t>
            </a:r>
            <a:r>
              <a:rPr lang="en-US" sz="1600" b="1" dirty="0"/>
              <a:t> </a:t>
            </a:r>
            <a:r>
              <a:rPr lang="en-US" sz="1600" b="1" dirty="0" err="1"/>
              <a:t>ámbito</a:t>
            </a:r>
            <a:r>
              <a:rPr lang="en-US" sz="1600" b="1" dirty="0"/>
              <a:t> </a:t>
            </a:r>
            <a:r>
              <a:rPr lang="en-US" sz="1600" b="1" dirty="0" err="1"/>
              <a:t>por</a:t>
            </a:r>
            <a:r>
              <a:rPr lang="en-US" sz="1600" b="1" dirty="0"/>
              <a:t> </a:t>
            </a:r>
            <a:r>
              <a:rPr lang="en-US" sz="1600" b="1" dirty="0" err="1"/>
              <a:t>su</a:t>
            </a:r>
            <a:r>
              <a:rPr lang="en-US" sz="1600" b="1" dirty="0"/>
              <a:t> particular </a:t>
            </a:r>
            <a:r>
              <a:rPr lang="en-US" sz="1600" b="1" dirty="0" err="1"/>
              <a:t>naturaleza</a:t>
            </a:r>
            <a:r>
              <a:rPr lang="en-US" sz="1600" b="1" dirty="0"/>
              <a:t>, require </a:t>
            </a:r>
            <a:r>
              <a:rPr lang="en-US" sz="1600" b="1" dirty="0" err="1"/>
              <a:t>una</a:t>
            </a:r>
            <a:r>
              <a:rPr lang="en-US" sz="1600" b="1" dirty="0"/>
              <a:t> </a:t>
            </a:r>
            <a:r>
              <a:rPr lang="en-US" sz="1600" b="1" dirty="0" err="1"/>
              <a:t>aproximación</a:t>
            </a:r>
            <a:r>
              <a:rPr lang="en-US" sz="1600" b="1" dirty="0"/>
              <a:t> interdisciplinarian  que de </a:t>
            </a:r>
            <a:r>
              <a:rPr lang="en-US" sz="1600" b="1" dirty="0" err="1"/>
              <a:t>cuenta</a:t>
            </a:r>
            <a:r>
              <a:rPr lang="en-US" sz="1600" b="1" dirty="0"/>
              <a:t> de </a:t>
            </a:r>
            <a:r>
              <a:rPr lang="en-US" sz="1600" b="1" dirty="0" err="1"/>
              <a:t>los</a:t>
            </a:r>
            <a:r>
              <a:rPr lang="en-US" sz="1600" b="1" dirty="0"/>
              <a:t> </a:t>
            </a:r>
            <a:r>
              <a:rPr lang="en-US" sz="1600" b="1" dirty="0" err="1"/>
              <a:t>aspectos</a:t>
            </a:r>
            <a:r>
              <a:rPr lang="en-US" sz="1600" b="1" dirty="0"/>
              <a:t> </a:t>
            </a:r>
            <a:r>
              <a:rPr lang="en-US" sz="1600" b="1" dirty="0" err="1"/>
              <a:t>congnitivos</a:t>
            </a:r>
            <a:r>
              <a:rPr lang="en-US" sz="1600" b="1" dirty="0"/>
              <a:t>, </a:t>
            </a:r>
            <a:r>
              <a:rPr lang="en-US" sz="1600" b="1" dirty="0" err="1"/>
              <a:t>afectivos</a:t>
            </a:r>
            <a:r>
              <a:rPr lang="en-US" sz="1600" b="1" dirty="0"/>
              <a:t>, </a:t>
            </a:r>
            <a:r>
              <a:rPr lang="en-US" sz="1600" b="1" dirty="0" err="1"/>
              <a:t>culturales</a:t>
            </a:r>
            <a:r>
              <a:rPr lang="en-US" sz="1600" b="1" dirty="0"/>
              <a:t> e </a:t>
            </a:r>
            <a:r>
              <a:rPr lang="en-US" sz="1600" b="1" dirty="0" err="1"/>
              <a:t>historicos</a:t>
            </a:r>
            <a:r>
              <a:rPr lang="en-US" sz="1600" b="1" dirty="0"/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4760224" y="5079422"/>
            <a:ext cx="5175849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1800" dirty="0" err="1"/>
              <a:t>Abarca</a:t>
            </a:r>
            <a:r>
              <a:rPr lang="en-US" sz="1800" dirty="0"/>
              <a:t> </a:t>
            </a:r>
            <a:r>
              <a:rPr lang="en-US" sz="1800" dirty="0" err="1"/>
              <a:t>el</a:t>
            </a:r>
            <a:r>
              <a:rPr lang="en-US" sz="1800" dirty="0"/>
              <a:t> Desarrollo moral, la </a:t>
            </a:r>
            <a:r>
              <a:rPr lang="en-US" sz="1800" dirty="0" err="1"/>
              <a:t>adopción</a:t>
            </a:r>
            <a:r>
              <a:rPr lang="en-US" sz="1800" dirty="0"/>
              <a:t> de </a:t>
            </a:r>
            <a:r>
              <a:rPr lang="en-US" sz="1800" dirty="0" err="1"/>
              <a:t>perspectivas</a:t>
            </a:r>
            <a:r>
              <a:rPr lang="en-US" sz="1800" dirty="0"/>
              <a:t>, las ideas que </a:t>
            </a:r>
            <a:r>
              <a:rPr lang="en-US" sz="1800" dirty="0" err="1"/>
              <a:t>niños</a:t>
            </a:r>
            <a:r>
              <a:rPr lang="en-US" sz="1800" dirty="0"/>
              <a:t> y </a:t>
            </a:r>
            <a:r>
              <a:rPr lang="en-US" sz="1800" dirty="0" err="1"/>
              <a:t>adolescentes</a:t>
            </a:r>
            <a:r>
              <a:rPr lang="en-US" sz="1800" dirty="0"/>
              <a:t> </a:t>
            </a:r>
            <a:r>
              <a:rPr lang="en-US" sz="1800" dirty="0" err="1"/>
              <a:t>construyen</a:t>
            </a:r>
            <a:r>
              <a:rPr lang="en-US" sz="1800" dirty="0"/>
              <a:t> </a:t>
            </a:r>
            <a:r>
              <a:rPr lang="en-US" sz="1800" dirty="0" err="1"/>
              <a:t>acerca</a:t>
            </a:r>
            <a:r>
              <a:rPr lang="en-US" sz="1800" dirty="0"/>
              <a:t> de </a:t>
            </a:r>
            <a:r>
              <a:rPr lang="en-US" sz="1800" dirty="0" err="1"/>
              <a:t>instituciones</a:t>
            </a:r>
            <a:r>
              <a:rPr lang="en-US" sz="1800" dirty="0"/>
              <a:t> </a:t>
            </a:r>
            <a:r>
              <a:rPr lang="en-US" sz="1800" dirty="0" err="1"/>
              <a:t>sociales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la </a:t>
            </a:r>
            <a:r>
              <a:rPr lang="en-US" sz="1800" dirty="0" err="1"/>
              <a:t>familia</a:t>
            </a:r>
            <a:r>
              <a:rPr lang="en-US" sz="1800" dirty="0"/>
              <a:t>, la </a:t>
            </a:r>
            <a:r>
              <a:rPr lang="en-US" sz="1800" dirty="0" err="1"/>
              <a:t>escuela</a:t>
            </a:r>
            <a:r>
              <a:rPr lang="en-US" sz="1800" dirty="0"/>
              <a:t>, </a:t>
            </a:r>
            <a:r>
              <a:rPr lang="en-US" sz="1800" dirty="0" err="1"/>
              <a:t>gobierno</a:t>
            </a:r>
            <a:r>
              <a:rPr lang="en-US" sz="1800" dirty="0"/>
              <a:t>, </a:t>
            </a:r>
            <a:r>
              <a:rPr lang="en-US" sz="1800" dirty="0" err="1"/>
              <a:t>inglesia</a:t>
            </a:r>
            <a:r>
              <a:rPr lang="en-US" sz="1800" dirty="0"/>
              <a:t> </a:t>
            </a:r>
            <a:r>
              <a:rPr lang="en-US" sz="1800" dirty="0" err="1"/>
              <a:t>etc</a:t>
            </a:r>
            <a:r>
              <a:rPr lang="en-US" sz="1800" dirty="0"/>
              <a:t> 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2037847" y="1932"/>
            <a:ext cx="17252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@Creativity.dig</a:t>
            </a: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04F558-60AD-32F9-2DDC-B477F1E86D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2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5549" y1="26431" x2="26740" y2="30177"/>
                        <a14:foregroundMark x1="31777" y1="22789" x2="31868" y2="24454"/>
                        <a14:foregroundMark x1="36813" y1="19667" x2="36813" y2="19979"/>
                        <a14:foregroundMark x1="43132" y1="19459" x2="42857" y2="20395"/>
                        <a14:foregroundMark x1="58516" y1="19771" x2="58333" y2="25390"/>
                        <a14:foregroundMark x1="65201" y1="22060" x2="65201" y2="29240"/>
                        <a14:foregroundMark x1="73443" y1="59417" x2="74267" y2="63684"/>
                        <a14:foregroundMark x1="15568" y1="55567" x2="23626" y2="64100"/>
                        <a14:foregroundMark x1="23626" y1="64100" x2="42399" y2="71488"/>
                        <a14:foregroundMark x1="42399" y1="71488" x2="75366" y2="64412"/>
                        <a14:foregroundMark x1="75366" y1="64412" x2="80128" y2="50676"/>
                        <a14:foregroundMark x1="80128" y1="50676" x2="80952" y2="36316"/>
                        <a14:foregroundMark x1="80952" y1="36316" x2="71886" y2="24766"/>
                        <a14:foregroundMark x1="71886" y1="24766" x2="59341" y2="20187"/>
                        <a14:foregroundMark x1="59341" y1="20187" x2="35989" y2="25598"/>
                        <a14:foregroundMark x1="11538" y1="49636" x2="14011" y2="40687"/>
                        <a14:foregroundMark x1="14011" y1="40687" x2="20971" y2="29553"/>
                        <a14:foregroundMark x1="20971" y1="29553" x2="27015" y2="25078"/>
                        <a14:foregroundMark x1="27015" y1="25078" x2="36172" y2="24766"/>
                        <a14:foregroundMark x1="36172" y1="24766" x2="52930" y2="27367"/>
                        <a14:foregroundMark x1="52930" y1="27367" x2="61630" y2="31530"/>
                        <a14:foregroundMark x1="61630" y1="31530" x2="61722" y2="31634"/>
                        <a14:foregroundMark x1="36447" y1="20395" x2="36447" y2="20395"/>
                        <a14:foregroundMark x1="44597" y1="77003" x2="53114" y2="77419"/>
                        <a14:foregroundMark x1="53114" y1="77419" x2="78388" y2="69095"/>
                        <a14:foregroundMark x1="78388" y1="69095" x2="85714" y2="60562"/>
                        <a14:foregroundMark x1="82418" y1="33299" x2="87179" y2="42352"/>
                        <a14:foregroundMark x1="87179" y1="42352" x2="87363" y2="45890"/>
                      </a14:backgroundRemoval>
                    </a14:imgEffect>
                  </a14:imgLayer>
                </a14:imgProps>
              </a:ext>
            </a:extLst>
          </a:blip>
          <a:srcRect l="12481" t="19223" r="13910" b="16944"/>
          <a:stretch/>
        </p:blipFill>
        <p:spPr>
          <a:xfrm>
            <a:off x="366766" y="2610597"/>
            <a:ext cx="3309850" cy="2525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A2C7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83599" y="-2268075"/>
            <a:ext cx="6224801" cy="1136616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7"/>
          <p:cNvSpPr/>
          <p:nvPr/>
        </p:nvSpPr>
        <p:spPr>
          <a:xfrm>
            <a:off x="9130774" y="0"/>
            <a:ext cx="948905" cy="873847"/>
          </a:xfrm>
          <a:prstGeom prst="ellipse">
            <a:avLst/>
          </a:prstGeom>
          <a:solidFill>
            <a:srgbClr val="E8C6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10454929" y="0"/>
            <a:ext cx="948905" cy="873847"/>
          </a:xfrm>
          <a:prstGeom prst="ellipse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7806619" y="-19833"/>
            <a:ext cx="948905" cy="873847"/>
          </a:xfrm>
          <a:prstGeom prst="ellipse">
            <a:avLst/>
          </a:prstGeom>
          <a:solidFill>
            <a:srgbClr val="9A8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760417" y="3415009"/>
            <a:ext cx="591485" cy="613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7"/>
          <p:cNvSpPr/>
          <p:nvPr/>
        </p:nvSpPr>
        <p:spPr>
          <a:xfrm>
            <a:off x="1395086" y="2649205"/>
            <a:ext cx="531100" cy="55079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8C6D4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7"/>
          <p:cNvPicPr preferRelativeResize="0"/>
          <p:nvPr/>
        </p:nvPicPr>
        <p:blipFill rotWithShape="1">
          <a:blip r:embed="rId4">
            <a:alphaModFix/>
          </a:blip>
          <a:srcRect l="27525" t="19180"/>
          <a:stretch/>
        </p:blipFill>
        <p:spPr>
          <a:xfrm>
            <a:off x="0" y="-1"/>
            <a:ext cx="2112321" cy="201820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7"/>
          <p:cNvSpPr/>
          <p:nvPr/>
        </p:nvSpPr>
        <p:spPr>
          <a:xfrm>
            <a:off x="1746659" y="1812694"/>
            <a:ext cx="703668" cy="61118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D966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7"/>
          <p:cNvSpPr txBox="1"/>
          <p:nvPr/>
        </p:nvSpPr>
        <p:spPr>
          <a:xfrm>
            <a:off x="3255783" y="2180563"/>
            <a:ext cx="6170613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800" b="0" i="0" u="none" strike="noStrike" cap="non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Gracias por su atención  </a:t>
            </a:r>
            <a:endParaRPr/>
          </a:p>
        </p:txBody>
      </p:sp>
      <p:sp>
        <p:nvSpPr>
          <p:cNvPr id="221" name="Google Shape;221;p7"/>
          <p:cNvSpPr/>
          <p:nvPr/>
        </p:nvSpPr>
        <p:spPr>
          <a:xfrm>
            <a:off x="1567393" y="5620004"/>
            <a:ext cx="531100" cy="55079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8C6D4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9399" y="553319"/>
            <a:ext cx="911565" cy="91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542866">
            <a:off x="364077" y="1332067"/>
            <a:ext cx="870848" cy="87084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7"/>
          <p:cNvSpPr/>
          <p:nvPr/>
        </p:nvSpPr>
        <p:spPr>
          <a:xfrm>
            <a:off x="883541" y="4464142"/>
            <a:ext cx="531100" cy="55079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BBD6EE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880513">
            <a:off x="10075894" y="4571435"/>
            <a:ext cx="1854908" cy="185490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7"/>
          <p:cNvSpPr txBox="1"/>
          <p:nvPr/>
        </p:nvSpPr>
        <p:spPr>
          <a:xfrm>
            <a:off x="2037847" y="1932"/>
            <a:ext cx="17252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@Creativity.dig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409</Words>
  <Application>Microsoft Office PowerPoint</Application>
  <PresentationFormat>Panorámica</PresentationFormat>
  <Paragraphs>35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Calibri</vt:lpstr>
      <vt:lpstr>Ink Free</vt:lpstr>
      <vt:lpstr>Avocado Creamy</vt:lpstr>
      <vt:lpstr>Arial</vt:lpstr>
      <vt:lpstr>Lustria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Clara Molina</dc:creator>
  <cp:lastModifiedBy>CAROLINA ELIZABETH MARTINEZ GONZALEZ</cp:lastModifiedBy>
  <cp:revision>2</cp:revision>
  <dcterms:created xsi:type="dcterms:W3CDTF">2022-10-22T22:33:24Z</dcterms:created>
  <dcterms:modified xsi:type="dcterms:W3CDTF">2022-10-24T02:20:18Z</dcterms:modified>
</cp:coreProperties>
</file>