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7620000" cy="19050000"/>
  <p:notesSz cx="6858000" cy="9144000"/>
  <p:embeddedFontLst>
    <p:embeddedFont>
      <p:font typeface="Biski" panose="020B0604020202020204" charset="-34"/>
      <p:regular r:id="rId4"/>
    </p:embeddedFont>
    <p:embeddedFont>
      <p:font typeface="Biski Bold" panose="020B0604020202020204" charset="-34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Varela Round" panose="00000500000000000000" pitchFamily="2" charset="-79"/>
      <p:regular r:id="rId10"/>
    </p:embeddedFont>
  </p:embeddedFontLst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>
        <p:scale>
          <a:sx n="68" d="100"/>
          <a:sy n="68" d="100"/>
        </p:scale>
        <p:origin x="1770" y="4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1pPr>
            <a:lvl2pPr marL="45727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3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82912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28640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74367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320096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65823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2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2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2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2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4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79" indent="0">
              <a:buNone/>
              <a:defRPr sz="2002" b="1"/>
            </a:lvl2pPr>
            <a:lvl3pPr marL="914560" indent="0">
              <a:buNone/>
              <a:defRPr sz="1801" b="1"/>
            </a:lvl3pPr>
            <a:lvl4pPr marL="1371839" indent="0">
              <a:buNone/>
              <a:defRPr sz="1600" b="1"/>
            </a:lvl4pPr>
            <a:lvl5pPr marL="1829121" indent="0">
              <a:buNone/>
              <a:defRPr sz="1600" b="1"/>
            </a:lvl5pPr>
            <a:lvl6pPr marL="2286402" indent="0">
              <a:buNone/>
              <a:defRPr sz="1600" b="1"/>
            </a:lvl6pPr>
            <a:lvl7pPr marL="2743678" indent="0">
              <a:buNone/>
              <a:defRPr sz="1600" b="1"/>
            </a:lvl7pPr>
            <a:lvl8pPr marL="3200962" indent="0">
              <a:buNone/>
              <a:defRPr sz="1600" b="1"/>
            </a:lvl8pPr>
            <a:lvl9pPr marL="36582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1"/>
            </a:lvl1pPr>
            <a:lvl2pPr>
              <a:defRPr sz="2002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7"/>
            <a:ext cx="4041776" cy="639764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79" indent="0">
              <a:buNone/>
              <a:defRPr sz="2002" b="1"/>
            </a:lvl2pPr>
            <a:lvl3pPr marL="914560" indent="0">
              <a:buNone/>
              <a:defRPr sz="1801" b="1"/>
            </a:lvl3pPr>
            <a:lvl4pPr marL="1371839" indent="0">
              <a:buNone/>
              <a:defRPr sz="1600" b="1"/>
            </a:lvl4pPr>
            <a:lvl5pPr marL="1829121" indent="0">
              <a:buNone/>
              <a:defRPr sz="1600" b="1"/>
            </a:lvl5pPr>
            <a:lvl6pPr marL="2286402" indent="0">
              <a:buNone/>
              <a:defRPr sz="1600" b="1"/>
            </a:lvl6pPr>
            <a:lvl7pPr marL="2743678" indent="0">
              <a:buNone/>
              <a:defRPr sz="1600" b="1"/>
            </a:lvl7pPr>
            <a:lvl8pPr marL="3200962" indent="0">
              <a:buNone/>
              <a:defRPr sz="1600" b="1"/>
            </a:lvl8pPr>
            <a:lvl9pPr marL="36582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0"/>
            <a:ext cx="4041776" cy="3951288"/>
          </a:xfrm>
        </p:spPr>
        <p:txBody>
          <a:bodyPr/>
          <a:lstStyle>
            <a:lvl1pPr>
              <a:defRPr sz="2401"/>
            </a:lvl1pPr>
            <a:lvl2pPr>
              <a:defRPr sz="2002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1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401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2"/>
          </a:xfrm>
        </p:spPr>
        <p:txBody>
          <a:bodyPr/>
          <a:lstStyle>
            <a:lvl1pPr marL="0" indent="0">
              <a:buNone/>
              <a:defRPr sz="1402"/>
            </a:lvl1pPr>
            <a:lvl2pPr marL="457279" indent="0">
              <a:buNone/>
              <a:defRPr sz="1201"/>
            </a:lvl2pPr>
            <a:lvl3pPr marL="914560" indent="0">
              <a:buNone/>
              <a:defRPr sz="1002"/>
            </a:lvl3pPr>
            <a:lvl4pPr marL="1371839" indent="0">
              <a:buNone/>
              <a:defRPr sz="901"/>
            </a:lvl4pPr>
            <a:lvl5pPr marL="1829121" indent="0">
              <a:buNone/>
              <a:defRPr sz="901"/>
            </a:lvl5pPr>
            <a:lvl6pPr marL="2286402" indent="0">
              <a:buNone/>
              <a:defRPr sz="901"/>
            </a:lvl6pPr>
            <a:lvl7pPr marL="2743678" indent="0">
              <a:buNone/>
              <a:defRPr sz="901"/>
            </a:lvl7pPr>
            <a:lvl8pPr marL="3200962" indent="0">
              <a:buNone/>
              <a:defRPr sz="901"/>
            </a:lvl8pPr>
            <a:lvl9pPr marL="3658239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2"/>
            <a:ext cx="54864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79" indent="0">
              <a:buNone/>
              <a:defRPr sz="2799"/>
            </a:lvl2pPr>
            <a:lvl3pPr marL="914560" indent="0">
              <a:buNone/>
              <a:defRPr sz="2401"/>
            </a:lvl3pPr>
            <a:lvl4pPr marL="1371839" indent="0">
              <a:buNone/>
              <a:defRPr sz="2002"/>
            </a:lvl4pPr>
            <a:lvl5pPr marL="1829121" indent="0">
              <a:buNone/>
              <a:defRPr sz="2002"/>
            </a:lvl5pPr>
            <a:lvl6pPr marL="2286402" indent="0">
              <a:buNone/>
              <a:defRPr sz="2002"/>
            </a:lvl6pPr>
            <a:lvl7pPr marL="2743678" indent="0">
              <a:buNone/>
              <a:defRPr sz="2002"/>
            </a:lvl7pPr>
            <a:lvl8pPr marL="3200962" indent="0">
              <a:buNone/>
              <a:defRPr sz="2002"/>
            </a:lvl8pPr>
            <a:lvl9pPr marL="3658239" indent="0">
              <a:buNone/>
              <a:defRPr sz="200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4"/>
          </a:xfrm>
        </p:spPr>
        <p:txBody>
          <a:bodyPr/>
          <a:lstStyle>
            <a:lvl1pPr marL="0" indent="0">
              <a:buNone/>
              <a:defRPr sz="1402"/>
            </a:lvl1pPr>
            <a:lvl2pPr marL="457279" indent="0">
              <a:buNone/>
              <a:defRPr sz="1201"/>
            </a:lvl2pPr>
            <a:lvl3pPr marL="914560" indent="0">
              <a:buNone/>
              <a:defRPr sz="1002"/>
            </a:lvl3pPr>
            <a:lvl4pPr marL="1371839" indent="0">
              <a:buNone/>
              <a:defRPr sz="901"/>
            </a:lvl4pPr>
            <a:lvl5pPr marL="1829121" indent="0">
              <a:buNone/>
              <a:defRPr sz="901"/>
            </a:lvl5pPr>
            <a:lvl6pPr marL="2286402" indent="0">
              <a:buNone/>
              <a:defRPr sz="901"/>
            </a:lvl6pPr>
            <a:lvl7pPr marL="2743678" indent="0">
              <a:buNone/>
              <a:defRPr sz="901"/>
            </a:lvl7pPr>
            <a:lvl8pPr marL="3200962" indent="0">
              <a:buNone/>
              <a:defRPr sz="901"/>
            </a:lvl8pPr>
            <a:lvl9pPr marL="3658239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560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0" indent="-342960" algn="l" defTabSz="9145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80" indent="-285801" algn="l" defTabSz="914560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200" indent="-228639" algn="l" defTabSz="914560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9" indent="-228639" algn="l" defTabSz="914560" rtl="0" eaLnBrk="1" latinLnBrk="0" hangingPunct="1">
        <a:spcBef>
          <a:spcPct val="20000"/>
        </a:spcBef>
        <a:buFont typeface="Arial" pitchFamily="34" charset="0"/>
        <a:buChar char="–"/>
        <a:defRPr sz="2002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0" indent="-228639" algn="l" defTabSz="914560" rtl="0" eaLnBrk="1" latinLnBrk="0" hangingPunct="1">
        <a:spcBef>
          <a:spcPct val="20000"/>
        </a:spcBef>
        <a:buFont typeface="Arial" pitchFamily="34" charset="0"/>
        <a:buChar char="»"/>
        <a:defRPr sz="2002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9" indent="-228639" algn="l" defTabSz="914560" rtl="0" eaLnBrk="1" latinLnBrk="0" hangingPunct="1">
        <a:spcBef>
          <a:spcPct val="20000"/>
        </a:spcBef>
        <a:buFont typeface="Arial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6pPr>
      <a:lvl7pPr marL="2972320" indent="-228639" algn="l" defTabSz="914560" rtl="0" eaLnBrk="1" latinLnBrk="0" hangingPunct="1">
        <a:spcBef>
          <a:spcPct val="20000"/>
        </a:spcBef>
        <a:buFont typeface="Arial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7pPr>
      <a:lvl8pPr marL="3429602" indent="-228639" algn="l" defTabSz="914560" rtl="0" eaLnBrk="1" latinLnBrk="0" hangingPunct="1">
        <a:spcBef>
          <a:spcPct val="20000"/>
        </a:spcBef>
        <a:buFont typeface="Arial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8pPr>
      <a:lvl9pPr marL="3886881" indent="-228639" algn="l" defTabSz="914560" rtl="0" eaLnBrk="1" latinLnBrk="0" hangingPunct="1">
        <a:spcBef>
          <a:spcPct val="20000"/>
        </a:spcBef>
        <a:buFont typeface="Arial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60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9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121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402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8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962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9" algn="l" defTabSz="91456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sv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F9E808-5B46-E0FA-94C7-47854AF6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84" y="571592"/>
            <a:ext cx="5998239" cy="173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21" rIns="91437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Estado de Coahuila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Tercer semestre.      Sección: ‘’B’’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20222-2023</a:t>
            </a: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078" dirty="0">
              <a:latin typeface="Arial" panose="020B0604020202020204" pitchFamily="34" charset="0"/>
            </a:endParaRPr>
          </a:p>
        </p:txBody>
      </p:sp>
      <p:pic>
        <p:nvPicPr>
          <p:cNvPr id="1028" name="Imagen 1" descr="ESCUELA NORMAL DE EDUCACIÓN PREESCOLAR DE COAHUILA INVITA A EXAMEN DE  ADMISIÓN">
            <a:extLst>
              <a:ext uri="{FF2B5EF4-FFF2-40B4-BE49-F238E27FC236}">
                <a16:creationId xmlns:a16="http://schemas.microsoft.com/office/drawing/2014/main" id="{A87CAE0F-C97D-C03D-7434-5AA8B848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23" y="1991105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7A8467-E1BD-5582-B177-0DF1B0A3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85" y="3908965"/>
            <a:ext cx="6085314" cy="353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21" rIns="91437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Infografía: “ Experiencia y Educación”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Contreras D., José y Nuria Pérez de Lara(2010)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Iniciación al trabajo docente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Profesora: Isabel del Carmen Aguirre Ramos.</a:t>
            </a: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Kenia Marily Monsiváis Rodríguez 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lista: 15</a:t>
            </a: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5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Zaragoza.                                           Octubre-2022</a:t>
            </a:r>
            <a:endParaRPr lang="es-MX" alt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762" y="-669310"/>
            <a:ext cx="8441523" cy="3292996"/>
            <a:chOff x="0" y="0"/>
            <a:chExt cx="3001430" cy="1170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1430" cy="1170843"/>
            </a:xfrm>
            <a:custGeom>
              <a:avLst/>
              <a:gdLst/>
              <a:ahLst/>
              <a:cxnLst/>
              <a:rect l="l" t="t" r="r" b="b"/>
              <a:pathLst>
                <a:path w="3001430" h="1170843">
                  <a:moveTo>
                    <a:pt x="0" y="0"/>
                  </a:moveTo>
                  <a:lnTo>
                    <a:pt x="3001430" y="0"/>
                  </a:lnTo>
                  <a:lnTo>
                    <a:pt x="3001430" y="1170843"/>
                  </a:lnTo>
                  <a:lnTo>
                    <a:pt x="0" y="1170843"/>
                  </a:lnTo>
                  <a:close/>
                </a:path>
              </a:pathLst>
            </a:custGeom>
            <a:solidFill>
              <a:srgbClr val="C4E7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819477" y="2267012"/>
            <a:ext cx="1866447" cy="186644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3B1C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0754" y="8763765"/>
            <a:ext cx="8441521" cy="3846964"/>
            <a:chOff x="0" y="0"/>
            <a:chExt cx="3001430" cy="11837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1430" cy="1183721"/>
            </a:xfrm>
            <a:custGeom>
              <a:avLst/>
              <a:gdLst/>
              <a:ahLst/>
              <a:cxnLst/>
              <a:rect l="l" t="t" r="r" b="b"/>
              <a:pathLst>
                <a:path w="3001430" h="1183721">
                  <a:moveTo>
                    <a:pt x="0" y="0"/>
                  </a:moveTo>
                  <a:lnTo>
                    <a:pt x="3001430" y="0"/>
                  </a:lnTo>
                  <a:lnTo>
                    <a:pt x="3001430" y="1183721"/>
                  </a:lnTo>
                  <a:lnTo>
                    <a:pt x="0" y="1183721"/>
                  </a:lnTo>
                  <a:close/>
                </a:path>
              </a:pathLst>
            </a:custGeom>
            <a:solidFill>
              <a:srgbClr val="BB89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417095" y="4349991"/>
            <a:ext cx="8447859" cy="4665906"/>
            <a:chOff x="0" y="-28575"/>
            <a:chExt cx="3003683" cy="1273708"/>
          </a:xfrm>
        </p:grpSpPr>
        <p:sp>
          <p:nvSpPr>
            <p:cNvPr id="12" name="Freeform 12"/>
            <p:cNvSpPr/>
            <p:nvPr/>
          </p:nvSpPr>
          <p:spPr>
            <a:xfrm>
              <a:off x="2253" y="4565"/>
              <a:ext cx="3001430" cy="1240568"/>
            </a:xfrm>
            <a:custGeom>
              <a:avLst/>
              <a:gdLst/>
              <a:ahLst/>
              <a:cxnLst/>
              <a:rect l="l" t="t" r="r" b="b"/>
              <a:pathLst>
                <a:path w="3001430" h="1240568">
                  <a:moveTo>
                    <a:pt x="0" y="0"/>
                  </a:moveTo>
                  <a:lnTo>
                    <a:pt x="3001430" y="0"/>
                  </a:lnTo>
                  <a:lnTo>
                    <a:pt x="3001430" y="1240568"/>
                  </a:lnTo>
                  <a:lnTo>
                    <a:pt x="0" y="1240568"/>
                  </a:lnTo>
                  <a:close/>
                </a:path>
              </a:pathLst>
            </a:custGeom>
            <a:solidFill>
              <a:srgbClr val="10345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1214" y="7969254"/>
            <a:ext cx="1797236" cy="16223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034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-423433" y="2053355"/>
            <a:ext cx="8441523" cy="3676156"/>
            <a:chOff x="0" y="0"/>
            <a:chExt cx="3001430" cy="11592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01430" cy="1159218"/>
            </a:xfrm>
            <a:custGeom>
              <a:avLst/>
              <a:gdLst/>
              <a:ahLst/>
              <a:cxnLst/>
              <a:rect l="l" t="t" r="r" b="b"/>
              <a:pathLst>
                <a:path w="3001430" h="1159218">
                  <a:moveTo>
                    <a:pt x="0" y="0"/>
                  </a:moveTo>
                  <a:lnTo>
                    <a:pt x="3001430" y="0"/>
                  </a:lnTo>
                  <a:lnTo>
                    <a:pt x="3001430" y="1159218"/>
                  </a:lnTo>
                  <a:lnTo>
                    <a:pt x="0" y="1159218"/>
                  </a:lnTo>
                  <a:close/>
                </a:path>
              </a:pathLst>
            </a:custGeom>
            <a:solidFill>
              <a:srgbClr val="73B1C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6232" y="1294948"/>
            <a:ext cx="1866447" cy="186644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E7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2738272" y="4427465"/>
            <a:ext cx="1866447" cy="186644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3B1C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7869" y="14497367"/>
            <a:ext cx="1866447" cy="186644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3486C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10754" y="12459021"/>
            <a:ext cx="8441521" cy="3378179"/>
            <a:chOff x="0" y="0"/>
            <a:chExt cx="3001430" cy="120113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01430" cy="1201130"/>
            </a:xfrm>
            <a:custGeom>
              <a:avLst/>
              <a:gdLst/>
              <a:ahLst/>
              <a:cxnLst/>
              <a:rect l="l" t="t" r="r" b="b"/>
              <a:pathLst>
                <a:path w="3001430" h="1201130">
                  <a:moveTo>
                    <a:pt x="0" y="0"/>
                  </a:moveTo>
                  <a:lnTo>
                    <a:pt x="3001430" y="0"/>
                  </a:lnTo>
                  <a:lnTo>
                    <a:pt x="3001430" y="1201130"/>
                  </a:lnTo>
                  <a:lnTo>
                    <a:pt x="0" y="1201130"/>
                  </a:lnTo>
                  <a:close/>
                </a:path>
              </a:pathLst>
            </a:custGeom>
            <a:solidFill>
              <a:srgbClr val="C3486C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953030" y="11932293"/>
            <a:ext cx="1866447" cy="186644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3486C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799" tIns="50799" rIns="50799" bIns="50799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sz="1078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58597" y="704351"/>
            <a:ext cx="6360494" cy="709988"/>
            <a:chOff x="0" y="0"/>
            <a:chExt cx="5642788" cy="748883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5642788" cy="748883"/>
              <a:chOff x="0" y="0"/>
              <a:chExt cx="1504743" cy="19970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203200" y="-120141"/>
                <a:ext cx="1098343" cy="439985"/>
              </a:xfrm>
              <a:custGeom>
                <a:avLst/>
                <a:gdLst/>
                <a:ahLst/>
                <a:cxnLst/>
                <a:rect l="l" t="t" r="r" b="b"/>
                <a:pathLst>
                  <a:path w="1098343" h="439985">
                    <a:moveTo>
                      <a:pt x="1098343" y="120141"/>
                    </a:moveTo>
                    <a:lnTo>
                      <a:pt x="1098343" y="120141"/>
                    </a:lnTo>
                    <a:cubicBezTo>
                      <a:pt x="1052966" y="39715"/>
                      <a:pt x="959065" y="0"/>
                      <a:pt x="869750" y="23458"/>
                    </a:cubicBezTo>
                    <a:cubicBezTo>
                      <a:pt x="780435" y="46916"/>
                      <a:pt x="718169" y="127648"/>
                      <a:pt x="718169" y="219992"/>
                    </a:cubicBezTo>
                    <a:cubicBezTo>
                      <a:pt x="718169" y="312336"/>
                      <a:pt x="780435" y="393068"/>
                      <a:pt x="869750" y="416526"/>
                    </a:cubicBezTo>
                    <a:cubicBezTo>
                      <a:pt x="959065" y="439985"/>
                      <a:pt x="1052966" y="400269"/>
                      <a:pt x="1098343" y="319843"/>
                    </a:cubicBezTo>
                    <a:lnTo>
                      <a:pt x="0" y="319843"/>
                    </a:lnTo>
                    <a:cubicBezTo>
                      <a:pt x="45377" y="400269"/>
                      <a:pt x="139279" y="439985"/>
                      <a:pt x="228593" y="416526"/>
                    </a:cubicBezTo>
                    <a:cubicBezTo>
                      <a:pt x="317908" y="393068"/>
                      <a:pt x="380175" y="312336"/>
                      <a:pt x="380175" y="219992"/>
                    </a:cubicBezTo>
                    <a:cubicBezTo>
                      <a:pt x="380175" y="127648"/>
                      <a:pt x="317908" y="46916"/>
                      <a:pt x="228593" y="23458"/>
                    </a:cubicBezTo>
                    <a:cubicBezTo>
                      <a:pt x="139279" y="0"/>
                      <a:pt x="45377" y="39715"/>
                      <a:pt x="0" y="120141"/>
                    </a:cubicBezTo>
                    <a:close/>
                  </a:path>
                </a:pathLst>
              </a:custGeom>
              <a:solidFill>
                <a:srgbClr val="D3F7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812800" cy="434975"/>
              </a:xfrm>
              <a:prstGeom prst="rect">
                <a:avLst/>
              </a:prstGeom>
            </p:spPr>
            <p:txBody>
              <a:bodyPr lIns="50799" tIns="50799" rIns="50799" bIns="50799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 sz="1078" dirty="0"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32388" y="223654"/>
              <a:ext cx="5101217" cy="304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s-MX" sz="2002" dirty="0"/>
                <a:t>Contreras D., José y Nuria Pérez de Lara(2010)</a:t>
              </a:r>
              <a:endParaRPr lang="en-US" sz="2002" dirty="0">
                <a:solidFill>
                  <a:srgbClr val="000000"/>
                </a:solidFill>
                <a:latin typeface="Biski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68510" y="-318520"/>
            <a:ext cx="747030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s-MX" sz="4701" dirty="0">
                <a:solidFill>
                  <a:srgbClr val="000000"/>
                </a:solidFill>
                <a:latin typeface="Barrio Bold"/>
              </a:rPr>
              <a:t>Experiencia y Educación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2085">
            <a:off x="-309665" y="686061"/>
            <a:ext cx="1808553" cy="741169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4393703" y="1848884"/>
            <a:ext cx="2391059" cy="2391059"/>
            <a:chOff x="0" y="0"/>
            <a:chExt cx="3188077" cy="3188077"/>
          </a:xfrm>
        </p:grpSpPr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0" y="0"/>
              <a:ext cx="3188077" cy="3188077"/>
              <a:chOff x="0" y="0"/>
              <a:chExt cx="12700000" cy="1270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22005" y="22005"/>
              <a:ext cx="3144067" cy="3144067"/>
              <a:chOff x="0" y="0"/>
              <a:chExt cx="12700000" cy="1270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9591" r="-19591"/>
                </a:stretch>
              </a:blipFill>
            </p:spPr>
          </p:sp>
        </p:grp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54546" y="2964855"/>
            <a:ext cx="889383" cy="1279691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549888" y="6541558"/>
            <a:ext cx="1972789" cy="1898826"/>
            <a:chOff x="0" y="0"/>
            <a:chExt cx="2630384" cy="2531768"/>
          </a:xfrm>
        </p:grpSpPr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0" y="0"/>
              <a:ext cx="2630384" cy="2531768"/>
              <a:chOff x="30480" y="591820"/>
              <a:chExt cx="12736830" cy="1225931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0480" y="59182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1" y="2120900"/>
                      <a:pt x="8590281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19"/>
                      <a:pt x="1822450" y="10811510"/>
                      <a:pt x="2842260" y="11203940"/>
                    </a:cubicBezTo>
                    <a:cubicBezTo>
                      <a:pt x="5585460" y="12259310"/>
                      <a:pt x="8953500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>
              <a:off x="12700" y="12700"/>
              <a:ext cx="2590800" cy="2493668"/>
              <a:chOff x="30480" y="591820"/>
              <a:chExt cx="12736830" cy="1225931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30480" y="59182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1" y="2120900"/>
                      <a:pt x="8590281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19"/>
                      <a:pt x="1822450" y="10811510"/>
                      <a:pt x="2842260" y="11203940"/>
                    </a:cubicBezTo>
                    <a:cubicBezTo>
                      <a:pt x="5585460" y="12259310"/>
                      <a:pt x="8953500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9351" t="-5134" r="-18864" b="5134"/>
                </a:stretch>
              </a:blipFill>
            </p:spPr>
          </p:sp>
        </p:grpSp>
      </p:grpSp>
      <p:grpSp>
        <p:nvGrpSpPr>
          <p:cNvPr id="53" name="Group 53"/>
          <p:cNvGrpSpPr/>
          <p:nvPr/>
        </p:nvGrpSpPr>
        <p:grpSpPr>
          <a:xfrm>
            <a:off x="5110863" y="9624626"/>
            <a:ext cx="1893008" cy="2105643"/>
            <a:chOff x="0" y="0"/>
            <a:chExt cx="2524011" cy="2807524"/>
          </a:xfrm>
        </p:grpSpPr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0" y="0"/>
              <a:ext cx="2524011" cy="2807524"/>
              <a:chOff x="687070" y="247650"/>
              <a:chExt cx="11148060" cy="1240028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687070" y="247650"/>
                <a:ext cx="11148061" cy="12400280"/>
              </a:xfrm>
              <a:custGeom>
                <a:avLst/>
                <a:gdLst/>
                <a:ahLst/>
                <a:cxnLst/>
                <a:rect l="l" t="t" r="r" b="b"/>
                <a:pathLst>
                  <a:path w="11148061" h="12400280">
                    <a:moveTo>
                      <a:pt x="9215120" y="1497330"/>
                    </a:moveTo>
                    <a:cubicBezTo>
                      <a:pt x="8773160" y="972820"/>
                      <a:pt x="8234680" y="508000"/>
                      <a:pt x="7590790" y="252730"/>
                    </a:cubicBezTo>
                    <a:cubicBezTo>
                      <a:pt x="7132320" y="71120"/>
                      <a:pt x="6633210" y="0"/>
                      <a:pt x="6139180" y="6350"/>
                    </a:cubicBezTo>
                    <a:cubicBezTo>
                      <a:pt x="4053840" y="36830"/>
                      <a:pt x="2157730" y="1490980"/>
                      <a:pt x="1289050" y="3346450"/>
                    </a:cubicBezTo>
                    <a:cubicBezTo>
                      <a:pt x="527050" y="4977130"/>
                      <a:pt x="0" y="7792720"/>
                      <a:pt x="680720" y="9457690"/>
                    </a:cubicBezTo>
                    <a:cubicBezTo>
                      <a:pt x="1360170" y="11122661"/>
                      <a:pt x="2499360" y="12005311"/>
                      <a:pt x="4248150" y="12081511"/>
                    </a:cubicBezTo>
                    <a:cubicBezTo>
                      <a:pt x="7001510" y="12400280"/>
                      <a:pt x="9088120" y="10502901"/>
                      <a:pt x="10118091" y="8309611"/>
                    </a:cubicBezTo>
                    <a:cubicBezTo>
                      <a:pt x="11148061" y="6116320"/>
                      <a:pt x="10782300" y="3361691"/>
                      <a:pt x="9215121" y="14973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11736" y="13054"/>
              <a:ext cx="2500539" cy="2781415"/>
              <a:chOff x="687070" y="247650"/>
              <a:chExt cx="11148060" cy="1240028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687070" y="247650"/>
                <a:ext cx="11148061" cy="12400280"/>
              </a:xfrm>
              <a:custGeom>
                <a:avLst/>
                <a:gdLst/>
                <a:ahLst/>
                <a:cxnLst/>
                <a:rect l="l" t="t" r="r" b="b"/>
                <a:pathLst>
                  <a:path w="11148061" h="12400280">
                    <a:moveTo>
                      <a:pt x="9215120" y="1497330"/>
                    </a:moveTo>
                    <a:cubicBezTo>
                      <a:pt x="8773160" y="972820"/>
                      <a:pt x="8234680" y="508000"/>
                      <a:pt x="7590790" y="252730"/>
                    </a:cubicBezTo>
                    <a:cubicBezTo>
                      <a:pt x="7132320" y="71120"/>
                      <a:pt x="6633210" y="0"/>
                      <a:pt x="6139180" y="6350"/>
                    </a:cubicBezTo>
                    <a:cubicBezTo>
                      <a:pt x="4053840" y="36830"/>
                      <a:pt x="2157730" y="1490980"/>
                      <a:pt x="1289050" y="3346450"/>
                    </a:cubicBezTo>
                    <a:cubicBezTo>
                      <a:pt x="527050" y="4977130"/>
                      <a:pt x="0" y="7792720"/>
                      <a:pt x="680720" y="9457690"/>
                    </a:cubicBezTo>
                    <a:cubicBezTo>
                      <a:pt x="1360170" y="11122661"/>
                      <a:pt x="2499360" y="12005311"/>
                      <a:pt x="4248150" y="12081511"/>
                    </a:cubicBezTo>
                    <a:cubicBezTo>
                      <a:pt x="7001510" y="12400280"/>
                      <a:pt x="9088120" y="10502901"/>
                      <a:pt x="10118091" y="8309611"/>
                    </a:cubicBezTo>
                    <a:cubicBezTo>
                      <a:pt x="11148061" y="6116320"/>
                      <a:pt x="10782300" y="3361691"/>
                      <a:pt x="9215121" y="149733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4616" t="-2044" r="-31316" b="2044"/>
                </a:stretch>
              </a:blipFill>
            </p:spPr>
          </p:sp>
        </p:grpSp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196142">
            <a:off x="6990902" y="1810854"/>
            <a:ext cx="1143565" cy="1343949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31093" y="7487076"/>
            <a:ext cx="797355" cy="1099109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437144" y="10680715"/>
            <a:ext cx="1258249" cy="1375819"/>
          </a:xfrm>
          <a:prstGeom prst="rect">
            <a:avLst/>
          </a:prstGeom>
        </p:spPr>
      </p:pic>
      <p:grpSp>
        <p:nvGrpSpPr>
          <p:cNvPr id="61" name="Group 61"/>
          <p:cNvGrpSpPr/>
          <p:nvPr/>
        </p:nvGrpSpPr>
        <p:grpSpPr>
          <a:xfrm>
            <a:off x="290380" y="12954319"/>
            <a:ext cx="2391059" cy="2391059"/>
            <a:chOff x="0" y="0"/>
            <a:chExt cx="3188077" cy="3188077"/>
          </a:xfrm>
        </p:grpSpPr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>
              <a:off x="0" y="0"/>
              <a:ext cx="3188077" cy="3188077"/>
              <a:chOff x="0" y="0"/>
              <a:chExt cx="12700000" cy="127000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22005" y="22005"/>
              <a:ext cx="3144067" cy="3144067"/>
              <a:chOff x="0" y="0"/>
              <a:chExt cx="12700000" cy="12700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10075" r="-10075"/>
                </a:stretch>
              </a:blipFill>
            </p:spPr>
          </p:sp>
        </p:grpSp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072435" y="14364017"/>
            <a:ext cx="556015" cy="1171684"/>
          </a:xfrm>
          <a:prstGeom prst="rect">
            <a:avLst/>
          </a:prstGeom>
        </p:spPr>
      </p:pic>
      <p:grpSp>
        <p:nvGrpSpPr>
          <p:cNvPr id="67" name="Group 67"/>
          <p:cNvGrpSpPr/>
          <p:nvPr/>
        </p:nvGrpSpPr>
        <p:grpSpPr>
          <a:xfrm>
            <a:off x="4935744" y="16284873"/>
            <a:ext cx="1883910" cy="1813279"/>
            <a:chOff x="0" y="0"/>
            <a:chExt cx="2511882" cy="2417708"/>
          </a:xfrm>
        </p:grpSpPr>
        <p:grpSp>
          <p:nvGrpSpPr>
            <p:cNvPr id="68" name="Group 68"/>
            <p:cNvGrpSpPr>
              <a:grpSpLocks noChangeAspect="1"/>
            </p:cNvGrpSpPr>
            <p:nvPr/>
          </p:nvGrpSpPr>
          <p:grpSpPr>
            <a:xfrm>
              <a:off x="0" y="0"/>
              <a:ext cx="2511882" cy="2417708"/>
              <a:chOff x="30480" y="591820"/>
              <a:chExt cx="12736830" cy="1225931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30480" y="59182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1" y="2120900"/>
                      <a:pt x="8590281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19"/>
                      <a:pt x="1822450" y="10811510"/>
                      <a:pt x="2842260" y="11203940"/>
                    </a:cubicBezTo>
                    <a:cubicBezTo>
                      <a:pt x="5585460" y="12259310"/>
                      <a:pt x="8953500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12128" y="12128"/>
              <a:ext cx="2474081" cy="2381324"/>
              <a:chOff x="30480" y="591820"/>
              <a:chExt cx="12736830" cy="122593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0480" y="59182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1" y="2120900"/>
                      <a:pt x="8590281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19"/>
                      <a:pt x="1822450" y="10811510"/>
                      <a:pt x="2842260" y="11203940"/>
                    </a:cubicBezTo>
                    <a:cubicBezTo>
                      <a:pt x="5585460" y="12259310"/>
                      <a:pt x="8953500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-39215" t="-5134" r="-38728" b="5134"/>
                </a:stretch>
              </a:blipFill>
            </p:spPr>
          </p:sp>
        </p:grpSp>
      </p:grpSp>
      <p:pic>
        <p:nvPicPr>
          <p:cNvPr id="73" name="Picture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859236" flipH="1">
            <a:off x="-446299" y="8136190"/>
            <a:ext cx="1293326" cy="874813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879269" flipH="1">
            <a:off x="6618321" y="8700142"/>
            <a:ext cx="1138081" cy="1245091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272339" y="15345374"/>
            <a:ext cx="1461802" cy="300076"/>
          </a:xfrm>
          <a:prstGeom prst="rect">
            <a:avLst/>
          </a:prstGeom>
        </p:spPr>
      </p:pic>
      <p:grpSp>
        <p:nvGrpSpPr>
          <p:cNvPr id="77" name="Group 77"/>
          <p:cNvGrpSpPr/>
          <p:nvPr/>
        </p:nvGrpSpPr>
        <p:grpSpPr>
          <a:xfrm>
            <a:off x="-70735" y="2652881"/>
            <a:ext cx="3830725" cy="2630168"/>
            <a:chOff x="46306" y="-142875"/>
            <a:chExt cx="5107629" cy="153785"/>
          </a:xfrm>
        </p:grpSpPr>
        <p:sp>
          <p:nvSpPr>
            <p:cNvPr id="78" name="TextBox 78"/>
            <p:cNvSpPr txBox="1"/>
            <p:nvPr/>
          </p:nvSpPr>
          <p:spPr>
            <a:xfrm>
              <a:off x="109521" y="-142875"/>
              <a:ext cx="4998104" cy="16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8"/>
                </a:lnSpc>
              </a:pPr>
              <a:endParaRPr lang="en-US" sz="1900" dirty="0">
                <a:solidFill>
                  <a:srgbClr val="000000"/>
                </a:solidFill>
                <a:latin typeface="Biski Bold"/>
              </a:endParaRP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46306" y="-102702"/>
              <a:ext cx="5107629" cy="113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46"/>
                </a:lnSpc>
              </a:pPr>
              <a:r>
                <a:rPr lang="es-MX" sz="1402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educación y la experiencia están en asociación. L</a:t>
              </a:r>
              <a:r>
                <a:rPr lang="es-MX" sz="140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educación y su investigación desde tres cuestiones principales: modos de hacer investigación educativa y el uso que damos a sus resultados; la idea de la experiencia como eje que da sentido a la investigación y a la educación misma; y la singularidad de las situaciones y de las personas.</a:t>
              </a:r>
            </a:p>
            <a:p>
              <a:pPr>
                <a:lnSpc>
                  <a:spcPts val="1946"/>
                </a:lnSpc>
              </a:pPr>
              <a:endParaRPr lang="es-MX" sz="1499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3121874" y="6712529"/>
            <a:ext cx="4457632" cy="1930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6"/>
              </a:lnSpc>
            </a:pPr>
            <a:r>
              <a:rPr lang="es-MX" sz="140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investigación de la experiencia, en esta obra acude a las nociones de sentido y saber el soporte y horizonte de las investigaciones; como vigilantes de la unidad de lo vivido, pensado y de expresar la complejidad de cada situación indagada.</a:t>
            </a:r>
          </a:p>
          <a:p>
            <a:pPr>
              <a:lnSpc>
                <a:spcPts val="1946"/>
              </a:lnSpc>
            </a:pPr>
            <a:r>
              <a:rPr lang="es-MX" sz="140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Investigar en educación parece ser cada vez más un espacio imposible; busca aquel saber que ilumina el hacer, esto es, que vuelve sobre la experiencia para ganar experiencia.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-173049" y="9646473"/>
            <a:ext cx="4964347" cy="2174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6"/>
              </a:lnSpc>
            </a:pPr>
            <a:r>
              <a:rPr lang="es-MX" sz="14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obra contribuye, en el campo de la pedagogía, a enfatizar e impulsar una manera de mirar a la educación desde la perspectiva de quien la vive y de cómo la experimenta.</a:t>
            </a:r>
          </a:p>
          <a:p>
            <a:pPr>
              <a:lnSpc>
                <a:spcPts val="1946"/>
              </a:lnSpc>
            </a:pPr>
            <a:r>
              <a:rPr lang="es-MX" sz="14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experiencia tiene un gran camino recorrido en las discusiones filosóficas y educativas. La idea de situación, es a la vez que rasgo indica distinción, uno que muestra lo común en lo que los textos estudian: singularidades, de la experiencia y de los sujetos en ellas. Esto no significa, por supuesto, que la experiencia sea considerada como individual. </a:t>
            </a:r>
            <a:endParaRPr lang="en-US" sz="14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071948" y="13095351"/>
            <a:ext cx="4238334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6"/>
              </a:lnSpc>
            </a:pPr>
            <a:r>
              <a:rPr lang="es-MX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práctica educativa busca ser vivida como experiencia, un hacer y pensar sobre la experiencia. La pregunta por qué hace pensar la educación a sus protagonistas implica ir a la experiencia para volver a ella y descubrir nuevos significados y caminos. La forma en que hacemos y pensamos nuestra experiencia educativa, incluye el encuentro con otros, tanto como con nosotros mismos.</a:t>
            </a:r>
            <a:endParaRPr lang="en-US" sz="1402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282312" y="16885341"/>
            <a:ext cx="4032226" cy="1199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6"/>
              </a:lnSpc>
            </a:pPr>
            <a:r>
              <a:rPr lang="es-MX" sz="14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ejercicio de lectura al que invita es el de tenerlo como acompañamiento, para darnos qué vivir-pensar, escudriñar los sentidos de nuestra propia experiencia como profesores, educadores, o investigadores de la experiencia educativa.</a:t>
            </a:r>
            <a:endParaRPr lang="en-US" sz="140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" name="Picture 13">
            <a:extLst>
              <a:ext uri="{FF2B5EF4-FFF2-40B4-BE49-F238E27FC236}">
                <a16:creationId xmlns:a16="http://schemas.microsoft.com/office/drawing/2014/main" id="{D26E84A4-27AE-8229-0846-9F4C10F4899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5143611" y="3566268"/>
            <a:ext cx="2659975" cy="2374030"/>
          </a:xfrm>
          <a:prstGeom prst="rect">
            <a:avLst/>
          </a:prstGeom>
        </p:spPr>
      </p:pic>
      <p:pic>
        <p:nvPicPr>
          <p:cNvPr id="100" name="Picture 12">
            <a:extLst>
              <a:ext uri="{FF2B5EF4-FFF2-40B4-BE49-F238E27FC236}">
                <a16:creationId xmlns:a16="http://schemas.microsoft.com/office/drawing/2014/main" id="{F03AF8CB-7EF5-54EE-232F-3F696380336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297259">
            <a:off x="-219945" y="6013537"/>
            <a:ext cx="1629118" cy="1694792"/>
          </a:xfrm>
          <a:prstGeom prst="rect">
            <a:avLst/>
          </a:prstGeom>
        </p:spPr>
      </p:pic>
      <p:pic>
        <p:nvPicPr>
          <p:cNvPr id="101" name="Picture 11">
            <a:extLst>
              <a:ext uri="{FF2B5EF4-FFF2-40B4-BE49-F238E27FC236}">
                <a16:creationId xmlns:a16="http://schemas.microsoft.com/office/drawing/2014/main" id="{E6C34B4F-7C28-7A3D-F1E6-E3AFE5B91E51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 rot="6115091">
            <a:off x="4829192" y="9081310"/>
            <a:ext cx="1705704" cy="1618284"/>
          </a:xfrm>
          <a:prstGeom prst="rect">
            <a:avLst/>
          </a:prstGeom>
        </p:spPr>
      </p:pic>
      <p:pic>
        <p:nvPicPr>
          <p:cNvPr id="102" name="Picture 14">
            <a:extLst>
              <a:ext uri="{FF2B5EF4-FFF2-40B4-BE49-F238E27FC236}">
                <a16:creationId xmlns:a16="http://schemas.microsoft.com/office/drawing/2014/main" id="{35DE9811-5BDB-1449-952F-74818A950EAE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-236311" y="13647580"/>
            <a:ext cx="1065615" cy="1602428"/>
          </a:xfrm>
          <a:prstGeom prst="rect">
            <a:avLst/>
          </a:prstGeom>
        </p:spPr>
      </p:pic>
      <p:pic>
        <p:nvPicPr>
          <p:cNvPr id="103" name="Picture 15">
            <a:extLst>
              <a:ext uri="{FF2B5EF4-FFF2-40B4-BE49-F238E27FC236}">
                <a16:creationId xmlns:a16="http://schemas.microsoft.com/office/drawing/2014/main" id="{9C17163E-B2B3-AA72-7C57-109BD8CE2166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4488964" y="16175246"/>
            <a:ext cx="2311435" cy="2268097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137544" y="16981857"/>
            <a:ext cx="1109636" cy="1266179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849238" y="18134065"/>
            <a:ext cx="1154632" cy="946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437</Words>
  <Application>Microsoft Office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Varela Round</vt:lpstr>
      <vt:lpstr>Times New Roman</vt:lpstr>
      <vt:lpstr>Biski</vt:lpstr>
      <vt:lpstr>Arial</vt:lpstr>
      <vt:lpstr>Barrio Bold</vt:lpstr>
      <vt:lpstr>Calibri</vt:lpstr>
      <vt:lpstr>Biski Bold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Infografía algunas cosas que puedes hacer en tu tiempo libre divertido ilustrado sticker azul</dc:title>
  <dc:creator>User</dc:creator>
  <cp:lastModifiedBy>KENIA MARILY MONSIVAIS RODRIGUEZ</cp:lastModifiedBy>
  <cp:revision>4</cp:revision>
  <dcterms:created xsi:type="dcterms:W3CDTF">2006-08-16T00:00:00Z</dcterms:created>
  <dcterms:modified xsi:type="dcterms:W3CDTF">2022-10-20T00:42:57Z</dcterms:modified>
  <dc:identifier>DAFPhmYyUx0</dc:identifier>
</cp:coreProperties>
</file>