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1" r:id="rId4"/>
    <p:sldId id="262" r:id="rId5"/>
    <p:sldId id="258" r:id="rId6"/>
    <p:sldId id="259" r:id="rId7"/>
    <p:sldId id="260"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11/3/2022</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64755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11/3/2022</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94920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11/3/2022</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71868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11/3/2022</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1344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11/3/2022</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26678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11/3/2022</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94453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11/3/2022</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08543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11/3/2022</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67949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11/3/2022</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46420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11/3/2022</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91959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11/3/2022</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361416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11/3/2022</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dirty="0"/>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‹Nº›</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Tree>
    <p:extLst>
      <p:ext uri="{BB962C8B-B14F-4D97-AF65-F5344CB8AC3E}">
        <p14:creationId xmlns:p14="http://schemas.microsoft.com/office/powerpoint/2010/main" val="34330866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33A6A7-E7EE-42C5-88DE-B09D16B38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5"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A1A03E5D-AC2F-872B-9257-05B9FA75AE53}"/>
              </a:ext>
            </a:extLst>
          </p:cNvPr>
          <p:cNvSpPr>
            <a:spLocks noGrp="1"/>
          </p:cNvSpPr>
          <p:nvPr>
            <p:ph type="ctrTitle"/>
          </p:nvPr>
        </p:nvSpPr>
        <p:spPr>
          <a:xfrm>
            <a:off x="160429" y="1028546"/>
            <a:ext cx="6028727" cy="2232199"/>
          </a:xfrm>
        </p:spPr>
        <p:txBody>
          <a:bodyPr anchor="t">
            <a:normAutofit fontScale="90000"/>
          </a:bodyPr>
          <a:lstStyle/>
          <a:p>
            <a:r>
              <a:rPr lang="es-MX" sz="6700" dirty="0">
                <a:solidFill>
                  <a:schemeClr val="tx1"/>
                </a:solidFill>
              </a:rPr>
              <a:t>Las capacidades</a:t>
            </a:r>
            <a:br>
              <a:rPr lang="es-MX" sz="6700" dirty="0">
                <a:solidFill>
                  <a:schemeClr val="tx1"/>
                </a:solidFill>
              </a:rPr>
            </a:br>
            <a:r>
              <a:rPr lang="es-MX" sz="6700" dirty="0">
                <a:solidFill>
                  <a:schemeClr val="tx1"/>
                </a:solidFill>
              </a:rPr>
              <a:t>sociomotrices </a:t>
            </a:r>
            <a:r>
              <a:rPr lang="es-MX" dirty="0"/>
              <a:t/>
            </a:r>
            <a:br>
              <a:rPr lang="es-MX" dirty="0"/>
            </a:br>
            <a:endParaRPr lang="es-MX" dirty="0"/>
          </a:p>
        </p:txBody>
      </p:sp>
      <p:sp>
        <p:nvSpPr>
          <p:cNvPr id="3" name="Subtítulo 2">
            <a:extLst>
              <a:ext uri="{FF2B5EF4-FFF2-40B4-BE49-F238E27FC236}">
                <a16:creationId xmlns:a16="http://schemas.microsoft.com/office/drawing/2014/main" id="{EC862F81-9C75-C14C-1738-DEADBA18F93B}"/>
              </a:ext>
            </a:extLst>
          </p:cNvPr>
          <p:cNvSpPr>
            <a:spLocks noGrp="1"/>
          </p:cNvSpPr>
          <p:nvPr>
            <p:ph type="subTitle" idx="1"/>
          </p:nvPr>
        </p:nvSpPr>
        <p:spPr>
          <a:xfrm>
            <a:off x="290405" y="4317559"/>
            <a:ext cx="5555624" cy="2063925"/>
          </a:xfrm>
        </p:spPr>
        <p:txBody>
          <a:bodyPr anchor="b">
            <a:normAutofit fontScale="77500" lnSpcReduction="20000"/>
          </a:bodyPr>
          <a:lstStyle/>
          <a:p>
            <a:pPr algn="l">
              <a:lnSpc>
                <a:spcPct val="120000"/>
              </a:lnSpc>
            </a:pPr>
            <a:r>
              <a:rPr lang="es-MX" dirty="0">
                <a:solidFill>
                  <a:schemeClr val="tx1"/>
                </a:solidFill>
              </a:rPr>
              <a:t>Jazmín Azucena de la Cruz Sánchez</a:t>
            </a:r>
          </a:p>
          <a:p>
            <a:pPr algn="l">
              <a:lnSpc>
                <a:spcPct val="120000"/>
              </a:lnSpc>
            </a:pPr>
            <a:r>
              <a:rPr lang="es-MX" dirty="0">
                <a:solidFill>
                  <a:schemeClr val="tx1"/>
                </a:solidFill>
              </a:rPr>
              <a:t>Graciela de la Garza Barboza</a:t>
            </a:r>
          </a:p>
          <a:p>
            <a:pPr algn="l">
              <a:lnSpc>
                <a:spcPct val="120000"/>
              </a:lnSpc>
            </a:pPr>
            <a:r>
              <a:rPr lang="es-MX" dirty="0">
                <a:solidFill>
                  <a:schemeClr val="tx1"/>
                </a:solidFill>
              </a:rPr>
              <a:t>Brenda Saidaly de la Rosa Rivera</a:t>
            </a:r>
          </a:p>
          <a:p>
            <a:pPr algn="l">
              <a:lnSpc>
                <a:spcPct val="120000"/>
              </a:lnSpc>
            </a:pPr>
            <a:r>
              <a:rPr lang="es-MX" dirty="0">
                <a:solidFill>
                  <a:schemeClr val="tx1"/>
                </a:solidFill>
              </a:rPr>
              <a:t>Sandra Guadalupe Flores Alvizo</a:t>
            </a:r>
          </a:p>
          <a:p>
            <a:pPr algn="l">
              <a:lnSpc>
                <a:spcPct val="120000"/>
              </a:lnSpc>
            </a:pPr>
            <a:r>
              <a:rPr lang="es-MX" dirty="0">
                <a:solidFill>
                  <a:schemeClr val="tx1"/>
                </a:solidFill>
              </a:rPr>
              <a:t>Salma Mariana Gaona Gaona </a:t>
            </a: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Flores rosadas y hojas sobre fondo blanco">
            <a:extLst>
              <a:ext uri="{FF2B5EF4-FFF2-40B4-BE49-F238E27FC236}">
                <a16:creationId xmlns:a16="http://schemas.microsoft.com/office/drawing/2014/main" id="{773D1F76-033B-8B47-3E49-D59801C7F7B0}"/>
              </a:ext>
            </a:extLst>
          </p:cNvPr>
          <p:cNvPicPr>
            <a:picLocks noChangeAspect="1"/>
          </p:cNvPicPr>
          <p:nvPr/>
        </p:nvPicPr>
        <p:blipFill rotWithShape="1">
          <a:blip r:embed="rId2"/>
          <a:srcRect l="24851" r="20131"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29578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D23868-7B80-C54A-E967-64EA93C06EFD}"/>
              </a:ext>
            </a:extLst>
          </p:cNvPr>
          <p:cNvSpPr txBox="1"/>
          <p:nvPr/>
        </p:nvSpPr>
        <p:spPr>
          <a:xfrm>
            <a:off x="546654" y="1874728"/>
            <a:ext cx="6177703" cy="3539430"/>
          </a:xfrm>
          <a:prstGeom prst="rect">
            <a:avLst/>
          </a:prstGeom>
          <a:noFill/>
        </p:spPr>
        <p:txBody>
          <a:bodyPr wrap="square">
            <a:spAutoFit/>
          </a:bodyPr>
          <a:lstStyle/>
          <a:p>
            <a:pPr algn="just"/>
            <a:endParaRPr lang="es-MX" sz="2800" dirty="0"/>
          </a:p>
          <a:p>
            <a:pPr algn="just"/>
            <a:r>
              <a:rPr lang="es-MX" sz="2800" dirty="0"/>
              <a:t>Toda nuestra vida es un continuo proceso de aprendizaje. En los primeros años se produce la mayor adquisición de habilidades desde el punto de vista motor, del desarrollo de los sentidos y del lenguaje y de la relación con el entorno.</a:t>
            </a:r>
          </a:p>
        </p:txBody>
      </p:sp>
      <p:sp>
        <p:nvSpPr>
          <p:cNvPr id="5" name="CuadroTexto 4">
            <a:extLst>
              <a:ext uri="{FF2B5EF4-FFF2-40B4-BE49-F238E27FC236}">
                <a16:creationId xmlns:a16="http://schemas.microsoft.com/office/drawing/2014/main" id="{0E2C7D6E-A5AF-6A54-0144-7CFADC8F14B7}"/>
              </a:ext>
            </a:extLst>
          </p:cNvPr>
          <p:cNvSpPr txBox="1"/>
          <p:nvPr/>
        </p:nvSpPr>
        <p:spPr>
          <a:xfrm>
            <a:off x="281609" y="618295"/>
            <a:ext cx="10558669" cy="769441"/>
          </a:xfrm>
          <a:prstGeom prst="rect">
            <a:avLst/>
          </a:prstGeom>
          <a:noFill/>
        </p:spPr>
        <p:txBody>
          <a:bodyPr wrap="square">
            <a:spAutoFit/>
          </a:bodyPr>
          <a:lstStyle/>
          <a:p>
            <a:r>
              <a:rPr lang="es-MX" sz="4400" b="1" dirty="0"/>
              <a:t>¿Qué es el desarrollo psicomotor?</a:t>
            </a:r>
          </a:p>
        </p:txBody>
      </p:sp>
      <p:pic>
        <p:nvPicPr>
          <p:cNvPr id="11" name="Imagen 10">
            <a:extLst>
              <a:ext uri="{FF2B5EF4-FFF2-40B4-BE49-F238E27FC236}">
                <a16:creationId xmlns:a16="http://schemas.microsoft.com/office/drawing/2014/main" id="{FB075941-DBAF-CCF9-14DF-6EC832780ED6}"/>
              </a:ext>
            </a:extLst>
          </p:cNvPr>
          <p:cNvPicPr>
            <a:picLocks noChangeAspect="1"/>
          </p:cNvPicPr>
          <p:nvPr/>
        </p:nvPicPr>
        <p:blipFill>
          <a:blip r:embed="rId2"/>
          <a:stretch>
            <a:fillRect/>
          </a:stretch>
        </p:blipFill>
        <p:spPr>
          <a:xfrm>
            <a:off x="8548745" y="1607404"/>
            <a:ext cx="3267127" cy="2419716"/>
          </a:xfrm>
          <a:prstGeom prst="rect">
            <a:avLst/>
          </a:prstGeom>
        </p:spPr>
      </p:pic>
      <p:pic>
        <p:nvPicPr>
          <p:cNvPr id="13" name="Imagen 12">
            <a:extLst>
              <a:ext uri="{FF2B5EF4-FFF2-40B4-BE49-F238E27FC236}">
                <a16:creationId xmlns:a16="http://schemas.microsoft.com/office/drawing/2014/main" id="{B8F54C51-3B9D-0368-0992-ADEBAB7F8E33}"/>
              </a:ext>
            </a:extLst>
          </p:cNvPr>
          <p:cNvPicPr>
            <a:picLocks noChangeAspect="1"/>
          </p:cNvPicPr>
          <p:nvPr/>
        </p:nvPicPr>
        <p:blipFill>
          <a:blip r:embed="rId3"/>
          <a:stretch>
            <a:fillRect/>
          </a:stretch>
        </p:blipFill>
        <p:spPr>
          <a:xfrm>
            <a:off x="7255368" y="4204300"/>
            <a:ext cx="3218527" cy="2419716"/>
          </a:xfrm>
          <a:prstGeom prst="rect">
            <a:avLst/>
          </a:prstGeom>
        </p:spPr>
      </p:pic>
    </p:spTree>
    <p:extLst>
      <p:ext uri="{BB962C8B-B14F-4D97-AF65-F5344CB8AC3E}">
        <p14:creationId xmlns:p14="http://schemas.microsoft.com/office/powerpoint/2010/main" val="27532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3E4850-1EAE-618B-00E2-D9014E70095E}"/>
              </a:ext>
            </a:extLst>
          </p:cNvPr>
          <p:cNvSpPr txBox="1"/>
          <p:nvPr/>
        </p:nvSpPr>
        <p:spPr>
          <a:xfrm>
            <a:off x="511942" y="610186"/>
            <a:ext cx="9289774" cy="1815882"/>
          </a:xfrm>
          <a:prstGeom prst="rect">
            <a:avLst/>
          </a:prstGeom>
          <a:noFill/>
        </p:spPr>
        <p:txBody>
          <a:bodyPr wrap="square">
            <a:spAutoFit/>
          </a:bodyPr>
          <a:lstStyle/>
          <a:p>
            <a:pPr algn="just"/>
            <a:r>
              <a:rPr lang="es-MX" sz="2800" dirty="0"/>
              <a:t>La sociomotricidad hace referencia a una interacción en la que participa más de una persona, especialmente en los juegos y deportes colectivos en donde los resultados son mucho más enriquecedores.</a:t>
            </a:r>
          </a:p>
        </p:txBody>
      </p:sp>
      <p:pic>
        <p:nvPicPr>
          <p:cNvPr id="4" name="Imagen 3">
            <a:extLst>
              <a:ext uri="{FF2B5EF4-FFF2-40B4-BE49-F238E27FC236}">
                <a16:creationId xmlns:a16="http://schemas.microsoft.com/office/drawing/2014/main" id="{B3B0C37F-DFF2-1FCE-E595-286947A45C5B}"/>
              </a:ext>
            </a:extLst>
          </p:cNvPr>
          <p:cNvPicPr>
            <a:picLocks noChangeAspect="1"/>
          </p:cNvPicPr>
          <p:nvPr/>
        </p:nvPicPr>
        <p:blipFill>
          <a:blip r:embed="rId2"/>
          <a:stretch>
            <a:fillRect/>
          </a:stretch>
        </p:blipFill>
        <p:spPr>
          <a:xfrm>
            <a:off x="4353950" y="3052690"/>
            <a:ext cx="6568273" cy="3448343"/>
          </a:xfrm>
          <a:prstGeom prst="rect">
            <a:avLst/>
          </a:prstGeom>
        </p:spPr>
      </p:pic>
    </p:spTree>
    <p:extLst>
      <p:ext uri="{BB962C8B-B14F-4D97-AF65-F5344CB8AC3E}">
        <p14:creationId xmlns:p14="http://schemas.microsoft.com/office/powerpoint/2010/main" val="19361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498FB3-1629-50EB-072E-41A4E696B03B}"/>
              </a:ext>
            </a:extLst>
          </p:cNvPr>
          <p:cNvSpPr txBox="1"/>
          <p:nvPr/>
        </p:nvSpPr>
        <p:spPr>
          <a:xfrm>
            <a:off x="3493629" y="345752"/>
            <a:ext cx="5204742" cy="1384995"/>
          </a:xfrm>
          <a:prstGeom prst="rect">
            <a:avLst/>
          </a:prstGeom>
          <a:noFill/>
        </p:spPr>
        <p:txBody>
          <a:bodyPr wrap="square">
            <a:spAutoFit/>
          </a:bodyPr>
          <a:lstStyle/>
          <a:p>
            <a:r>
              <a:rPr lang="es-MX" sz="2800" b="1" dirty="0"/>
              <a:t>El grupo se subdivide en:</a:t>
            </a:r>
          </a:p>
          <a:p>
            <a:endParaRPr lang="es-MX" sz="2800" b="1" dirty="0"/>
          </a:p>
          <a:p>
            <a:endParaRPr lang="es-MX" sz="2800" dirty="0"/>
          </a:p>
        </p:txBody>
      </p:sp>
      <p:pic>
        <p:nvPicPr>
          <p:cNvPr id="6146" name="Picture 2" descr="5 Habilidades sociomotrices - YouTube">
            <a:extLst>
              <a:ext uri="{FF2B5EF4-FFF2-40B4-BE49-F238E27FC236}">
                <a16:creationId xmlns:a16="http://schemas.microsoft.com/office/drawing/2014/main" id="{B7667896-48EB-27C0-5AE6-9111CF074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524" y="3406364"/>
            <a:ext cx="5521570" cy="310588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BC77DFB-CBF2-39FF-9F0E-0F721D265B77}"/>
              </a:ext>
            </a:extLst>
          </p:cNvPr>
          <p:cNvSpPr txBox="1"/>
          <p:nvPr/>
        </p:nvSpPr>
        <p:spPr>
          <a:xfrm>
            <a:off x="6236555" y="1265874"/>
            <a:ext cx="5667024" cy="1569660"/>
          </a:xfrm>
          <a:prstGeom prst="rect">
            <a:avLst/>
          </a:prstGeom>
          <a:noFill/>
        </p:spPr>
        <p:txBody>
          <a:bodyPr wrap="square">
            <a:spAutoFit/>
          </a:bodyPr>
          <a:lstStyle/>
          <a:p>
            <a:pPr algn="ctr"/>
            <a:r>
              <a:rPr lang="es-MX" sz="2400" dirty="0"/>
              <a:t>Interacción Sociomotriz de Cooperación. Cuando por el contrario, los participantes se complementan y auxilian durante la actividad.</a:t>
            </a:r>
          </a:p>
        </p:txBody>
      </p:sp>
      <p:sp>
        <p:nvSpPr>
          <p:cNvPr id="7" name="CuadroTexto 6">
            <a:extLst>
              <a:ext uri="{FF2B5EF4-FFF2-40B4-BE49-F238E27FC236}">
                <a16:creationId xmlns:a16="http://schemas.microsoft.com/office/drawing/2014/main" id="{FCBD13C8-5743-F65E-35E3-435B99402D88}"/>
              </a:ext>
            </a:extLst>
          </p:cNvPr>
          <p:cNvSpPr txBox="1"/>
          <p:nvPr/>
        </p:nvSpPr>
        <p:spPr>
          <a:xfrm>
            <a:off x="391891" y="1264104"/>
            <a:ext cx="4398474" cy="1569660"/>
          </a:xfrm>
          <a:prstGeom prst="rect">
            <a:avLst/>
          </a:prstGeom>
          <a:noFill/>
        </p:spPr>
        <p:txBody>
          <a:bodyPr wrap="square">
            <a:spAutoFit/>
          </a:bodyPr>
          <a:lstStyle/>
          <a:p>
            <a:pPr algn="ctr"/>
            <a:r>
              <a:rPr lang="es-MX" sz="2400" dirty="0"/>
              <a:t>Interacción Sociomotriz de Antagonismo. Cuando los deportes contemplan adversarios o contrincantes.</a:t>
            </a:r>
          </a:p>
        </p:txBody>
      </p:sp>
    </p:spTree>
    <p:extLst>
      <p:ext uri="{BB962C8B-B14F-4D97-AF65-F5344CB8AC3E}">
        <p14:creationId xmlns:p14="http://schemas.microsoft.com/office/powerpoint/2010/main" val="381569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1E468D-49B8-B634-3CEC-C34FF2815E93}"/>
              </a:ext>
            </a:extLst>
          </p:cNvPr>
          <p:cNvSpPr txBox="1"/>
          <p:nvPr/>
        </p:nvSpPr>
        <p:spPr>
          <a:xfrm>
            <a:off x="420755" y="460658"/>
            <a:ext cx="8975035" cy="954107"/>
          </a:xfrm>
          <a:prstGeom prst="rect">
            <a:avLst/>
          </a:prstGeom>
          <a:noFill/>
        </p:spPr>
        <p:txBody>
          <a:bodyPr wrap="square">
            <a:spAutoFit/>
          </a:bodyPr>
          <a:lstStyle/>
          <a:p>
            <a:r>
              <a:rPr lang="es-MX" sz="2800" dirty="0"/>
              <a:t>Una vez que se adquiere una habilidad, ésta se perfecciona y posteriormente se aprende una nueva.</a:t>
            </a:r>
          </a:p>
        </p:txBody>
      </p:sp>
      <p:sp>
        <p:nvSpPr>
          <p:cNvPr id="5" name="CuadroTexto 4">
            <a:extLst>
              <a:ext uri="{FF2B5EF4-FFF2-40B4-BE49-F238E27FC236}">
                <a16:creationId xmlns:a16="http://schemas.microsoft.com/office/drawing/2014/main" id="{252349A3-1DE9-936B-E314-97E16556F58F}"/>
              </a:ext>
            </a:extLst>
          </p:cNvPr>
          <p:cNvSpPr txBox="1"/>
          <p:nvPr/>
        </p:nvSpPr>
        <p:spPr>
          <a:xfrm>
            <a:off x="452227" y="2256976"/>
            <a:ext cx="6115878" cy="3539430"/>
          </a:xfrm>
          <a:prstGeom prst="rect">
            <a:avLst/>
          </a:prstGeom>
          <a:noFill/>
        </p:spPr>
        <p:txBody>
          <a:bodyPr wrap="square">
            <a:spAutoFit/>
          </a:bodyPr>
          <a:lstStyle/>
          <a:p>
            <a:r>
              <a:rPr lang="es-MX" sz="2800" dirty="0"/>
              <a:t>Las diferentes habilidades se dividen en 4 grupos:</a:t>
            </a:r>
          </a:p>
          <a:p>
            <a:endParaRPr lang="es-MX" sz="2800" dirty="0"/>
          </a:p>
          <a:p>
            <a:r>
              <a:rPr lang="es-MX" sz="2800" dirty="0"/>
              <a:t>Motor grueso o control de la postura.</a:t>
            </a:r>
          </a:p>
          <a:p>
            <a:r>
              <a:rPr lang="es-MX" sz="2800" dirty="0"/>
              <a:t>Motor fino o coordinado.</a:t>
            </a:r>
          </a:p>
          <a:p>
            <a:r>
              <a:rPr lang="es-MX" sz="2800" dirty="0"/>
              <a:t>Lenguaje. </a:t>
            </a:r>
          </a:p>
          <a:p>
            <a:r>
              <a:rPr lang="es-MX" sz="2800" dirty="0"/>
              <a:t>Habilidades sociales (Sociabilidad)</a:t>
            </a:r>
          </a:p>
        </p:txBody>
      </p:sp>
      <p:pic>
        <p:nvPicPr>
          <p:cNvPr id="7" name="Imagen 6">
            <a:extLst>
              <a:ext uri="{FF2B5EF4-FFF2-40B4-BE49-F238E27FC236}">
                <a16:creationId xmlns:a16="http://schemas.microsoft.com/office/drawing/2014/main" id="{BD84521E-1045-42D2-331A-DC6E13D7E4C9}"/>
              </a:ext>
            </a:extLst>
          </p:cNvPr>
          <p:cNvPicPr>
            <a:picLocks noChangeAspect="1"/>
          </p:cNvPicPr>
          <p:nvPr/>
        </p:nvPicPr>
        <p:blipFill>
          <a:blip r:embed="rId2"/>
          <a:stretch>
            <a:fillRect/>
          </a:stretch>
        </p:blipFill>
        <p:spPr>
          <a:xfrm>
            <a:off x="9308404" y="2438837"/>
            <a:ext cx="2431369" cy="1620913"/>
          </a:xfrm>
          <a:prstGeom prst="rect">
            <a:avLst/>
          </a:prstGeom>
        </p:spPr>
      </p:pic>
      <p:pic>
        <p:nvPicPr>
          <p:cNvPr id="9" name="Imagen 8">
            <a:extLst>
              <a:ext uri="{FF2B5EF4-FFF2-40B4-BE49-F238E27FC236}">
                <a16:creationId xmlns:a16="http://schemas.microsoft.com/office/drawing/2014/main" id="{D76CFBE5-B4B9-CE80-F457-9989E6212B95}"/>
              </a:ext>
            </a:extLst>
          </p:cNvPr>
          <p:cNvPicPr>
            <a:picLocks noChangeAspect="1"/>
          </p:cNvPicPr>
          <p:nvPr/>
        </p:nvPicPr>
        <p:blipFill>
          <a:blip r:embed="rId3"/>
          <a:stretch>
            <a:fillRect/>
          </a:stretch>
        </p:blipFill>
        <p:spPr>
          <a:xfrm>
            <a:off x="6776144" y="4723283"/>
            <a:ext cx="4555666" cy="1519315"/>
          </a:xfrm>
          <a:prstGeom prst="rect">
            <a:avLst/>
          </a:prstGeom>
        </p:spPr>
      </p:pic>
      <p:pic>
        <p:nvPicPr>
          <p:cNvPr id="10" name="Imagen 9">
            <a:extLst>
              <a:ext uri="{FF2B5EF4-FFF2-40B4-BE49-F238E27FC236}">
                <a16:creationId xmlns:a16="http://schemas.microsoft.com/office/drawing/2014/main" id="{20B39138-3BD2-B635-B83C-62954C74599B}"/>
              </a:ext>
            </a:extLst>
          </p:cNvPr>
          <p:cNvPicPr>
            <a:picLocks noChangeAspect="1"/>
          </p:cNvPicPr>
          <p:nvPr/>
        </p:nvPicPr>
        <p:blipFill>
          <a:blip r:embed="rId4"/>
          <a:stretch>
            <a:fillRect/>
          </a:stretch>
        </p:blipFill>
        <p:spPr>
          <a:xfrm>
            <a:off x="6327280" y="2438836"/>
            <a:ext cx="2431371" cy="1620914"/>
          </a:xfrm>
          <a:prstGeom prst="rect">
            <a:avLst/>
          </a:prstGeom>
        </p:spPr>
      </p:pic>
    </p:spTree>
    <p:extLst>
      <p:ext uri="{BB962C8B-B14F-4D97-AF65-F5344CB8AC3E}">
        <p14:creationId xmlns:p14="http://schemas.microsoft.com/office/powerpoint/2010/main" val="383493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31D73E7-2E8C-87A2-847F-9A11BDCCDD68}"/>
              </a:ext>
            </a:extLst>
          </p:cNvPr>
          <p:cNvSpPr txBox="1"/>
          <p:nvPr/>
        </p:nvSpPr>
        <p:spPr>
          <a:xfrm>
            <a:off x="391858" y="1874728"/>
            <a:ext cx="6079281" cy="3108543"/>
          </a:xfrm>
          <a:prstGeom prst="rect">
            <a:avLst/>
          </a:prstGeom>
          <a:noFill/>
        </p:spPr>
        <p:txBody>
          <a:bodyPr wrap="square">
            <a:spAutoFit/>
          </a:bodyPr>
          <a:lstStyle/>
          <a:p>
            <a:pPr algn="just"/>
            <a:r>
              <a:rPr lang="es-MX" sz="2800" dirty="0"/>
              <a:t>La sociomotricidad es fundamental durante la educación, ya que el niño manifiesta con su cuerpo un tipo de lenguaje basado en dos puntos básicos: un alto nivel de simbolismo y la necesidad de relacionarse con otros.</a:t>
            </a:r>
          </a:p>
        </p:txBody>
      </p:sp>
      <p:pic>
        <p:nvPicPr>
          <p:cNvPr id="7" name="Imagen 6">
            <a:extLst>
              <a:ext uri="{FF2B5EF4-FFF2-40B4-BE49-F238E27FC236}">
                <a16:creationId xmlns:a16="http://schemas.microsoft.com/office/drawing/2014/main" id="{37E8AE18-E0F5-950B-FFC0-86F36E2A5DA3}"/>
              </a:ext>
            </a:extLst>
          </p:cNvPr>
          <p:cNvPicPr>
            <a:picLocks noChangeAspect="1"/>
          </p:cNvPicPr>
          <p:nvPr/>
        </p:nvPicPr>
        <p:blipFill>
          <a:blip r:embed="rId2"/>
          <a:stretch>
            <a:fillRect/>
          </a:stretch>
        </p:blipFill>
        <p:spPr>
          <a:xfrm>
            <a:off x="6998370" y="1075300"/>
            <a:ext cx="4801772" cy="4501661"/>
          </a:xfrm>
          <a:prstGeom prst="rect">
            <a:avLst/>
          </a:prstGeom>
        </p:spPr>
      </p:pic>
    </p:spTree>
    <p:extLst>
      <p:ext uri="{BB962C8B-B14F-4D97-AF65-F5344CB8AC3E}">
        <p14:creationId xmlns:p14="http://schemas.microsoft.com/office/powerpoint/2010/main" val="368321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 2º. TALLER DE VINCULACION LA EDUC.FISICA EN PREESCOLAR PowerPoint  Presentation - ID:882362">
            <a:extLst>
              <a:ext uri="{FF2B5EF4-FFF2-40B4-BE49-F238E27FC236}">
                <a16:creationId xmlns:a16="http://schemas.microsoft.com/office/drawing/2014/main" id="{AD7A10C3-84A8-27EF-43BC-C6291FA944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27" b="10359"/>
          <a:stretch/>
        </p:blipFill>
        <p:spPr bwMode="auto">
          <a:xfrm>
            <a:off x="1524000" y="618978"/>
            <a:ext cx="9144000" cy="552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50623"/>
      </p:ext>
    </p:extLst>
  </p:cSld>
  <p:clrMapOvr>
    <a:masterClrMapping/>
  </p:clrMapOvr>
</p:sld>
</file>

<file path=ppt/theme/theme1.xml><?xml version="1.0" encoding="utf-8"?>
<a:theme xmlns:a="http://schemas.openxmlformats.org/drawingml/2006/main" name="SineVTI">
  <a:themeElements>
    <a:clrScheme name="AnalogousFromLightSeedRightStep">
      <a:dk1>
        <a:srgbClr val="000000"/>
      </a:dk1>
      <a:lt1>
        <a:srgbClr val="FFFFFF"/>
      </a:lt1>
      <a:dk2>
        <a:srgbClr val="273B21"/>
      </a:dk2>
      <a:lt2>
        <a:srgbClr val="E2E5E8"/>
      </a:lt2>
      <a:accent1>
        <a:srgbClr val="C49A77"/>
      </a:accent1>
      <a:accent2>
        <a:srgbClr val="ACA267"/>
      </a:accent2>
      <a:accent3>
        <a:srgbClr val="98A773"/>
      </a:accent3>
      <a:accent4>
        <a:srgbClr val="7FB06A"/>
      </a:accent4>
      <a:accent5>
        <a:srgbClr val="75B17C"/>
      </a:accent5>
      <a:accent6>
        <a:srgbClr val="69AF8E"/>
      </a:accent6>
      <a:hlink>
        <a:srgbClr val="5C85A7"/>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138</TotalTime>
  <Words>235</Words>
  <Application>Microsoft Office PowerPoint</Application>
  <PresentationFormat>Panorámica</PresentationFormat>
  <Paragraphs>21</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Avenir Next LT Pro</vt:lpstr>
      <vt:lpstr>Posterama</vt:lpstr>
      <vt:lpstr>SineVTI</vt:lpstr>
      <vt:lpstr>Las capacidades sociomotrices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capacidades sociomotrices</dc:title>
  <dc:creator>GRACIELA DE LA GARZA BARBOZA</dc:creator>
  <cp:lastModifiedBy>Brenda de la Rosa</cp:lastModifiedBy>
  <cp:revision>2</cp:revision>
  <dcterms:created xsi:type="dcterms:W3CDTF">2022-10-25T05:33:57Z</dcterms:created>
  <dcterms:modified xsi:type="dcterms:W3CDTF">2022-11-04T03:13:14Z</dcterms:modified>
</cp:coreProperties>
</file>