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1" r:id="rId4"/>
    <p:sldId id="262" r:id="rId5"/>
    <p:sldId id="258" r:id="rId6"/>
    <p:sldId id="259" r:id="rId7"/>
    <p:sldId id="260"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2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073D55F9-11A3-4523-8F38-6BA37933791A}" type="datetime1">
              <a:rPr lang="en-US" smtClean="0"/>
              <a:t>11/3/2022</a:t>
            </a:fld>
            <a:endParaRPr lang="en-US" dirty="0"/>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64755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0B4E757A-3EC2-4683-9080-1A460C37C843}" type="datetime1">
              <a:rPr lang="en-US" smtClean="0"/>
              <a:t>11/3/2022</a:t>
            </a:fld>
            <a:endParaRPr lang="en-US" dirty="0"/>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920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11/3/2022</a:t>
            </a:fld>
            <a:endParaRPr lang="en-US" dirty="0"/>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a:xfrm>
            <a:off x="4267200" y="6319838"/>
            <a:ext cx="3982781"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71868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1CB9D56B-6EBE-4E5F-99D9-2A3DBDF37D0A}" type="datetime1">
              <a:rPr lang="en-US" smtClean="0"/>
              <a:t>11/3/2022</a:t>
            </a:fld>
            <a:endParaRPr lang="en-US" dirty="0"/>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1344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8C33F3CA-C7E3-432D-9282-18F13836509A}" type="datetime1">
              <a:rPr lang="en-US" smtClean="0"/>
              <a:t>11/3/2022</a:t>
            </a:fld>
            <a:endParaRPr lang="en-US" dirty="0"/>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2667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75BE9C62-1337-40B8-BA50-E9F4861DB4BC}" type="datetime1">
              <a:rPr lang="en-US" smtClean="0"/>
              <a:t>11/3/2022</a:t>
            </a:fld>
            <a:endParaRPr lang="en-US" dirty="0"/>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453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47C195EB-2DA3-4B24-8725-19BC22A7BE50}" type="datetime1">
              <a:rPr lang="en-US" smtClean="0"/>
              <a:t>11/3/2022</a:t>
            </a:fld>
            <a:endParaRPr lang="en-US" dirty="0"/>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0854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F4E237E6-0076-4915-A5A8-B7C11FA4F374}" type="datetime1">
              <a:rPr lang="en-US" smtClean="0"/>
              <a:t>11/3/2022</a:t>
            </a:fld>
            <a:endParaRPr lang="en-US" dirty="0"/>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67949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3505F58F-C0B5-422A-8E5A-6B99E5D80F0A}" type="datetime1">
              <a:rPr lang="en-US" smtClean="0"/>
              <a:t>11/3/2022</a:t>
            </a:fld>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4642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7565E655-9687-48DF-A33F-F8824CCCB5D1}" type="datetime1">
              <a:rPr lang="en-US" smtClean="0"/>
              <a:t>11/3/2022</a:t>
            </a:fld>
            <a:endParaRPr lang="en-US" dirty="0"/>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9195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B97FD56A-AAB8-4544-A495-D0645413C9E3}" type="datetime1">
              <a:rPr lang="en-US" smtClean="0"/>
              <a:t>11/3/2022</a:t>
            </a:fld>
            <a:endParaRPr lang="en-US" dirty="0"/>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361416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xmlns=""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xmlns=""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xmlns=""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xmlns=""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11/3/2022</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‹Nº›</a:t>
            </a:fld>
            <a:endParaRPr lang="en-US" dirty="0"/>
          </a:p>
        </p:txBody>
      </p:sp>
      <p:sp>
        <p:nvSpPr>
          <p:cNvPr id="77" name="Freeform: Shape 76">
            <a:extLst>
              <a:ext uri="{FF2B5EF4-FFF2-40B4-BE49-F238E27FC236}">
                <a16:creationId xmlns:a16="http://schemas.microsoft.com/office/drawing/2014/main" xmlns=""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34330866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733A6A7-E7EE-42C5-88DE-B09D16B38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xmlns="" id="{BA6285CA-6AFA-4F27-AFB5-1B32CDE09B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3" name="Group 12">
            <a:extLst>
              <a:ext uri="{FF2B5EF4-FFF2-40B4-BE49-F238E27FC236}">
                <a16:creationId xmlns:a16="http://schemas.microsoft.com/office/drawing/2014/main" xmlns="" id="{91108A0F-8C78-4294-B028-9F09581FC0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14" y="-1"/>
            <a:ext cx="12214827" cy="6858000"/>
            <a:chOff x="-6214" y="-1"/>
            <a:chExt cx="12214827" cy="6858000"/>
          </a:xfrm>
        </p:grpSpPr>
        <p:cxnSp>
          <p:nvCxnSpPr>
            <p:cNvPr id="45" name="Straight Connector 13">
              <a:extLst>
                <a:ext uri="{FF2B5EF4-FFF2-40B4-BE49-F238E27FC236}">
                  <a16:creationId xmlns:a16="http://schemas.microsoft.com/office/drawing/2014/main" xmlns="" id="{313489AA-CF3C-45B5-9A6B-D686CDD1DDF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4">
              <a:extLst>
                <a:ext uri="{FF2B5EF4-FFF2-40B4-BE49-F238E27FC236}">
                  <a16:creationId xmlns:a16="http://schemas.microsoft.com/office/drawing/2014/main" xmlns="" id="{7ABF1CE3-37BC-462F-BC4B-5EF9C8287DB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5">
              <a:extLst>
                <a:ext uri="{FF2B5EF4-FFF2-40B4-BE49-F238E27FC236}">
                  <a16:creationId xmlns:a16="http://schemas.microsoft.com/office/drawing/2014/main" xmlns="" id="{121847A4-7B07-4976-81EF-E68ABFC4FB3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6">
              <a:extLst>
                <a:ext uri="{FF2B5EF4-FFF2-40B4-BE49-F238E27FC236}">
                  <a16:creationId xmlns:a16="http://schemas.microsoft.com/office/drawing/2014/main" xmlns="" id="{9F3EBBA6-8771-481B-BACA-142F0C80534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DF58D94E-BB4B-436D-8172-0F5737BEEA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F75AA9A-4678-41CB-AEFA-13C324B847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C95E447-C172-476B-98BE-453E4049FBE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F3BD247-696E-47F7-964F-89A5823D118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E31E4B8-694B-447A-AA13-36B0A4EEC9F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8321B73-1AE7-4FA0-90EB-4E969A095D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15F8082-1C6D-496D-937D-964948B109B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B84AF1D-3604-4213-B891-4880C86F6EC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3631262-5E4E-4A33-9D72-17996A538F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A4C49C9-CD9F-417C-A832-DD9D6F9C4BC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A3BBBFA-B462-4340-82C8-3EE5CCFB100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4A7D3C2E-F100-49BC-9F4E-DFB50B2F9F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46D4A85-2FF9-491B-BBF7-4D83EB8881B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8F6747A-BC05-4E83-8FE8-976BBCE305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C1FEEA0-B31C-4DD8-9CC4-DAE06557804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A783C12-3D0A-495D-B461-9D1FCC415A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AD7D205-DA43-40B9-82B4-D570FB270F5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DD4F5FF-D993-454E-AB84-8634B9E53F6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F64AEBB-D378-4CCE-9266-B45FC822EB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2217ABD-7AF1-44DF-9243-75E5C9792A0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D885E59-AA75-4026-972E-4DEE1AB5994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AB41BAB-F8B8-402D-BC3D-82F73208A39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67CC234-9EF0-4613-9013-F7F9AEC49E5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32D8DE3-B3FD-47EC-B6D3-90CE4F0370D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4218772-C699-478C-9D44-9459ABA4CA7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A1A03E5D-AC2F-872B-9257-05B9FA75AE53}"/>
              </a:ext>
            </a:extLst>
          </p:cNvPr>
          <p:cNvSpPr>
            <a:spLocks noGrp="1"/>
          </p:cNvSpPr>
          <p:nvPr>
            <p:ph type="ctrTitle"/>
          </p:nvPr>
        </p:nvSpPr>
        <p:spPr>
          <a:xfrm>
            <a:off x="160429" y="1028546"/>
            <a:ext cx="6028727" cy="2232199"/>
          </a:xfrm>
        </p:spPr>
        <p:txBody>
          <a:bodyPr anchor="t">
            <a:normAutofit fontScale="90000"/>
          </a:bodyPr>
          <a:lstStyle/>
          <a:p>
            <a:r>
              <a:rPr lang="es-MX" sz="6700" b="1" dirty="0" smtClean="0">
                <a:solidFill>
                  <a:schemeClr val="tx1"/>
                </a:solidFill>
                <a:latin typeface="ART HISTORY BOOK" pitchFamily="50" charset="0"/>
              </a:rPr>
              <a:t>LAS CAPACIDADES</a:t>
            </a:r>
            <a:br>
              <a:rPr lang="es-MX" sz="6700" b="1" dirty="0" smtClean="0">
                <a:solidFill>
                  <a:schemeClr val="tx1"/>
                </a:solidFill>
                <a:latin typeface="ART HISTORY BOOK" pitchFamily="50" charset="0"/>
              </a:rPr>
            </a:br>
            <a:r>
              <a:rPr lang="es-MX" sz="6700" b="1" dirty="0" smtClean="0">
                <a:solidFill>
                  <a:schemeClr val="tx1"/>
                </a:solidFill>
                <a:latin typeface="ART HISTORY BOOK" pitchFamily="50" charset="0"/>
              </a:rPr>
              <a:t>SOCIOMOTRICES </a:t>
            </a:r>
            <a:r>
              <a:rPr lang="es-MX" dirty="0"/>
              <a:t/>
            </a:r>
            <a:br>
              <a:rPr lang="es-MX" dirty="0"/>
            </a:br>
            <a:endParaRPr lang="es-MX" dirty="0"/>
          </a:p>
        </p:txBody>
      </p:sp>
      <p:sp>
        <p:nvSpPr>
          <p:cNvPr id="3" name="Subtítulo 2">
            <a:extLst>
              <a:ext uri="{FF2B5EF4-FFF2-40B4-BE49-F238E27FC236}">
                <a16:creationId xmlns:a16="http://schemas.microsoft.com/office/drawing/2014/main" xmlns="" id="{EC862F81-9C75-C14C-1738-DEADBA18F93B}"/>
              </a:ext>
            </a:extLst>
          </p:cNvPr>
          <p:cNvSpPr>
            <a:spLocks noGrp="1"/>
          </p:cNvSpPr>
          <p:nvPr>
            <p:ph type="subTitle" idx="1"/>
          </p:nvPr>
        </p:nvSpPr>
        <p:spPr>
          <a:xfrm>
            <a:off x="290405" y="3982750"/>
            <a:ext cx="5555624" cy="2063925"/>
          </a:xfrm>
        </p:spPr>
        <p:txBody>
          <a:bodyPr anchor="b">
            <a:normAutofit fontScale="77500" lnSpcReduction="20000"/>
          </a:bodyPr>
          <a:lstStyle/>
          <a:p>
            <a:pPr algn="l">
              <a:lnSpc>
                <a:spcPct val="120000"/>
              </a:lnSpc>
            </a:pPr>
            <a:r>
              <a:rPr lang="es-MX" b="1" dirty="0">
                <a:solidFill>
                  <a:schemeClr val="tx1"/>
                </a:solidFill>
                <a:latin typeface="Arial Rounded MT Bold" panose="020F0704030504030204" pitchFamily="34" charset="0"/>
              </a:rPr>
              <a:t>Jazmín Azucena de la Cruz Sánchez</a:t>
            </a:r>
          </a:p>
          <a:p>
            <a:pPr algn="l">
              <a:lnSpc>
                <a:spcPct val="120000"/>
              </a:lnSpc>
            </a:pPr>
            <a:r>
              <a:rPr lang="es-MX" b="1" dirty="0">
                <a:solidFill>
                  <a:schemeClr val="tx1"/>
                </a:solidFill>
                <a:latin typeface="Arial Rounded MT Bold" panose="020F0704030504030204" pitchFamily="34" charset="0"/>
              </a:rPr>
              <a:t>Graciela de la Garza Barboza</a:t>
            </a:r>
          </a:p>
          <a:p>
            <a:pPr algn="l">
              <a:lnSpc>
                <a:spcPct val="120000"/>
              </a:lnSpc>
            </a:pPr>
            <a:r>
              <a:rPr lang="es-MX" b="1" dirty="0">
                <a:solidFill>
                  <a:schemeClr val="tx1"/>
                </a:solidFill>
                <a:latin typeface="Arial Rounded MT Bold" panose="020F0704030504030204" pitchFamily="34" charset="0"/>
              </a:rPr>
              <a:t>Brenda Saidaly de la Rosa Rivera</a:t>
            </a:r>
          </a:p>
          <a:p>
            <a:pPr algn="l">
              <a:lnSpc>
                <a:spcPct val="120000"/>
              </a:lnSpc>
            </a:pPr>
            <a:r>
              <a:rPr lang="es-MX" b="1" dirty="0">
                <a:solidFill>
                  <a:schemeClr val="tx1"/>
                </a:solidFill>
                <a:latin typeface="Arial Rounded MT Bold" panose="020F0704030504030204" pitchFamily="34" charset="0"/>
              </a:rPr>
              <a:t>Sandra Guadalupe Flores Alvizo</a:t>
            </a:r>
          </a:p>
          <a:p>
            <a:pPr algn="l">
              <a:lnSpc>
                <a:spcPct val="120000"/>
              </a:lnSpc>
            </a:pPr>
            <a:r>
              <a:rPr lang="es-MX" b="1" dirty="0">
                <a:solidFill>
                  <a:schemeClr val="tx1"/>
                </a:solidFill>
                <a:latin typeface="Arial Rounded MT Bold" panose="020F0704030504030204" pitchFamily="34" charset="0"/>
              </a:rPr>
              <a:t>Salma Mariana Gaona Gaona </a:t>
            </a:r>
          </a:p>
        </p:txBody>
      </p:sp>
      <p:sp>
        <p:nvSpPr>
          <p:cNvPr id="44" name="Right Triangle 43">
            <a:extLst>
              <a:ext uri="{FF2B5EF4-FFF2-40B4-BE49-F238E27FC236}">
                <a16:creationId xmlns:a16="http://schemas.microsoft.com/office/drawing/2014/main" xmlns="" id="{94D786EB-944C-47D5-B631-899F4029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res rosadas y hojas sobre fondo blanco">
            <a:extLst>
              <a:ext uri="{FF2B5EF4-FFF2-40B4-BE49-F238E27FC236}">
                <a16:creationId xmlns:a16="http://schemas.microsoft.com/office/drawing/2014/main" xmlns="" id="{773D1F76-033B-8B47-3E49-D59801C7F7B0}"/>
              </a:ext>
            </a:extLst>
          </p:cNvPr>
          <p:cNvPicPr>
            <a:picLocks noChangeAspect="1"/>
          </p:cNvPicPr>
          <p:nvPr/>
        </p:nvPicPr>
        <p:blipFill rotWithShape="1">
          <a:blip r:embed="rId2"/>
          <a:srcRect l="24851" r="20131"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2957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9D23868-7B80-C54A-E967-64EA93C06EFD}"/>
              </a:ext>
            </a:extLst>
          </p:cNvPr>
          <p:cNvSpPr txBox="1"/>
          <p:nvPr/>
        </p:nvSpPr>
        <p:spPr>
          <a:xfrm>
            <a:off x="546654" y="1874728"/>
            <a:ext cx="6177703" cy="3539430"/>
          </a:xfrm>
          <a:prstGeom prst="rect">
            <a:avLst/>
          </a:prstGeom>
          <a:noFill/>
        </p:spPr>
        <p:txBody>
          <a:bodyPr wrap="square">
            <a:spAutoFit/>
          </a:bodyPr>
          <a:lstStyle/>
          <a:p>
            <a:pPr algn="just"/>
            <a:endParaRPr lang="es-MX" sz="2800" dirty="0"/>
          </a:p>
          <a:p>
            <a:pPr algn="just"/>
            <a:r>
              <a:rPr lang="es-MX" sz="2800" dirty="0"/>
              <a:t>Toda nuestra vida es un continuo proceso de aprendizaje. En los primeros años se produce la mayor adquisición de habilidades desde el punto de vista motor, del desarrollo de los sentidos y del lenguaje y de la relación con el entorno.</a:t>
            </a:r>
          </a:p>
        </p:txBody>
      </p:sp>
      <p:sp>
        <p:nvSpPr>
          <p:cNvPr id="5" name="CuadroTexto 4">
            <a:extLst>
              <a:ext uri="{FF2B5EF4-FFF2-40B4-BE49-F238E27FC236}">
                <a16:creationId xmlns:a16="http://schemas.microsoft.com/office/drawing/2014/main" xmlns="" id="{0E2C7D6E-A5AF-6A54-0144-7CFADC8F14B7}"/>
              </a:ext>
            </a:extLst>
          </p:cNvPr>
          <p:cNvSpPr txBox="1"/>
          <p:nvPr/>
        </p:nvSpPr>
        <p:spPr>
          <a:xfrm>
            <a:off x="281609" y="618295"/>
            <a:ext cx="10558669" cy="769441"/>
          </a:xfrm>
          <a:prstGeom prst="rect">
            <a:avLst/>
          </a:prstGeom>
          <a:noFill/>
        </p:spPr>
        <p:txBody>
          <a:bodyPr wrap="square">
            <a:spAutoFit/>
          </a:bodyPr>
          <a:lstStyle/>
          <a:p>
            <a:r>
              <a:rPr lang="es-MX" sz="4400" b="1" dirty="0"/>
              <a:t>¿Qué es el desarrollo psicomotor?</a:t>
            </a:r>
          </a:p>
        </p:txBody>
      </p:sp>
      <p:pic>
        <p:nvPicPr>
          <p:cNvPr id="11" name="Imagen 10">
            <a:extLst>
              <a:ext uri="{FF2B5EF4-FFF2-40B4-BE49-F238E27FC236}">
                <a16:creationId xmlns:a16="http://schemas.microsoft.com/office/drawing/2014/main" xmlns="" id="{FB075941-DBAF-CCF9-14DF-6EC832780ED6}"/>
              </a:ext>
            </a:extLst>
          </p:cNvPr>
          <p:cNvPicPr>
            <a:picLocks noChangeAspect="1"/>
          </p:cNvPicPr>
          <p:nvPr/>
        </p:nvPicPr>
        <p:blipFill>
          <a:blip r:embed="rId2"/>
          <a:stretch>
            <a:fillRect/>
          </a:stretch>
        </p:blipFill>
        <p:spPr>
          <a:xfrm>
            <a:off x="8548745" y="1607404"/>
            <a:ext cx="3267127" cy="2419716"/>
          </a:xfrm>
          <a:prstGeom prst="rect">
            <a:avLst/>
          </a:prstGeom>
        </p:spPr>
      </p:pic>
      <p:pic>
        <p:nvPicPr>
          <p:cNvPr id="13" name="Imagen 12">
            <a:extLst>
              <a:ext uri="{FF2B5EF4-FFF2-40B4-BE49-F238E27FC236}">
                <a16:creationId xmlns:a16="http://schemas.microsoft.com/office/drawing/2014/main" xmlns="" id="{B8F54C51-3B9D-0368-0992-ADEBAB7F8E33}"/>
              </a:ext>
            </a:extLst>
          </p:cNvPr>
          <p:cNvPicPr>
            <a:picLocks noChangeAspect="1"/>
          </p:cNvPicPr>
          <p:nvPr/>
        </p:nvPicPr>
        <p:blipFill>
          <a:blip r:embed="rId3"/>
          <a:stretch>
            <a:fillRect/>
          </a:stretch>
        </p:blipFill>
        <p:spPr>
          <a:xfrm>
            <a:off x="7255368" y="4204300"/>
            <a:ext cx="3218527" cy="2419716"/>
          </a:xfrm>
          <a:prstGeom prst="rect">
            <a:avLst/>
          </a:prstGeom>
        </p:spPr>
      </p:pic>
    </p:spTree>
    <p:extLst>
      <p:ext uri="{BB962C8B-B14F-4D97-AF65-F5344CB8AC3E}">
        <p14:creationId xmlns:p14="http://schemas.microsoft.com/office/powerpoint/2010/main" val="27532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F3E4850-1EAE-618B-00E2-D9014E70095E}"/>
              </a:ext>
            </a:extLst>
          </p:cNvPr>
          <p:cNvSpPr txBox="1"/>
          <p:nvPr/>
        </p:nvSpPr>
        <p:spPr>
          <a:xfrm>
            <a:off x="511942" y="610186"/>
            <a:ext cx="9289774" cy="1815882"/>
          </a:xfrm>
          <a:prstGeom prst="rect">
            <a:avLst/>
          </a:prstGeom>
          <a:noFill/>
        </p:spPr>
        <p:txBody>
          <a:bodyPr wrap="square">
            <a:spAutoFit/>
          </a:bodyPr>
          <a:lstStyle/>
          <a:p>
            <a:pPr algn="just"/>
            <a:r>
              <a:rPr lang="es-MX" sz="2800" dirty="0"/>
              <a:t>La sociomotricidad hace referencia a una interacción en la que participa más de una persona, especialmente en los juegos y deportes colectivos en donde los resultados son mucho más enriquecedores.</a:t>
            </a:r>
          </a:p>
        </p:txBody>
      </p:sp>
      <p:pic>
        <p:nvPicPr>
          <p:cNvPr id="4" name="Imagen 3">
            <a:extLst>
              <a:ext uri="{FF2B5EF4-FFF2-40B4-BE49-F238E27FC236}">
                <a16:creationId xmlns:a16="http://schemas.microsoft.com/office/drawing/2014/main" xmlns="" id="{B3B0C37F-DFF2-1FCE-E595-286947A45C5B}"/>
              </a:ext>
            </a:extLst>
          </p:cNvPr>
          <p:cNvPicPr>
            <a:picLocks noChangeAspect="1"/>
          </p:cNvPicPr>
          <p:nvPr/>
        </p:nvPicPr>
        <p:blipFill>
          <a:blip r:embed="rId2"/>
          <a:stretch>
            <a:fillRect/>
          </a:stretch>
        </p:blipFill>
        <p:spPr>
          <a:xfrm>
            <a:off x="4353950" y="3052690"/>
            <a:ext cx="6568273" cy="3448343"/>
          </a:xfrm>
          <a:prstGeom prst="rect">
            <a:avLst/>
          </a:prstGeom>
        </p:spPr>
      </p:pic>
    </p:spTree>
    <p:extLst>
      <p:ext uri="{BB962C8B-B14F-4D97-AF65-F5344CB8AC3E}">
        <p14:creationId xmlns:p14="http://schemas.microsoft.com/office/powerpoint/2010/main" val="1936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E498FB3-1629-50EB-072E-41A4E696B03B}"/>
              </a:ext>
            </a:extLst>
          </p:cNvPr>
          <p:cNvSpPr txBox="1"/>
          <p:nvPr/>
        </p:nvSpPr>
        <p:spPr>
          <a:xfrm>
            <a:off x="3493629" y="345752"/>
            <a:ext cx="5204742" cy="1384995"/>
          </a:xfrm>
          <a:prstGeom prst="rect">
            <a:avLst/>
          </a:prstGeom>
          <a:noFill/>
        </p:spPr>
        <p:txBody>
          <a:bodyPr wrap="square">
            <a:spAutoFit/>
          </a:bodyPr>
          <a:lstStyle/>
          <a:p>
            <a:r>
              <a:rPr lang="es-MX" sz="2800" b="1" dirty="0"/>
              <a:t>El grupo se subdivide en:</a:t>
            </a:r>
          </a:p>
          <a:p>
            <a:endParaRPr lang="es-MX" sz="2800" b="1" dirty="0"/>
          </a:p>
          <a:p>
            <a:endParaRPr lang="es-MX" sz="2800" dirty="0"/>
          </a:p>
        </p:txBody>
      </p:sp>
      <p:pic>
        <p:nvPicPr>
          <p:cNvPr id="6146" name="Picture 2" descr="5 Habilidades sociomotrices - YouTube">
            <a:extLst>
              <a:ext uri="{FF2B5EF4-FFF2-40B4-BE49-F238E27FC236}">
                <a16:creationId xmlns:a16="http://schemas.microsoft.com/office/drawing/2014/main" xmlns="" id="{B7667896-48EB-27C0-5AE6-9111CF074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24" y="3406364"/>
            <a:ext cx="5521570" cy="31058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1BC77DFB-CBF2-39FF-9F0E-0F721D265B77}"/>
              </a:ext>
            </a:extLst>
          </p:cNvPr>
          <p:cNvSpPr txBox="1"/>
          <p:nvPr/>
        </p:nvSpPr>
        <p:spPr>
          <a:xfrm>
            <a:off x="6236555" y="1265874"/>
            <a:ext cx="5667024" cy="1569660"/>
          </a:xfrm>
          <a:prstGeom prst="rect">
            <a:avLst/>
          </a:prstGeom>
          <a:noFill/>
        </p:spPr>
        <p:txBody>
          <a:bodyPr wrap="square">
            <a:spAutoFit/>
          </a:bodyPr>
          <a:lstStyle/>
          <a:p>
            <a:pPr algn="ctr"/>
            <a:r>
              <a:rPr lang="es-MX" sz="2400" dirty="0"/>
              <a:t>Interacción Sociomotriz de Cooperación. Cuando por el contrario, los participantes se complementan y auxilian durante la actividad.</a:t>
            </a:r>
          </a:p>
        </p:txBody>
      </p:sp>
      <p:sp>
        <p:nvSpPr>
          <p:cNvPr id="7" name="CuadroTexto 6">
            <a:extLst>
              <a:ext uri="{FF2B5EF4-FFF2-40B4-BE49-F238E27FC236}">
                <a16:creationId xmlns:a16="http://schemas.microsoft.com/office/drawing/2014/main" xmlns="" id="{FCBD13C8-5743-F65E-35E3-435B99402D88}"/>
              </a:ext>
            </a:extLst>
          </p:cNvPr>
          <p:cNvSpPr txBox="1"/>
          <p:nvPr/>
        </p:nvSpPr>
        <p:spPr>
          <a:xfrm>
            <a:off x="391891" y="1264104"/>
            <a:ext cx="4398474" cy="1569660"/>
          </a:xfrm>
          <a:prstGeom prst="rect">
            <a:avLst/>
          </a:prstGeom>
          <a:noFill/>
        </p:spPr>
        <p:txBody>
          <a:bodyPr wrap="square">
            <a:spAutoFit/>
          </a:bodyPr>
          <a:lstStyle/>
          <a:p>
            <a:pPr algn="ctr"/>
            <a:r>
              <a:rPr lang="es-MX" sz="2400" dirty="0"/>
              <a:t>Interacción Sociomotriz de Antagonismo. Cuando los deportes contemplan adversarios o contrincantes.</a:t>
            </a:r>
          </a:p>
        </p:txBody>
      </p:sp>
    </p:spTree>
    <p:extLst>
      <p:ext uri="{BB962C8B-B14F-4D97-AF65-F5344CB8AC3E}">
        <p14:creationId xmlns:p14="http://schemas.microsoft.com/office/powerpoint/2010/main" val="38156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F1E468D-49B8-B634-3CEC-C34FF2815E93}"/>
              </a:ext>
            </a:extLst>
          </p:cNvPr>
          <p:cNvSpPr txBox="1"/>
          <p:nvPr/>
        </p:nvSpPr>
        <p:spPr>
          <a:xfrm>
            <a:off x="420755" y="460658"/>
            <a:ext cx="8975035" cy="954107"/>
          </a:xfrm>
          <a:prstGeom prst="rect">
            <a:avLst/>
          </a:prstGeom>
          <a:noFill/>
        </p:spPr>
        <p:txBody>
          <a:bodyPr wrap="square">
            <a:spAutoFit/>
          </a:bodyPr>
          <a:lstStyle/>
          <a:p>
            <a:r>
              <a:rPr lang="es-MX" sz="2800" dirty="0"/>
              <a:t>Una vez que se adquiere una habilidad, ésta se perfecciona y posteriormente se aprende una nueva.</a:t>
            </a:r>
          </a:p>
        </p:txBody>
      </p:sp>
      <p:sp>
        <p:nvSpPr>
          <p:cNvPr id="5" name="CuadroTexto 4">
            <a:extLst>
              <a:ext uri="{FF2B5EF4-FFF2-40B4-BE49-F238E27FC236}">
                <a16:creationId xmlns:a16="http://schemas.microsoft.com/office/drawing/2014/main" xmlns="" id="{252349A3-1DE9-936B-E314-97E16556F58F}"/>
              </a:ext>
            </a:extLst>
          </p:cNvPr>
          <p:cNvSpPr txBox="1"/>
          <p:nvPr/>
        </p:nvSpPr>
        <p:spPr>
          <a:xfrm>
            <a:off x="452227" y="2256976"/>
            <a:ext cx="6115878" cy="3539430"/>
          </a:xfrm>
          <a:prstGeom prst="rect">
            <a:avLst/>
          </a:prstGeom>
          <a:noFill/>
        </p:spPr>
        <p:txBody>
          <a:bodyPr wrap="square">
            <a:spAutoFit/>
          </a:bodyPr>
          <a:lstStyle/>
          <a:p>
            <a:r>
              <a:rPr lang="es-MX" sz="2800" dirty="0"/>
              <a:t>Las diferentes habilidades se dividen en 4 grupos:</a:t>
            </a:r>
          </a:p>
          <a:p>
            <a:endParaRPr lang="es-MX" sz="2800" dirty="0"/>
          </a:p>
          <a:p>
            <a:r>
              <a:rPr lang="es-MX" sz="2800" dirty="0"/>
              <a:t>Motor grueso o control de la postura.</a:t>
            </a:r>
          </a:p>
          <a:p>
            <a:r>
              <a:rPr lang="es-MX" sz="2800" dirty="0"/>
              <a:t>Motor fino o coordinado.</a:t>
            </a:r>
          </a:p>
          <a:p>
            <a:r>
              <a:rPr lang="es-MX" sz="2800" dirty="0"/>
              <a:t>Lenguaje. </a:t>
            </a:r>
          </a:p>
          <a:p>
            <a:r>
              <a:rPr lang="es-MX" sz="2800" dirty="0"/>
              <a:t>Habilidades sociales (Sociabilidad)</a:t>
            </a:r>
          </a:p>
        </p:txBody>
      </p:sp>
      <p:pic>
        <p:nvPicPr>
          <p:cNvPr id="7" name="Imagen 6">
            <a:extLst>
              <a:ext uri="{FF2B5EF4-FFF2-40B4-BE49-F238E27FC236}">
                <a16:creationId xmlns:a16="http://schemas.microsoft.com/office/drawing/2014/main" xmlns="" id="{BD84521E-1045-42D2-331A-DC6E13D7E4C9}"/>
              </a:ext>
            </a:extLst>
          </p:cNvPr>
          <p:cNvPicPr>
            <a:picLocks noChangeAspect="1"/>
          </p:cNvPicPr>
          <p:nvPr/>
        </p:nvPicPr>
        <p:blipFill>
          <a:blip r:embed="rId2"/>
          <a:stretch>
            <a:fillRect/>
          </a:stretch>
        </p:blipFill>
        <p:spPr>
          <a:xfrm>
            <a:off x="9308404" y="2438837"/>
            <a:ext cx="2431369" cy="1620913"/>
          </a:xfrm>
          <a:prstGeom prst="rect">
            <a:avLst/>
          </a:prstGeom>
        </p:spPr>
      </p:pic>
      <p:pic>
        <p:nvPicPr>
          <p:cNvPr id="9" name="Imagen 8">
            <a:extLst>
              <a:ext uri="{FF2B5EF4-FFF2-40B4-BE49-F238E27FC236}">
                <a16:creationId xmlns:a16="http://schemas.microsoft.com/office/drawing/2014/main" xmlns="" id="{D76CFBE5-B4B9-CE80-F457-9989E6212B95}"/>
              </a:ext>
            </a:extLst>
          </p:cNvPr>
          <p:cNvPicPr>
            <a:picLocks noChangeAspect="1"/>
          </p:cNvPicPr>
          <p:nvPr/>
        </p:nvPicPr>
        <p:blipFill>
          <a:blip r:embed="rId3"/>
          <a:stretch>
            <a:fillRect/>
          </a:stretch>
        </p:blipFill>
        <p:spPr>
          <a:xfrm>
            <a:off x="6776144" y="4723283"/>
            <a:ext cx="4555666" cy="1519315"/>
          </a:xfrm>
          <a:prstGeom prst="rect">
            <a:avLst/>
          </a:prstGeom>
        </p:spPr>
      </p:pic>
      <p:pic>
        <p:nvPicPr>
          <p:cNvPr id="10" name="Imagen 9">
            <a:extLst>
              <a:ext uri="{FF2B5EF4-FFF2-40B4-BE49-F238E27FC236}">
                <a16:creationId xmlns:a16="http://schemas.microsoft.com/office/drawing/2014/main" xmlns="" id="{20B39138-3BD2-B635-B83C-62954C74599B}"/>
              </a:ext>
            </a:extLst>
          </p:cNvPr>
          <p:cNvPicPr>
            <a:picLocks noChangeAspect="1"/>
          </p:cNvPicPr>
          <p:nvPr/>
        </p:nvPicPr>
        <p:blipFill>
          <a:blip r:embed="rId4"/>
          <a:stretch>
            <a:fillRect/>
          </a:stretch>
        </p:blipFill>
        <p:spPr>
          <a:xfrm>
            <a:off x="6327280" y="2438836"/>
            <a:ext cx="2431371" cy="1620914"/>
          </a:xfrm>
          <a:prstGeom prst="rect">
            <a:avLst/>
          </a:prstGeom>
        </p:spPr>
      </p:pic>
    </p:spTree>
    <p:extLst>
      <p:ext uri="{BB962C8B-B14F-4D97-AF65-F5344CB8AC3E}">
        <p14:creationId xmlns:p14="http://schemas.microsoft.com/office/powerpoint/2010/main" val="383493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D31D73E7-2E8C-87A2-847F-9A11BDCCDD68}"/>
              </a:ext>
            </a:extLst>
          </p:cNvPr>
          <p:cNvSpPr txBox="1"/>
          <p:nvPr/>
        </p:nvSpPr>
        <p:spPr>
          <a:xfrm>
            <a:off x="391858" y="1874728"/>
            <a:ext cx="6079281" cy="3108543"/>
          </a:xfrm>
          <a:prstGeom prst="rect">
            <a:avLst/>
          </a:prstGeom>
          <a:noFill/>
        </p:spPr>
        <p:txBody>
          <a:bodyPr wrap="square">
            <a:spAutoFit/>
          </a:bodyPr>
          <a:lstStyle/>
          <a:p>
            <a:pPr algn="just"/>
            <a:r>
              <a:rPr lang="es-MX" sz="2800" dirty="0"/>
              <a:t>La sociomotricidad es fundamental durante la educación, ya que el niño manifiesta con su cuerpo un tipo de lenguaje basado en dos puntos básicos: un alto nivel de simbolismo y la necesidad de relacionarse con otros.</a:t>
            </a:r>
          </a:p>
        </p:txBody>
      </p:sp>
      <p:pic>
        <p:nvPicPr>
          <p:cNvPr id="7" name="Imagen 6">
            <a:extLst>
              <a:ext uri="{FF2B5EF4-FFF2-40B4-BE49-F238E27FC236}">
                <a16:creationId xmlns:a16="http://schemas.microsoft.com/office/drawing/2014/main" xmlns="" id="{37E8AE18-E0F5-950B-FFC0-86F36E2A5DA3}"/>
              </a:ext>
            </a:extLst>
          </p:cNvPr>
          <p:cNvPicPr>
            <a:picLocks noChangeAspect="1"/>
          </p:cNvPicPr>
          <p:nvPr/>
        </p:nvPicPr>
        <p:blipFill>
          <a:blip r:embed="rId2"/>
          <a:stretch>
            <a:fillRect/>
          </a:stretch>
        </p:blipFill>
        <p:spPr>
          <a:xfrm>
            <a:off x="6998370" y="1075300"/>
            <a:ext cx="4801772" cy="4501661"/>
          </a:xfrm>
          <a:prstGeom prst="rect">
            <a:avLst/>
          </a:prstGeom>
        </p:spPr>
      </p:pic>
    </p:spTree>
    <p:extLst>
      <p:ext uri="{BB962C8B-B14F-4D97-AF65-F5344CB8AC3E}">
        <p14:creationId xmlns:p14="http://schemas.microsoft.com/office/powerpoint/2010/main" val="368321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 2º. TALLER DE VINCULACION LA EDUC.FISICA EN PREESCOLAR PowerPoint  Presentation - ID:882362">
            <a:extLst>
              <a:ext uri="{FF2B5EF4-FFF2-40B4-BE49-F238E27FC236}">
                <a16:creationId xmlns:a16="http://schemas.microsoft.com/office/drawing/2014/main" xmlns="" id="{AD7A10C3-84A8-27EF-43BC-C6291FA94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7" b="10359"/>
          <a:stretch/>
        </p:blipFill>
        <p:spPr bwMode="auto">
          <a:xfrm>
            <a:off x="1524000" y="618978"/>
            <a:ext cx="9144000" cy="552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0623"/>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139</TotalTime>
  <Words>235</Words>
  <Application>Microsoft Office PowerPoint</Application>
  <PresentationFormat>Panorámica</PresentationFormat>
  <Paragraphs>21</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Arial Rounded MT Bold</vt:lpstr>
      <vt:lpstr>ART HISTORY BOOK</vt:lpstr>
      <vt:lpstr>Avenir Next LT Pro</vt:lpstr>
      <vt:lpstr>Posterama</vt:lpstr>
      <vt:lpstr>SineVTI</vt:lpstr>
      <vt:lpstr>LAS CAPACIDADES SOCIOMOTRICES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capacidades sociomotrices</dc:title>
  <dc:creator>GRACIELA DE LA GARZA BARBOZA</dc:creator>
  <cp:lastModifiedBy>Laboratorio</cp:lastModifiedBy>
  <cp:revision>2</cp:revision>
  <dcterms:created xsi:type="dcterms:W3CDTF">2022-10-25T05:33:57Z</dcterms:created>
  <dcterms:modified xsi:type="dcterms:W3CDTF">2022-11-04T01:46:35Z</dcterms:modified>
</cp:coreProperties>
</file>