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3" r:id="rId6"/>
    <p:sldId id="260" r:id="rId7"/>
    <p:sldId id="261" r:id="rId8"/>
    <p:sldId id="264" r:id="rId9"/>
    <p:sldId id="257"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13178-0643-E3E7-7B6E-71A3A224B03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41254CE-2C9A-BC55-77FF-81619296B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AC203A-267A-13CB-10C9-8F0D554F6A79}"/>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1F4A286F-63B0-0D71-6BFC-5ECFE67B27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2D1A0F3-F7E5-F92E-60E0-CA4C0F6F0266}"/>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290938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0D79F-5109-2963-0A8A-03548DF2AE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E420DBC-4E11-1AFE-D6E1-8DA0CB2059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789B2D6-622F-0368-057F-4208A0D8FA92}"/>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A027594B-E504-C014-E948-B018A1CB03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983F71-8DAB-4924-0F95-32AC7A0B2CB0}"/>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296470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951A90-A03B-CAEC-ACD0-4385F36F86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70501A7-DCEE-9198-0E61-10627C64E6E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CF0CAB8-3FC0-FDAE-A056-095E88D4B65C}"/>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5A27D33A-BB1A-45B6-7568-1BA24F8533E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DDD0E6C-2EAC-791A-B9D3-BDF8519E6B56}"/>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17291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A92EB-0059-C127-F903-89C185AFD1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F13D1EF-73B0-75FC-14C6-7279142B7D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83504D0-FB3B-058D-277E-8FDBA6881838}"/>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0E25275D-F300-D116-13CB-10887E4F41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362DBA-4017-4257-4AF6-7279F6424719}"/>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347340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C5FAC-5A03-074E-2632-FCB51BBCBC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CB7DEA-92FA-E505-1D63-E5960953E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A6997B8-DC7A-ABBE-6390-FD836AFBF027}"/>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7DDFB19F-1F71-28DF-860E-321E3CDD901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9CB556D-7DEE-31D4-A413-84B4B4687CAA}"/>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402942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74E93-2145-BCE7-B3A8-8A9122FABC5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B6FC3F3-EA2F-3725-00F4-364427F214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DCC6AF6-61DB-A006-8ADB-36CFEFF09BE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4EAC66F-6295-3183-AA35-E516FABD69AB}"/>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6" name="Marcador de pie de página 5">
            <a:extLst>
              <a:ext uri="{FF2B5EF4-FFF2-40B4-BE49-F238E27FC236}">
                <a16:creationId xmlns:a16="http://schemas.microsoft.com/office/drawing/2014/main" id="{1E46B029-A092-66C1-974A-AE778C0065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07A0D44-B7D4-5D27-804C-E13B77655F99}"/>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233928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26F02-33A5-2C04-A32A-0C0BDF0366A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717A63-3E0C-0030-42A9-2590E3816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F413C4C-9601-C4E3-37DF-0623FB219A9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67B97DE-2C5F-A15B-1DE5-44E0DB920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48368A-4B45-3B28-F2A1-4CE0B09C9C9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33CC090-6D26-ABE6-1274-2DE23492E090}"/>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8" name="Marcador de pie de página 7">
            <a:extLst>
              <a:ext uri="{FF2B5EF4-FFF2-40B4-BE49-F238E27FC236}">
                <a16:creationId xmlns:a16="http://schemas.microsoft.com/office/drawing/2014/main" id="{44927DE6-D6A0-BBFA-95F9-0D45D823FAA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CB274DD-03F2-CA8A-18FA-EB372C0B65DF}"/>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73852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2A913-27C8-762E-51BD-C133CA69702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DE5E80E-1323-CF43-567D-CF9738D10603}"/>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4" name="Marcador de pie de página 3">
            <a:extLst>
              <a:ext uri="{FF2B5EF4-FFF2-40B4-BE49-F238E27FC236}">
                <a16:creationId xmlns:a16="http://schemas.microsoft.com/office/drawing/2014/main" id="{8EE2BAA1-FD07-469C-04D8-19D123A2FC5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0E44163-265B-434F-327A-CB1C5759519C}"/>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325497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BC1589-83DB-FFB1-3158-EF638909297C}"/>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3" name="Marcador de pie de página 2">
            <a:extLst>
              <a:ext uri="{FF2B5EF4-FFF2-40B4-BE49-F238E27FC236}">
                <a16:creationId xmlns:a16="http://schemas.microsoft.com/office/drawing/2014/main" id="{394F6A47-4E6E-ED6D-F953-B39B445B1B9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551E224-9A76-E0EA-AE4F-C3BDC96684CE}"/>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62470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E85B4-7877-CEA4-2659-B5EB657CBF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70F13CD-E32B-3F65-E99B-39E61697D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AF72F8A-4BE0-2D42-E3C9-D3292CD33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4429EE-CE59-9DE5-6FB9-929D2273100E}"/>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6" name="Marcador de pie de página 5">
            <a:extLst>
              <a:ext uri="{FF2B5EF4-FFF2-40B4-BE49-F238E27FC236}">
                <a16:creationId xmlns:a16="http://schemas.microsoft.com/office/drawing/2014/main" id="{D4C5D030-7E46-B25D-07FD-D52CD643F7E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229C16D-02EA-227A-E116-1FFE69267C0E}"/>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179173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DF770-24EA-4FB3-FED8-57DE0090F5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16EBD16-6A8F-3E4B-1125-8F3C968B3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BC8E35D-A6EF-FE35-FA30-62BDCB2CA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59AA98-4F5A-7C4D-C5F5-2AF2BA358DA0}"/>
              </a:ext>
            </a:extLst>
          </p:cNvPr>
          <p:cNvSpPr>
            <a:spLocks noGrp="1"/>
          </p:cNvSpPr>
          <p:nvPr>
            <p:ph type="dt" sz="half" idx="10"/>
          </p:nvPr>
        </p:nvSpPr>
        <p:spPr/>
        <p:txBody>
          <a:bodyPr/>
          <a:lstStyle/>
          <a:p>
            <a:fld id="{F9A1B9EB-82BF-47EF-B63B-B68C4F5AEC38}" type="datetimeFigureOut">
              <a:rPr lang="es-MX" smtClean="0"/>
              <a:t>20/10/2022</a:t>
            </a:fld>
            <a:endParaRPr lang="es-MX"/>
          </a:p>
        </p:txBody>
      </p:sp>
      <p:sp>
        <p:nvSpPr>
          <p:cNvPr id="6" name="Marcador de pie de página 5">
            <a:extLst>
              <a:ext uri="{FF2B5EF4-FFF2-40B4-BE49-F238E27FC236}">
                <a16:creationId xmlns:a16="http://schemas.microsoft.com/office/drawing/2014/main" id="{7D1AE6B2-B4FA-8288-B676-E78316F848B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6C6BF0C-4152-3903-34B8-87E9EBA60D1C}"/>
              </a:ext>
            </a:extLst>
          </p:cNvPr>
          <p:cNvSpPr>
            <a:spLocks noGrp="1"/>
          </p:cNvSpPr>
          <p:nvPr>
            <p:ph type="sldNum" sz="quarter" idx="12"/>
          </p:nvPr>
        </p:nvSpPr>
        <p:spPr/>
        <p:txBody>
          <a:bodyPr/>
          <a:lstStyle/>
          <a:p>
            <a:fld id="{81C31DD1-DD70-425D-A994-E60DDCF72843}" type="slidenum">
              <a:rPr lang="es-MX" smtClean="0"/>
              <a:t>‹Nº›</a:t>
            </a:fld>
            <a:endParaRPr lang="es-MX"/>
          </a:p>
        </p:txBody>
      </p:sp>
    </p:spTree>
    <p:extLst>
      <p:ext uri="{BB962C8B-B14F-4D97-AF65-F5344CB8AC3E}">
        <p14:creationId xmlns:p14="http://schemas.microsoft.com/office/powerpoint/2010/main" val="383478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655E2D-590C-BA74-456B-9A9399D39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6CA5CEF-C3DC-BDD0-C1FF-9EA1B0502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3CB41EB-E4AB-375D-465D-920EAD147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1B9EB-82BF-47EF-B63B-B68C4F5AEC38}" type="datetimeFigureOut">
              <a:rPr lang="es-MX" smtClean="0"/>
              <a:t>20/10/2022</a:t>
            </a:fld>
            <a:endParaRPr lang="es-MX"/>
          </a:p>
        </p:txBody>
      </p:sp>
      <p:sp>
        <p:nvSpPr>
          <p:cNvPr id="5" name="Marcador de pie de página 4">
            <a:extLst>
              <a:ext uri="{FF2B5EF4-FFF2-40B4-BE49-F238E27FC236}">
                <a16:creationId xmlns:a16="http://schemas.microsoft.com/office/drawing/2014/main" id="{08AD6F71-B1FB-0D93-BDAF-6637D9E24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0D7D9E-21AF-D449-742C-DDFF2D60B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31DD1-DD70-425D-A994-E60DDCF72843}" type="slidenum">
              <a:rPr lang="es-MX" smtClean="0"/>
              <a:t>‹Nº›</a:t>
            </a:fld>
            <a:endParaRPr lang="es-MX"/>
          </a:p>
        </p:txBody>
      </p:sp>
    </p:spTree>
    <p:extLst>
      <p:ext uri="{BB962C8B-B14F-4D97-AF65-F5344CB8AC3E}">
        <p14:creationId xmlns:p14="http://schemas.microsoft.com/office/powerpoint/2010/main" val="51563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ídeo 4">
            <a:extLst>
              <a:ext uri="{FF2B5EF4-FFF2-40B4-BE49-F238E27FC236}">
                <a16:creationId xmlns:a16="http://schemas.microsoft.com/office/drawing/2014/main" id="{0804E87A-78F1-B7B9-F0EB-0BB6330C210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7D20C4-7AD4-228C-CF08-2F00D712AF3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MX" sz="5200">
                <a:solidFill>
                  <a:srgbClr val="FFFFFF"/>
                </a:solidFill>
              </a:rPr>
              <a:t>LA EXPRESION CORPORAL VA A LA ESCUELA</a:t>
            </a:r>
          </a:p>
        </p:txBody>
      </p:sp>
      <p:sp>
        <p:nvSpPr>
          <p:cNvPr id="3" name="Subtítulo 2">
            <a:extLst>
              <a:ext uri="{FF2B5EF4-FFF2-40B4-BE49-F238E27FC236}">
                <a16:creationId xmlns:a16="http://schemas.microsoft.com/office/drawing/2014/main" id="{D2C27082-B519-545C-AD93-042531F473E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s-MX">
                <a:solidFill>
                  <a:srgbClr val="FFFFFF"/>
                </a:solidFill>
              </a:rPr>
              <a:t>Harf. Kalmar. Wiskitski.</a:t>
            </a:r>
          </a:p>
        </p:txBody>
      </p:sp>
    </p:spTree>
    <p:extLst>
      <p:ext uri="{BB962C8B-B14F-4D97-AF65-F5344CB8AC3E}">
        <p14:creationId xmlns:p14="http://schemas.microsoft.com/office/powerpoint/2010/main" val="9512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B152E3-FCE2-5105-2919-AD80F45C6314}"/>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1600" dirty="0"/>
              <a:t>5.1 Que se propone la </a:t>
            </a:r>
            <a:r>
              <a:rPr lang="en-US" sz="1600" dirty="0" err="1"/>
              <a:t>expresión</a:t>
            </a:r>
            <a:r>
              <a:rPr lang="en-US" sz="1600" dirty="0"/>
              <a:t> corporal </a:t>
            </a:r>
            <a:r>
              <a:rPr lang="en-US" sz="1600" dirty="0" err="1"/>
              <a:t>en</a:t>
            </a:r>
            <a:r>
              <a:rPr lang="en-US" sz="1600" dirty="0"/>
              <a:t> la </a:t>
            </a:r>
            <a:r>
              <a:rPr lang="en-US" sz="1600" dirty="0" err="1"/>
              <a:t>escuela</a:t>
            </a:r>
            <a:r>
              <a:rPr lang="en-US" sz="1600" dirty="0"/>
              <a:t>?- </a:t>
            </a:r>
            <a:r>
              <a:rPr lang="en-US" sz="1600" dirty="0" err="1"/>
              <a:t>promover</a:t>
            </a:r>
            <a:r>
              <a:rPr lang="en-US" sz="1600" dirty="0"/>
              <a:t> que </a:t>
            </a:r>
            <a:r>
              <a:rPr lang="en-US" sz="1600" dirty="0" err="1"/>
              <a:t>los</a:t>
            </a:r>
            <a:r>
              <a:rPr lang="en-US" sz="1600" dirty="0"/>
              <a:t> </a:t>
            </a:r>
            <a:r>
              <a:rPr lang="en-US" sz="1600" dirty="0" err="1"/>
              <a:t>alumnos</a:t>
            </a:r>
            <a:r>
              <a:rPr lang="en-US" sz="1600" dirty="0"/>
              <a:t> </a:t>
            </a:r>
            <a:r>
              <a:rPr lang="en-US" sz="1600" dirty="0" err="1"/>
              <a:t>disfruten</a:t>
            </a:r>
            <a:r>
              <a:rPr lang="en-US" sz="1600" dirty="0"/>
              <a:t> de la </a:t>
            </a:r>
            <a:r>
              <a:rPr lang="en-US" sz="1600" dirty="0" err="1"/>
              <a:t>expresión</a:t>
            </a:r>
            <a:r>
              <a:rPr lang="en-US" sz="1600" dirty="0"/>
              <a:t> corporal- </a:t>
            </a:r>
            <a:r>
              <a:rPr lang="en-US" sz="1600" dirty="0" err="1"/>
              <a:t>promueve</a:t>
            </a:r>
            <a:r>
              <a:rPr lang="en-US" sz="1600" dirty="0"/>
              <a:t> </a:t>
            </a:r>
            <a:r>
              <a:rPr lang="en-US" sz="1600" dirty="0" err="1"/>
              <a:t>el</a:t>
            </a:r>
            <a:r>
              <a:rPr lang="en-US" sz="1600" dirty="0"/>
              <a:t> </a:t>
            </a:r>
            <a:r>
              <a:rPr lang="en-US" sz="1600" dirty="0" err="1"/>
              <a:t>aprendizaje</a:t>
            </a:r>
            <a:r>
              <a:rPr lang="en-US" sz="1600" dirty="0"/>
              <a:t> de </a:t>
            </a:r>
            <a:r>
              <a:rPr lang="en-US" sz="1600" dirty="0" err="1"/>
              <a:t>técnicas</a:t>
            </a:r>
            <a:r>
              <a:rPr lang="en-US" sz="1600" dirty="0"/>
              <a:t> para </a:t>
            </a:r>
            <a:r>
              <a:rPr lang="en-US" sz="1600" dirty="0" err="1"/>
              <a:t>conciencia</a:t>
            </a:r>
            <a:r>
              <a:rPr lang="en-US" sz="1600" dirty="0"/>
              <a:t> corporal y </a:t>
            </a:r>
            <a:r>
              <a:rPr lang="en-US" sz="1600" dirty="0" err="1"/>
              <a:t>movimientos</a:t>
            </a:r>
            <a:r>
              <a:rPr lang="en-US" sz="1600" dirty="0"/>
              <a:t>- </a:t>
            </a:r>
            <a:r>
              <a:rPr lang="en-US" sz="1600" dirty="0" err="1"/>
              <a:t>guía</a:t>
            </a:r>
            <a:r>
              <a:rPr lang="en-US" sz="1600" dirty="0"/>
              <a:t> a </a:t>
            </a:r>
            <a:r>
              <a:rPr lang="en-US" sz="1600" dirty="0" err="1"/>
              <a:t>los</a:t>
            </a:r>
            <a:r>
              <a:rPr lang="en-US" sz="1600" dirty="0"/>
              <a:t> </a:t>
            </a:r>
            <a:r>
              <a:rPr lang="en-US" sz="1600" dirty="0" err="1"/>
              <a:t>alumnos</a:t>
            </a:r>
            <a:r>
              <a:rPr lang="en-US" sz="1600" dirty="0"/>
              <a:t> a </a:t>
            </a:r>
            <a:r>
              <a:rPr lang="en-US" sz="1600" dirty="0" err="1"/>
              <a:t>otras</a:t>
            </a:r>
            <a:r>
              <a:rPr lang="en-US" sz="1600" dirty="0"/>
              <a:t> </a:t>
            </a:r>
            <a:r>
              <a:rPr lang="en-US" sz="1600" dirty="0" err="1"/>
              <a:t>áreas</a:t>
            </a:r>
            <a:r>
              <a:rPr lang="en-US" sz="1600" dirty="0"/>
              <a:t> y </a:t>
            </a:r>
            <a:r>
              <a:rPr lang="en-US" sz="1600" dirty="0" err="1"/>
              <a:t>formas</a:t>
            </a:r>
            <a:r>
              <a:rPr lang="en-US" sz="1600" dirty="0"/>
              <a:t> de </a:t>
            </a:r>
            <a:r>
              <a:rPr lang="en-US" sz="1600" dirty="0" err="1"/>
              <a:t>conocimiento</a:t>
            </a:r>
            <a:r>
              <a:rPr lang="en-US" sz="1600" dirty="0"/>
              <a:t> - </a:t>
            </a:r>
            <a:r>
              <a:rPr lang="en-US" sz="1600" dirty="0" err="1"/>
              <a:t>facilita</a:t>
            </a:r>
            <a:r>
              <a:rPr lang="en-US" sz="1600" dirty="0"/>
              <a:t> la </a:t>
            </a:r>
            <a:r>
              <a:rPr lang="en-US" sz="1600" dirty="0" err="1"/>
              <a:t>comunicación</a:t>
            </a:r>
            <a:r>
              <a:rPr lang="en-US" sz="1600" dirty="0"/>
              <a:t> corporal al </a:t>
            </a:r>
            <a:r>
              <a:rPr lang="en-US" sz="1600" dirty="0" err="1"/>
              <a:t>alumno</a:t>
            </a:r>
            <a:r>
              <a:rPr lang="en-US" sz="1600" dirty="0"/>
              <a:t> No se </a:t>
            </a:r>
            <a:r>
              <a:rPr lang="en-US" sz="1600" dirty="0" err="1"/>
              <a:t>puede</a:t>
            </a:r>
            <a:r>
              <a:rPr lang="en-US" sz="1600" dirty="0"/>
              <a:t> </a:t>
            </a:r>
            <a:r>
              <a:rPr lang="en-US" sz="1600" dirty="0" err="1"/>
              <a:t>dejar</a:t>
            </a:r>
            <a:r>
              <a:rPr lang="en-US" sz="1600" dirty="0"/>
              <a:t> de </a:t>
            </a:r>
            <a:r>
              <a:rPr lang="en-US" sz="1600" dirty="0" err="1"/>
              <a:t>observar</a:t>
            </a:r>
            <a:r>
              <a:rPr lang="en-US" sz="1600" dirty="0"/>
              <a:t> </a:t>
            </a:r>
            <a:r>
              <a:rPr lang="en-US" sz="1600" dirty="0" err="1"/>
              <a:t>el</a:t>
            </a:r>
            <a:r>
              <a:rPr lang="en-US" sz="1600" dirty="0"/>
              <a:t> </a:t>
            </a:r>
            <a:r>
              <a:rPr lang="en-US" sz="1600" dirty="0" err="1"/>
              <a:t>hecho</a:t>
            </a:r>
            <a:r>
              <a:rPr lang="en-US" sz="1600" dirty="0"/>
              <a:t> de que al </a:t>
            </a:r>
            <a:r>
              <a:rPr lang="en-US" sz="1600" dirty="0" err="1"/>
              <a:t>enseñar</a:t>
            </a:r>
            <a:r>
              <a:rPr lang="en-US" sz="1600" dirty="0"/>
              <a:t> </a:t>
            </a:r>
            <a:r>
              <a:rPr lang="en-US" sz="1600" dirty="0" err="1"/>
              <a:t>los</a:t>
            </a:r>
            <a:r>
              <a:rPr lang="en-US" sz="1600" dirty="0"/>
              <a:t> </a:t>
            </a:r>
            <a:r>
              <a:rPr lang="en-US" sz="1600" dirty="0" err="1"/>
              <a:t>lenguajes</a:t>
            </a:r>
            <a:r>
              <a:rPr lang="en-US" sz="1600" dirty="0"/>
              <a:t> </a:t>
            </a:r>
            <a:r>
              <a:rPr lang="en-US" sz="1600" dirty="0" err="1"/>
              <a:t>artísticos</a:t>
            </a:r>
            <a:r>
              <a:rPr lang="en-US" sz="1600" dirty="0"/>
              <a:t> </a:t>
            </a:r>
            <a:r>
              <a:rPr lang="en-US" sz="1600" dirty="0" err="1"/>
              <a:t>en</a:t>
            </a:r>
            <a:r>
              <a:rPr lang="en-US" sz="1600" dirty="0"/>
              <a:t> la </a:t>
            </a:r>
            <a:r>
              <a:rPr lang="en-US" sz="1600" dirty="0" err="1"/>
              <a:t>escuela</a:t>
            </a:r>
            <a:r>
              <a:rPr lang="en-US" sz="1600" dirty="0"/>
              <a:t>, </a:t>
            </a:r>
            <a:r>
              <a:rPr lang="en-US" sz="1600" dirty="0" err="1"/>
              <a:t>valorizamos</a:t>
            </a:r>
            <a:r>
              <a:rPr lang="en-US" sz="1600" dirty="0"/>
              <a:t> y </a:t>
            </a:r>
            <a:r>
              <a:rPr lang="en-US" sz="1600" dirty="0" err="1"/>
              <a:t>ponemos</a:t>
            </a:r>
            <a:r>
              <a:rPr lang="en-US" sz="1600" dirty="0"/>
              <a:t> </a:t>
            </a:r>
            <a:r>
              <a:rPr lang="en-US" sz="1600" dirty="0" err="1"/>
              <a:t>nuestra</a:t>
            </a:r>
            <a:r>
              <a:rPr lang="en-US" sz="1600" dirty="0"/>
              <a:t> </a:t>
            </a:r>
            <a:r>
              <a:rPr lang="en-US" sz="1600" dirty="0" err="1"/>
              <a:t>mirada</a:t>
            </a:r>
            <a:r>
              <a:rPr lang="en-US" sz="1600" dirty="0"/>
              <a:t> tanto </a:t>
            </a:r>
            <a:r>
              <a:rPr lang="en-US" sz="1600" dirty="0" err="1"/>
              <a:t>en</a:t>
            </a:r>
            <a:r>
              <a:rPr lang="en-US" sz="1600" dirty="0"/>
              <a:t> </a:t>
            </a:r>
            <a:r>
              <a:rPr lang="en-US" sz="1600" dirty="0" err="1"/>
              <a:t>el</a:t>
            </a:r>
            <a:r>
              <a:rPr lang="en-US" sz="1600" dirty="0"/>
              <a:t> </a:t>
            </a:r>
            <a:r>
              <a:rPr lang="en-US" sz="1600" dirty="0" err="1"/>
              <a:t>propio</a:t>
            </a:r>
            <a:r>
              <a:rPr lang="en-US" sz="1600" dirty="0"/>
              <a:t> </a:t>
            </a:r>
            <a:r>
              <a:rPr lang="en-US" sz="1600" dirty="0" err="1"/>
              <a:t>proceso</a:t>
            </a:r>
            <a:r>
              <a:rPr lang="en-US" sz="1600" dirty="0"/>
              <a:t> del </a:t>
            </a:r>
            <a:r>
              <a:rPr lang="en-US" sz="1600" dirty="0" err="1"/>
              <a:t>arte</a:t>
            </a:r>
            <a:r>
              <a:rPr lang="en-US" sz="1600" dirty="0"/>
              <a:t> y </a:t>
            </a:r>
            <a:r>
              <a:rPr lang="en-US" sz="1600" dirty="0" err="1"/>
              <a:t>el</a:t>
            </a:r>
            <a:r>
              <a:rPr lang="en-US" sz="1600" dirty="0"/>
              <a:t> </a:t>
            </a:r>
            <a:r>
              <a:rPr lang="en-US" sz="1600" dirty="0" err="1"/>
              <a:t>aprendizaje</a:t>
            </a:r>
            <a:r>
              <a:rPr lang="en-US" sz="1600" dirty="0"/>
              <a:t> </a:t>
            </a:r>
            <a:r>
              <a:rPr lang="en-US" sz="1600" dirty="0" err="1"/>
              <a:t>como</a:t>
            </a:r>
            <a:r>
              <a:rPr lang="en-US" sz="1600" dirty="0"/>
              <a:t> </a:t>
            </a:r>
            <a:r>
              <a:rPr lang="en-US" sz="1600" dirty="0" err="1"/>
              <a:t>asi</a:t>
            </a:r>
            <a:r>
              <a:rPr lang="en-US" sz="1600" dirty="0"/>
              <a:t> </a:t>
            </a:r>
            <a:r>
              <a:rPr lang="en-US" sz="1600" dirty="0" err="1"/>
              <a:t>también</a:t>
            </a:r>
            <a:r>
              <a:rPr lang="en-US" sz="1600" dirty="0"/>
              <a:t> es lo que se </a:t>
            </a:r>
            <a:r>
              <a:rPr lang="en-US" sz="1600" dirty="0" err="1"/>
              <a:t>denomina</a:t>
            </a:r>
            <a:r>
              <a:rPr lang="en-US" sz="1600" dirty="0"/>
              <a:t> al </a:t>
            </a:r>
            <a:r>
              <a:rPr lang="en-US" sz="1600" dirty="0" err="1"/>
              <a:t>proceso</a:t>
            </a:r>
            <a:r>
              <a:rPr lang="en-US" sz="1600" dirty="0"/>
              <a:t> de </a:t>
            </a:r>
            <a:r>
              <a:rPr lang="en-US" sz="1600" dirty="0" err="1"/>
              <a:t>pensar</a:t>
            </a:r>
            <a:r>
              <a:rPr lang="en-US" sz="1600" dirty="0"/>
              <a:t>, </a:t>
            </a:r>
            <a:r>
              <a:rPr lang="en-US" sz="1600" dirty="0" err="1"/>
              <a:t>hacer</a:t>
            </a:r>
            <a:r>
              <a:rPr lang="en-US" sz="1600" dirty="0"/>
              <a:t> y </a:t>
            </a:r>
            <a:r>
              <a:rPr lang="en-US" sz="1600" dirty="0" err="1"/>
              <a:t>sentir</a:t>
            </a:r>
            <a:endParaRPr lang="en-US" sz="1600" dirty="0"/>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n para expresion corporal">
            <a:extLst>
              <a:ext uri="{FF2B5EF4-FFF2-40B4-BE49-F238E27FC236}">
                <a16:creationId xmlns:a16="http://schemas.microsoft.com/office/drawing/2014/main" id="{107B78CC-5FAF-07F9-9631-D2F7D54404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972489"/>
            <a:ext cx="6019331" cy="49097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7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6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sultado de imagen para cuerpo docente">
            <a:extLst>
              <a:ext uri="{FF2B5EF4-FFF2-40B4-BE49-F238E27FC236}">
                <a16:creationId xmlns:a16="http://schemas.microsoft.com/office/drawing/2014/main" id="{4D787D74-421B-4553-52C8-DC9D365979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240" y="2660287"/>
            <a:ext cx="4854918" cy="3646887"/>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8084FE83-3983-88BE-C70F-9987C0F5F389}"/>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a:solidFill>
                  <a:srgbClr val="FFFFFF"/>
                </a:solidFill>
              </a:rPr>
              <a:t>5.2 . El cuerpo en la escuela: el cuerpo de los alumnos, el “cuerpo docente. El cuerpo no es solamente el depositario de lo sensoperceptivo, los movimientos  que  realizamos con  nuestro  cuerpo  no  son  independientes,  sino  que  son ejecutados a partir de  órdenes mentales.La orientación corporal en  el espacio contribuye a manejar  las relaciones geométricas, el cálculo mental y ciertas construcciones gramaticales.Qué  pasa  (o  pasaba)  con  el  cuerpo  en  el  aula?  Predomina,  generalmente,  la  quietud corporal. Esto no significa que el pensamiento esté “quieto”, o que esta quietud sea más o menos  válida  para  el  desarrollo  de  actividades escolares. El  problema  radica  en estereotipar  los  espacios  y  las  disciplinas  en  diferentes  actividades  con  determinada dinámica.  La  elección  de  los  espacios  condiciona  al  cuerpo  y  al  movimiento.A la escuela entran los alumnos “con su cuerpo” muchas horas de muchos días, durante los años de los aprendizajes más duraderos. Sus cuerpos y el de los adultos en la escuela ocupan  determinados  espacios,  se  mueven  y  se  contactan  con  determinadas características.  Comunican  con  su  corporeidad  mensajes  de  todo  tipo.</a:t>
            </a:r>
          </a:p>
        </p:txBody>
      </p:sp>
    </p:spTree>
    <p:extLst>
      <p:ext uri="{BB962C8B-B14F-4D97-AF65-F5344CB8AC3E}">
        <p14:creationId xmlns:p14="http://schemas.microsoft.com/office/powerpoint/2010/main" val="338937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9A4517D3-CD16-60EF-E71C-939482740B33}"/>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t>5.2 Los </a:t>
            </a:r>
            <a:r>
              <a:rPr lang="en-US" sz="1400" dirty="0" err="1"/>
              <a:t>alumnos</a:t>
            </a:r>
            <a:r>
              <a:rPr lang="en-US" sz="1400" dirty="0"/>
              <a:t> </a:t>
            </a:r>
            <a:r>
              <a:rPr lang="en-US" sz="1400" dirty="0" err="1"/>
              <a:t>están</a:t>
            </a:r>
            <a:r>
              <a:rPr lang="en-US" sz="1400" dirty="0"/>
              <a:t> </a:t>
            </a:r>
            <a:r>
              <a:rPr lang="en-US" sz="1400" dirty="0" err="1"/>
              <a:t>en</a:t>
            </a:r>
            <a:r>
              <a:rPr lang="en-US" sz="1400" dirty="0"/>
              <a:t> la </a:t>
            </a:r>
            <a:r>
              <a:rPr lang="en-US" sz="1400" dirty="0" err="1"/>
              <a:t>escuela</a:t>
            </a:r>
            <a:r>
              <a:rPr lang="en-US" sz="1400" dirty="0"/>
              <a:t> “con </a:t>
            </a:r>
            <a:r>
              <a:rPr lang="en-US" sz="1400" dirty="0" err="1"/>
              <a:t>su</a:t>
            </a:r>
            <a:r>
              <a:rPr lang="en-US" sz="1400" dirty="0"/>
              <a:t> </a:t>
            </a:r>
            <a:r>
              <a:rPr lang="en-US" sz="1400" dirty="0" err="1"/>
              <a:t>cuerpo</a:t>
            </a:r>
            <a:r>
              <a:rPr lang="en-US" sz="1400" dirty="0"/>
              <a:t>” </a:t>
            </a:r>
            <a:r>
              <a:rPr lang="en-US" sz="1400" dirty="0" err="1"/>
              <a:t>muchas</a:t>
            </a:r>
            <a:r>
              <a:rPr lang="en-US" sz="1400" dirty="0"/>
              <a:t> horas de </a:t>
            </a:r>
            <a:r>
              <a:rPr lang="en-US" sz="1400" dirty="0" err="1"/>
              <a:t>muchos</a:t>
            </a:r>
            <a:r>
              <a:rPr lang="en-US" sz="1400" dirty="0"/>
              <a:t> días, </a:t>
            </a:r>
            <a:r>
              <a:rPr lang="en-US" sz="1400" dirty="0" err="1"/>
              <a:t>durante</a:t>
            </a:r>
            <a:r>
              <a:rPr lang="en-US" sz="1400" dirty="0"/>
              <a:t> </a:t>
            </a:r>
            <a:r>
              <a:rPr lang="en-US" sz="1400" dirty="0" err="1"/>
              <a:t>los</a:t>
            </a:r>
            <a:r>
              <a:rPr lang="en-US" sz="1400" dirty="0"/>
              <a:t> </a:t>
            </a:r>
            <a:r>
              <a:rPr lang="en-US" sz="1400" dirty="0" err="1"/>
              <a:t>años</a:t>
            </a:r>
            <a:r>
              <a:rPr lang="en-US" sz="1400" dirty="0"/>
              <a:t> de </a:t>
            </a:r>
            <a:r>
              <a:rPr lang="en-US" sz="1400" dirty="0" err="1"/>
              <a:t>los</a:t>
            </a:r>
            <a:r>
              <a:rPr lang="en-US" sz="1400" dirty="0"/>
              <a:t> </a:t>
            </a:r>
            <a:r>
              <a:rPr lang="en-US" sz="1400" dirty="0" err="1"/>
              <a:t>aprendizajes</a:t>
            </a:r>
            <a:r>
              <a:rPr lang="en-US" sz="1400" dirty="0"/>
              <a:t> </a:t>
            </a:r>
            <a:r>
              <a:rPr lang="en-US" sz="1400" dirty="0" err="1"/>
              <a:t>más</a:t>
            </a:r>
            <a:r>
              <a:rPr lang="en-US" sz="1400" dirty="0"/>
              <a:t> </a:t>
            </a:r>
            <a:r>
              <a:rPr lang="en-US" sz="1400" dirty="0" err="1"/>
              <a:t>duraderos</a:t>
            </a:r>
            <a:r>
              <a:rPr lang="en-US" sz="1400" dirty="0"/>
              <a:t>, </a:t>
            </a:r>
            <a:r>
              <a:rPr lang="en-US" sz="1400" dirty="0" err="1"/>
              <a:t>por</a:t>
            </a:r>
            <a:r>
              <a:rPr lang="en-US" sz="1400" dirty="0"/>
              <a:t> </a:t>
            </a:r>
            <a:r>
              <a:rPr lang="en-US" sz="1400" dirty="0" err="1"/>
              <a:t>eso</a:t>
            </a:r>
            <a:r>
              <a:rPr lang="en-US" sz="1400" dirty="0"/>
              <a:t> </a:t>
            </a:r>
            <a:r>
              <a:rPr lang="en-US" sz="1400" dirty="0" err="1"/>
              <a:t>mismo</a:t>
            </a:r>
            <a:r>
              <a:rPr lang="en-US" sz="1400" dirty="0"/>
              <a:t> sus </a:t>
            </a:r>
            <a:r>
              <a:rPr lang="en-US" sz="1400" dirty="0" err="1"/>
              <a:t>cuerpos</a:t>
            </a:r>
            <a:r>
              <a:rPr lang="en-US" sz="1400" dirty="0"/>
              <a:t> y </a:t>
            </a:r>
            <a:r>
              <a:rPr lang="en-US" sz="1400" dirty="0" err="1"/>
              <a:t>el</a:t>
            </a:r>
            <a:r>
              <a:rPr lang="en-US" sz="1400" dirty="0"/>
              <a:t> de </a:t>
            </a:r>
            <a:r>
              <a:rPr lang="en-US" sz="1400" dirty="0" err="1"/>
              <a:t>los</a:t>
            </a:r>
            <a:r>
              <a:rPr lang="en-US" sz="1400" dirty="0"/>
              <a:t> </a:t>
            </a:r>
            <a:r>
              <a:rPr lang="en-US" sz="1400" dirty="0" err="1"/>
              <a:t>adultos</a:t>
            </a:r>
            <a:r>
              <a:rPr lang="en-US" sz="1400" dirty="0"/>
              <a:t> </a:t>
            </a:r>
            <a:r>
              <a:rPr lang="en-US" sz="1400" dirty="0" err="1"/>
              <a:t>ocupan</a:t>
            </a:r>
            <a:r>
              <a:rPr lang="en-US" sz="1400" dirty="0"/>
              <a:t> </a:t>
            </a:r>
            <a:r>
              <a:rPr lang="en-US" sz="1400" dirty="0" err="1"/>
              <a:t>determinados</a:t>
            </a:r>
            <a:r>
              <a:rPr lang="en-US" sz="1400" dirty="0"/>
              <a:t> </a:t>
            </a:r>
            <a:r>
              <a:rPr lang="en-US" sz="1400" dirty="0" err="1"/>
              <a:t>espacios</a:t>
            </a:r>
            <a:r>
              <a:rPr lang="en-US" sz="1400" dirty="0"/>
              <a:t>, se </a:t>
            </a:r>
            <a:r>
              <a:rPr lang="en-US" sz="1400" dirty="0" err="1"/>
              <a:t>mueven</a:t>
            </a:r>
            <a:r>
              <a:rPr lang="en-US" sz="1400" dirty="0"/>
              <a:t> y se </a:t>
            </a:r>
            <a:r>
              <a:rPr lang="en-US" sz="1400" dirty="0" err="1"/>
              <a:t>contactan</a:t>
            </a:r>
            <a:r>
              <a:rPr lang="en-US" sz="1400" dirty="0"/>
              <a:t> con </a:t>
            </a:r>
            <a:r>
              <a:rPr lang="en-US" sz="1400" dirty="0" err="1"/>
              <a:t>determinadas</a:t>
            </a:r>
            <a:r>
              <a:rPr lang="en-US" sz="1400" dirty="0"/>
              <a:t> </a:t>
            </a:r>
            <a:r>
              <a:rPr lang="en-US" sz="1400" dirty="0" err="1"/>
              <a:t>características</a:t>
            </a:r>
            <a:r>
              <a:rPr lang="en-US" sz="1400" dirty="0"/>
              <a:t>, </a:t>
            </a:r>
            <a:r>
              <a:rPr lang="en-US" sz="1400" dirty="0" err="1"/>
              <a:t>Comunicando</a:t>
            </a:r>
            <a:r>
              <a:rPr lang="en-US" sz="1400" dirty="0"/>
              <a:t> con </a:t>
            </a:r>
            <a:r>
              <a:rPr lang="en-US" sz="1400" dirty="0" err="1"/>
              <a:t>su</a:t>
            </a:r>
            <a:r>
              <a:rPr lang="en-US" sz="1400" dirty="0"/>
              <a:t> </a:t>
            </a:r>
            <a:r>
              <a:rPr lang="en-US" sz="1400" dirty="0" err="1"/>
              <a:t>corporeidad</a:t>
            </a:r>
            <a:r>
              <a:rPr lang="en-US" sz="1400" dirty="0"/>
              <a:t> </a:t>
            </a:r>
            <a:r>
              <a:rPr lang="en-US" sz="1400" dirty="0" err="1"/>
              <a:t>mensajes</a:t>
            </a:r>
            <a:r>
              <a:rPr lang="en-US" sz="1400" dirty="0"/>
              <a:t> de </a:t>
            </a:r>
            <a:r>
              <a:rPr lang="en-US" sz="1400" dirty="0" err="1"/>
              <a:t>todo</a:t>
            </a:r>
            <a:r>
              <a:rPr lang="en-US" sz="1400" dirty="0"/>
              <a:t> </a:t>
            </a:r>
            <a:r>
              <a:rPr lang="en-US" sz="1400" dirty="0" err="1"/>
              <a:t>tipo</a:t>
            </a:r>
            <a:r>
              <a:rPr lang="en-US" sz="1400" dirty="0"/>
              <a:t>. </a:t>
            </a:r>
            <a:r>
              <a:rPr lang="en-US" sz="1400" dirty="0" err="1"/>
              <a:t>Frecuentemente</a:t>
            </a:r>
            <a:r>
              <a:rPr lang="en-US" sz="1400" dirty="0"/>
              <a:t> </a:t>
            </a:r>
            <a:r>
              <a:rPr lang="en-US" sz="1400" dirty="0" err="1"/>
              <a:t>vemos</a:t>
            </a:r>
            <a:r>
              <a:rPr lang="en-US" sz="1400" dirty="0"/>
              <a:t>, </a:t>
            </a:r>
            <a:r>
              <a:rPr lang="en-US" sz="1400" dirty="0" err="1"/>
              <a:t>por</a:t>
            </a:r>
            <a:r>
              <a:rPr lang="en-US" sz="1400" dirty="0"/>
              <a:t> </a:t>
            </a:r>
            <a:r>
              <a:rPr lang="en-US" sz="1400" dirty="0" err="1"/>
              <a:t>ejemplo</a:t>
            </a:r>
            <a:r>
              <a:rPr lang="en-US" sz="1400" dirty="0"/>
              <a:t>, </a:t>
            </a:r>
            <a:r>
              <a:rPr lang="en-US" sz="1400" dirty="0" err="1"/>
              <a:t>el</a:t>
            </a:r>
            <a:r>
              <a:rPr lang="en-US" sz="1400" dirty="0"/>
              <a:t> </a:t>
            </a:r>
            <a:r>
              <a:rPr lang="en-US" sz="1400" dirty="0" err="1"/>
              <a:t>tema</a:t>
            </a:r>
            <a:r>
              <a:rPr lang="en-US" sz="1400" dirty="0"/>
              <a:t> de la “</a:t>
            </a:r>
            <a:r>
              <a:rPr lang="en-US" sz="1400" dirty="0" err="1"/>
              <a:t>violencia</a:t>
            </a:r>
            <a:r>
              <a:rPr lang="en-US" sz="1400" dirty="0"/>
              <a:t>” </a:t>
            </a:r>
            <a:r>
              <a:rPr lang="en-US" sz="1400" dirty="0" err="1"/>
              <a:t>en</a:t>
            </a:r>
            <a:r>
              <a:rPr lang="en-US" sz="1400" dirty="0"/>
              <a:t> </a:t>
            </a:r>
            <a:r>
              <a:rPr lang="en-US" sz="1400" dirty="0" err="1"/>
              <a:t>el</a:t>
            </a:r>
            <a:r>
              <a:rPr lang="en-US" sz="1400" dirty="0"/>
              <a:t> </a:t>
            </a:r>
            <a:r>
              <a:rPr lang="en-US" sz="1400" dirty="0" err="1"/>
              <a:t>recreo</a:t>
            </a:r>
            <a:r>
              <a:rPr lang="en-US" sz="1400" dirty="0"/>
              <a:t>, </a:t>
            </a:r>
            <a:r>
              <a:rPr lang="en-US" sz="1400" dirty="0" err="1"/>
              <a:t>en</a:t>
            </a:r>
            <a:r>
              <a:rPr lang="en-US" sz="1400" dirty="0"/>
              <a:t> </a:t>
            </a:r>
            <a:r>
              <a:rPr lang="en-US" sz="1400" dirty="0" err="1"/>
              <a:t>parque</a:t>
            </a:r>
            <a:r>
              <a:rPr lang="en-US" sz="1400" dirty="0"/>
              <a:t>, </a:t>
            </a:r>
            <a:r>
              <a:rPr lang="en-US" sz="1400" dirty="0" err="1"/>
              <a:t>en</a:t>
            </a:r>
            <a:r>
              <a:rPr lang="en-US" sz="1400" dirty="0"/>
              <a:t> las </a:t>
            </a:r>
            <a:r>
              <a:rPr lang="en-US" sz="1400" dirty="0" err="1"/>
              <a:t>salidas</a:t>
            </a:r>
            <a:r>
              <a:rPr lang="en-US" sz="1400" dirty="0"/>
              <a:t> que </a:t>
            </a:r>
            <a:r>
              <a:rPr lang="en-US" sz="1400" dirty="0" err="1"/>
              <a:t>esa</a:t>
            </a:r>
            <a:r>
              <a:rPr lang="en-US" sz="1400" dirty="0"/>
              <a:t> </a:t>
            </a:r>
            <a:r>
              <a:rPr lang="en-US" sz="1400" dirty="0" err="1"/>
              <a:t>puede</a:t>
            </a:r>
            <a:r>
              <a:rPr lang="en-US" sz="1400" dirty="0"/>
              <a:t> ser </a:t>
            </a:r>
            <a:r>
              <a:rPr lang="en-US" sz="1400" dirty="0" err="1"/>
              <a:t>una</a:t>
            </a:r>
            <a:r>
              <a:rPr lang="en-US" sz="1400" dirty="0"/>
              <a:t> </a:t>
            </a:r>
            <a:r>
              <a:rPr lang="en-US" sz="1400" dirty="0" err="1"/>
              <a:t>expresión</a:t>
            </a:r>
            <a:r>
              <a:rPr lang="en-US" sz="1400" dirty="0"/>
              <a:t>, </a:t>
            </a:r>
            <a:r>
              <a:rPr lang="en-US" sz="1400" dirty="0" err="1"/>
              <a:t>así</a:t>
            </a:r>
            <a:r>
              <a:rPr lang="en-US" sz="1400" dirty="0"/>
              <a:t> </a:t>
            </a:r>
            <a:r>
              <a:rPr lang="en-US" sz="1400" dirty="0" err="1"/>
              <a:t>como</a:t>
            </a:r>
            <a:r>
              <a:rPr lang="en-US" sz="1400" dirty="0"/>
              <a:t> </a:t>
            </a:r>
            <a:r>
              <a:rPr lang="en-US" sz="1400" dirty="0" err="1"/>
              <a:t>positiva</a:t>
            </a:r>
            <a:r>
              <a:rPr lang="en-US" sz="1400" dirty="0"/>
              <a:t>.</a:t>
            </a:r>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iolencia: Prevención e Identificación, Capítulo 4">
            <a:extLst>
              <a:ext uri="{FF2B5EF4-FFF2-40B4-BE49-F238E27FC236}">
                <a16:creationId xmlns:a16="http://schemas.microsoft.com/office/drawing/2014/main" id="{AF264105-3F2B-10A6-B4F4-44F124F69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27" r="2581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1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098" name="Picture 2" descr="Expresión corporal en Educación Física: 1 propuesta práctica">
            <a:extLst>
              <a:ext uri="{FF2B5EF4-FFF2-40B4-BE49-F238E27FC236}">
                <a16:creationId xmlns:a16="http://schemas.microsoft.com/office/drawing/2014/main" id="{334B269E-AC63-E7ED-1250-8E2378B73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29"/>
          <a:stretch/>
        </p:blipFill>
        <p:spPr bwMode="auto">
          <a:xfrm>
            <a:off x="466343" y="2862599"/>
            <a:ext cx="5153415" cy="3536477"/>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07" name="Rectangle 410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09" name="Rectangle 410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83DE325C-D2D6-16A6-B968-0292C2ACCAAD}"/>
              </a:ext>
            </a:extLst>
          </p:cNvPr>
          <p:cNvSpPr txBox="1"/>
          <p:nvPr/>
        </p:nvSpPr>
        <p:spPr>
          <a:xfrm>
            <a:off x="8100269" y="795548"/>
            <a:ext cx="3317031" cy="527560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5. 4. El docente, coordinador de la actividad de Expresión Corporal -Ante todo es imperativo contar con </a:t>
            </a:r>
          </a:p>
          <a:p>
            <a:pPr indent="-228600">
              <a:lnSpc>
                <a:spcPct val="90000"/>
              </a:lnSpc>
              <a:spcAft>
                <a:spcPts val="600"/>
              </a:spcAft>
              <a:buFont typeface="Arial" panose="020B0604020202020204" pitchFamily="34" charset="0"/>
              <a:buChar char="•"/>
            </a:pPr>
            <a:r>
              <a:rPr lang="en-US" sz="1400"/>
              <a:t>un cuadro de educadores que “incorporen” en ellos mismos el conocimiento que se espera </a:t>
            </a:r>
          </a:p>
          <a:p>
            <a:pPr indent="-228600">
              <a:lnSpc>
                <a:spcPct val="90000"/>
              </a:lnSpc>
              <a:spcAft>
                <a:spcPts val="600"/>
              </a:spcAft>
              <a:buFont typeface="Arial" panose="020B0604020202020204" pitchFamily="34" charset="0"/>
              <a:buChar char="•"/>
            </a:pPr>
            <a:r>
              <a:rPr lang="en-US" sz="1400"/>
              <a:t>que impartan.-Resulta pertinente en el caso de la Expresión Corporal diferenciar la formación inicial del </a:t>
            </a:r>
          </a:p>
          <a:p>
            <a:pPr indent="-228600">
              <a:lnSpc>
                <a:spcPct val="90000"/>
              </a:lnSpc>
              <a:spcAft>
                <a:spcPts val="600"/>
              </a:spcAft>
              <a:buFont typeface="Arial" panose="020B0604020202020204" pitchFamily="34" charset="0"/>
              <a:buChar char="•"/>
            </a:pPr>
            <a:r>
              <a:rPr lang="en-US" sz="1400"/>
              <a:t>docente de la capacitación. Los contenidos en Expresión Corporal. Uno de los principios más importantes para seleccionar cuáles son los contenidos de la </a:t>
            </a:r>
          </a:p>
          <a:p>
            <a:pPr indent="-228600">
              <a:lnSpc>
                <a:spcPct val="90000"/>
              </a:lnSpc>
              <a:spcAft>
                <a:spcPts val="600"/>
              </a:spcAft>
              <a:buFont typeface="Arial" panose="020B0604020202020204" pitchFamily="34" charset="0"/>
              <a:buChar char="•"/>
            </a:pPr>
            <a:r>
              <a:rPr lang="en-US" sz="1400"/>
              <a:t>Expresión Corporal a ser enseñados en el ámbito escolar es “En su enseñanza y aprendizaje se aborda: el ser “luthier” </a:t>
            </a:r>
          </a:p>
          <a:p>
            <a:pPr indent="-228600">
              <a:lnSpc>
                <a:spcPct val="90000"/>
              </a:lnSpc>
              <a:spcAft>
                <a:spcPts val="600"/>
              </a:spcAft>
              <a:buFont typeface="Arial" panose="020B0604020202020204" pitchFamily="34" charset="0"/>
              <a:buChar char="•"/>
            </a:pPr>
            <a:r>
              <a:rPr lang="en-US" sz="1400"/>
              <a:t>del propio cuerpo”. “cuanto más se puede percibir y aprender acerca de la </a:t>
            </a:r>
          </a:p>
          <a:p>
            <a:pPr indent="-228600">
              <a:lnSpc>
                <a:spcPct val="90000"/>
              </a:lnSpc>
              <a:spcAft>
                <a:spcPts val="600"/>
              </a:spcAft>
              <a:buFont typeface="Arial" panose="020B0604020202020204" pitchFamily="34" charset="0"/>
              <a:buChar char="•"/>
            </a:pPr>
            <a:r>
              <a:rPr lang="en-US" sz="1400"/>
              <a:t>realidad de tu cuerpo, tanto más preciso y satisfactorio puede llegar a ser tu manera de </a:t>
            </a:r>
          </a:p>
          <a:p>
            <a:pPr indent="-228600">
              <a:lnSpc>
                <a:spcPct val="90000"/>
              </a:lnSpc>
              <a:spcAft>
                <a:spcPts val="600"/>
              </a:spcAft>
              <a:buFont typeface="Arial" panose="020B0604020202020204" pitchFamily="34" charset="0"/>
              <a:buChar char="•"/>
            </a:pPr>
            <a:r>
              <a:rPr lang="en-US" sz="1400"/>
              <a:t>expresarte con él. Este entrenamiento llamamos Educación del Movimiento”.</a:t>
            </a:r>
          </a:p>
        </p:txBody>
      </p:sp>
    </p:spTree>
    <p:extLst>
      <p:ext uri="{BB962C8B-B14F-4D97-AF65-F5344CB8AC3E}">
        <p14:creationId xmlns:p14="http://schemas.microsoft.com/office/powerpoint/2010/main" val="72898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2" name="Rectangle 514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5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4" name="Rectangle 514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 Expresión corporal【¿Qué es? ¿Cómo se desarrolla?】">
            <a:extLst>
              <a:ext uri="{FF2B5EF4-FFF2-40B4-BE49-F238E27FC236}">
                <a16:creationId xmlns:a16="http://schemas.microsoft.com/office/drawing/2014/main" id="{FD722FD3-0776-2BCE-CC1D-5589A1541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1" r="6601"/>
          <a:stretch/>
        </p:blipFill>
        <p:spPr bwMode="auto">
          <a:xfrm>
            <a:off x="566744" y="2854734"/>
            <a:ext cx="6579910" cy="3257992"/>
          </a:xfrm>
          <a:prstGeom prst="rect">
            <a:avLst/>
          </a:prstGeom>
          <a:noFill/>
          <a:extLst>
            <a:ext uri="{909E8E84-426E-40DD-AFC4-6F175D3DCCD1}">
              <a14:hiddenFill xmlns:a14="http://schemas.microsoft.com/office/drawing/2010/main">
                <a:solidFill>
                  <a:srgbClr val="FFFFFF"/>
                </a:solidFill>
              </a14:hiddenFill>
            </a:ext>
          </a:extLst>
        </p:spPr>
      </p:pic>
      <p:sp>
        <p:nvSpPr>
          <p:cNvPr id="5146" name="Rectangle 514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3FCECE2F-EE6A-46DE-7780-B78CEDA2DF7E}"/>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a:solidFill>
                  <a:srgbClr val="FFFFFF"/>
                </a:solidFill>
              </a:rPr>
              <a:t>5. 5. Propuesta de enseñanza que la Expresión Corporal pone en juego en el aula. Los procesos de Producción, Apreciación y Contextualización involucran una corriente continua entre la interioridad del individuo y lo externo del medio: el producto influye en el medio una vez “lanzado” éste a partir del individuo hacia aquel medio. Paralelamente, la apreciación y la contextualización llevan al individuo a remitirse una y otra vez al medio. Producción  Históricamente en temas de enseñanza artística, se ha sido valorando, bajo los más distintos fundamentos, alternativamente el producto - sin que importe los mecanismos del proceso para llegar a aquel producto -; o el proceso puro, considerándose al producto una instancia separada de dicho proceso. Un óptimo proceso asegura principalmente un óptimo producto, debido a que este es la fase última (aunque no final, lo exclusivo final es la muerte) de dicho proceso. Apreciación  La apreciación tiene un costo en sí misma: “Una sociedad solamente es artísticamente desenvuelta una vez que, al lado de una producción artística de alta calidad, hay además una alta capacidad de conocimiento de esta producción por el público”. Contextualización  Conocer estas y otras preguntas que motivan y producen los múltiples estilos de danzas, llevará a la comprensión no solo de lo dancístico, sino además la comprensión de fenómenos socio-culturales, en forma significativa y viva. Poseen la característica de perdurar y transmitirse entre los chicos de generación en generación, casi sin mediación del maduro.</a:t>
            </a:r>
          </a:p>
        </p:txBody>
      </p:sp>
    </p:spTree>
    <p:extLst>
      <p:ext uri="{BB962C8B-B14F-4D97-AF65-F5344CB8AC3E}">
        <p14:creationId xmlns:p14="http://schemas.microsoft.com/office/powerpoint/2010/main" val="123847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efinición de Expresión corporal - Qué es y Concepto">
            <a:extLst>
              <a:ext uri="{FF2B5EF4-FFF2-40B4-BE49-F238E27FC236}">
                <a16:creationId xmlns:a16="http://schemas.microsoft.com/office/drawing/2014/main" id="{E05AB7DD-47CF-BCED-CAA3-A555B211E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015"/>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6A78CF4-D91A-091A-AE87-010EFC431F55}"/>
              </a:ext>
            </a:extLst>
          </p:cNvPr>
          <p:cNvSpPr txBox="1"/>
          <p:nvPr/>
        </p:nvSpPr>
        <p:spPr>
          <a:xfrm>
            <a:off x="6732755" y="436729"/>
            <a:ext cx="4840010" cy="38436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5. 5. </a:t>
            </a:r>
            <a:r>
              <a:rPr lang="en-US" sz="1600" dirty="0" err="1"/>
              <a:t>Propuesta</a:t>
            </a:r>
            <a:r>
              <a:rPr lang="en-US" sz="1600" dirty="0"/>
              <a:t> de </a:t>
            </a:r>
            <a:r>
              <a:rPr lang="en-US" sz="1600" dirty="0" err="1"/>
              <a:t>enseñanza</a:t>
            </a:r>
            <a:r>
              <a:rPr lang="en-US" sz="1600" dirty="0"/>
              <a:t> que la </a:t>
            </a:r>
            <a:r>
              <a:rPr lang="en-US" sz="1600" dirty="0" err="1"/>
              <a:t>Expresión</a:t>
            </a:r>
            <a:r>
              <a:rPr lang="en-US" sz="1600" dirty="0"/>
              <a:t> Corporal pone </a:t>
            </a:r>
            <a:r>
              <a:rPr lang="en-US" sz="1600" dirty="0" err="1"/>
              <a:t>en</a:t>
            </a:r>
            <a:r>
              <a:rPr lang="en-US" sz="1600" dirty="0"/>
              <a:t> </a:t>
            </a:r>
            <a:r>
              <a:rPr lang="en-US" sz="1600" dirty="0" err="1"/>
              <a:t>juego</a:t>
            </a:r>
            <a:r>
              <a:rPr lang="en-US" sz="1600" dirty="0"/>
              <a:t> </a:t>
            </a:r>
            <a:r>
              <a:rPr lang="en-US" sz="1600" dirty="0" err="1"/>
              <a:t>en</a:t>
            </a:r>
            <a:r>
              <a:rPr lang="en-US" sz="1600" dirty="0"/>
              <a:t> </a:t>
            </a:r>
            <a:r>
              <a:rPr lang="en-US" sz="1600" dirty="0" err="1"/>
              <a:t>el</a:t>
            </a:r>
            <a:r>
              <a:rPr lang="en-US" sz="1600" dirty="0"/>
              <a:t> aula </a:t>
            </a:r>
          </a:p>
          <a:p>
            <a:pPr indent="-228600">
              <a:lnSpc>
                <a:spcPct val="90000"/>
              </a:lnSpc>
              <a:spcAft>
                <a:spcPts val="600"/>
              </a:spcAft>
              <a:buFont typeface="Arial" panose="020B0604020202020204" pitchFamily="34" charset="0"/>
              <a:buChar char="•"/>
            </a:pPr>
            <a:r>
              <a:rPr lang="en-US" sz="1600" dirty="0"/>
              <a:t>Los </a:t>
            </a:r>
            <a:r>
              <a:rPr lang="en-US" sz="1600" dirty="0" err="1"/>
              <a:t>procesos</a:t>
            </a:r>
            <a:r>
              <a:rPr lang="en-US" sz="1600" dirty="0"/>
              <a:t> de </a:t>
            </a:r>
            <a:r>
              <a:rPr lang="en-US" sz="1600" dirty="0" err="1"/>
              <a:t>Producción</a:t>
            </a:r>
            <a:r>
              <a:rPr lang="en-US" sz="1600" dirty="0"/>
              <a:t>, </a:t>
            </a:r>
            <a:r>
              <a:rPr lang="en-US" sz="1600" dirty="0" err="1"/>
              <a:t>Apreciación</a:t>
            </a:r>
            <a:r>
              <a:rPr lang="en-US" sz="1600" dirty="0"/>
              <a:t> y </a:t>
            </a:r>
            <a:r>
              <a:rPr lang="en-US" sz="1600" dirty="0" err="1"/>
              <a:t>Contextualización</a:t>
            </a:r>
            <a:r>
              <a:rPr lang="en-US" sz="1600" dirty="0"/>
              <a:t> </a:t>
            </a:r>
            <a:r>
              <a:rPr lang="en-US" sz="1600" dirty="0" err="1"/>
              <a:t>implican</a:t>
            </a:r>
            <a:r>
              <a:rPr lang="en-US" sz="1600" dirty="0"/>
              <a:t> </a:t>
            </a:r>
            <a:r>
              <a:rPr lang="en-US" sz="1600" dirty="0" err="1"/>
              <a:t>una</a:t>
            </a:r>
            <a:r>
              <a:rPr lang="en-US" sz="1600" dirty="0"/>
              <a:t> </a:t>
            </a:r>
            <a:r>
              <a:rPr lang="en-US" sz="1600" dirty="0" err="1"/>
              <a:t>corriente</a:t>
            </a:r>
            <a:r>
              <a:rPr lang="en-US" sz="1600" dirty="0"/>
              <a:t> continua entre la </a:t>
            </a:r>
            <a:r>
              <a:rPr lang="en-US" sz="1600" dirty="0" err="1"/>
              <a:t>interioridad</a:t>
            </a:r>
            <a:r>
              <a:rPr lang="en-US" sz="1600" dirty="0"/>
              <a:t> del </a:t>
            </a:r>
            <a:r>
              <a:rPr lang="en-US" sz="1600" dirty="0" err="1"/>
              <a:t>sujeto</a:t>
            </a:r>
            <a:r>
              <a:rPr lang="en-US" sz="1600" dirty="0"/>
              <a:t> y lo </a:t>
            </a:r>
            <a:r>
              <a:rPr lang="en-US" sz="1600" dirty="0" err="1"/>
              <a:t>externo</a:t>
            </a:r>
            <a:r>
              <a:rPr lang="en-US" sz="1600" dirty="0"/>
              <a:t> del medio: </a:t>
            </a:r>
            <a:r>
              <a:rPr lang="en-US" sz="1600" dirty="0" err="1"/>
              <a:t>el</a:t>
            </a:r>
            <a:r>
              <a:rPr lang="en-US" sz="1600" dirty="0"/>
              <a:t> </a:t>
            </a:r>
            <a:r>
              <a:rPr lang="en-US" sz="1600" dirty="0" err="1"/>
              <a:t>producto</a:t>
            </a:r>
            <a:r>
              <a:rPr lang="en-US" sz="1600" dirty="0"/>
              <a:t> </a:t>
            </a:r>
            <a:r>
              <a:rPr lang="en-US" sz="1600" dirty="0" err="1"/>
              <a:t>influye</a:t>
            </a:r>
            <a:r>
              <a:rPr lang="en-US" sz="1600" dirty="0"/>
              <a:t> </a:t>
            </a:r>
            <a:r>
              <a:rPr lang="en-US" sz="1600" dirty="0" err="1"/>
              <a:t>en</a:t>
            </a:r>
            <a:r>
              <a:rPr lang="en-US" sz="1600" dirty="0"/>
              <a:t> </a:t>
            </a:r>
            <a:r>
              <a:rPr lang="en-US" sz="1600" dirty="0" err="1"/>
              <a:t>el</a:t>
            </a:r>
            <a:r>
              <a:rPr lang="en-US" sz="1600" dirty="0"/>
              <a:t> medio </a:t>
            </a:r>
            <a:r>
              <a:rPr lang="en-US" sz="1600" dirty="0" err="1"/>
              <a:t>una</a:t>
            </a:r>
            <a:r>
              <a:rPr lang="en-US" sz="1600" dirty="0"/>
              <a:t> </a:t>
            </a:r>
            <a:r>
              <a:rPr lang="en-US" sz="1600" dirty="0" err="1"/>
              <a:t>vez</a:t>
            </a:r>
            <a:r>
              <a:rPr lang="en-US" sz="1600" dirty="0"/>
              <a:t> “</a:t>
            </a:r>
            <a:r>
              <a:rPr lang="en-US" sz="1600" dirty="0" err="1"/>
              <a:t>lanzado</a:t>
            </a:r>
            <a:r>
              <a:rPr lang="en-US" sz="1600" dirty="0"/>
              <a:t>” </a:t>
            </a:r>
            <a:r>
              <a:rPr lang="en-US" sz="1600" dirty="0" err="1"/>
              <a:t>éste</a:t>
            </a:r>
            <a:r>
              <a:rPr lang="en-US" sz="1600" dirty="0"/>
              <a:t> </a:t>
            </a:r>
            <a:r>
              <a:rPr lang="en-US" sz="1600" dirty="0" err="1"/>
              <a:t>desde</a:t>
            </a:r>
            <a:r>
              <a:rPr lang="en-US" sz="1600" dirty="0"/>
              <a:t> </a:t>
            </a:r>
            <a:r>
              <a:rPr lang="en-US" sz="1600" dirty="0" err="1"/>
              <a:t>el</a:t>
            </a:r>
            <a:r>
              <a:rPr lang="en-US" sz="1600" dirty="0"/>
              <a:t> </a:t>
            </a:r>
            <a:r>
              <a:rPr lang="en-US" sz="1600" dirty="0" err="1"/>
              <a:t>sujeto</a:t>
            </a:r>
            <a:r>
              <a:rPr lang="en-US" sz="1600" dirty="0"/>
              <a:t> </a:t>
            </a:r>
            <a:r>
              <a:rPr lang="en-US" sz="1600" dirty="0" err="1"/>
              <a:t>hacia</a:t>
            </a:r>
            <a:r>
              <a:rPr lang="en-US" sz="1600" dirty="0"/>
              <a:t> ese medio. A </a:t>
            </a:r>
            <a:r>
              <a:rPr lang="en-US" sz="1600" dirty="0" err="1"/>
              <a:t>su</a:t>
            </a:r>
            <a:r>
              <a:rPr lang="en-US" sz="1600" dirty="0"/>
              <a:t> </a:t>
            </a:r>
            <a:r>
              <a:rPr lang="en-US" sz="1600" dirty="0" err="1"/>
              <a:t>vez</a:t>
            </a:r>
            <a:r>
              <a:rPr lang="en-US" sz="1600" dirty="0"/>
              <a:t>, la </a:t>
            </a:r>
            <a:r>
              <a:rPr lang="en-US" sz="1600" dirty="0" err="1"/>
              <a:t>apreciación</a:t>
            </a:r>
            <a:r>
              <a:rPr lang="en-US" sz="1600" dirty="0"/>
              <a:t> y la </a:t>
            </a:r>
            <a:r>
              <a:rPr lang="en-US" sz="1600" dirty="0" err="1"/>
              <a:t>contextualización</a:t>
            </a:r>
            <a:r>
              <a:rPr lang="en-US" sz="1600" dirty="0"/>
              <a:t> </a:t>
            </a:r>
            <a:r>
              <a:rPr lang="en-US" sz="1600" dirty="0" err="1"/>
              <a:t>llevan</a:t>
            </a:r>
            <a:r>
              <a:rPr lang="en-US" sz="1600" dirty="0"/>
              <a:t> al </a:t>
            </a:r>
            <a:r>
              <a:rPr lang="en-US" sz="1600" dirty="0" err="1"/>
              <a:t>sujeto</a:t>
            </a:r>
            <a:r>
              <a:rPr lang="en-US" sz="1600" dirty="0"/>
              <a:t> a </a:t>
            </a:r>
            <a:r>
              <a:rPr lang="en-US" sz="1600" dirty="0" err="1"/>
              <a:t>remitirse</a:t>
            </a:r>
            <a:r>
              <a:rPr lang="en-US" sz="1600" dirty="0"/>
              <a:t> </a:t>
            </a:r>
            <a:r>
              <a:rPr lang="en-US" sz="1600" dirty="0" err="1"/>
              <a:t>constantemente</a:t>
            </a:r>
            <a:r>
              <a:rPr lang="en-US" sz="1600" dirty="0"/>
              <a:t> al medio. </a:t>
            </a:r>
            <a:r>
              <a:rPr lang="en-US" sz="1600" dirty="0" err="1"/>
              <a:t>Producción</a:t>
            </a:r>
            <a:r>
              <a:rPr lang="en-US" sz="1600" dirty="0"/>
              <a:t> El </a:t>
            </a:r>
            <a:r>
              <a:rPr lang="en-US" sz="1600" dirty="0" err="1"/>
              <a:t>proceso</a:t>
            </a:r>
            <a:r>
              <a:rPr lang="en-US" sz="1600" dirty="0"/>
              <a:t> de </a:t>
            </a:r>
            <a:r>
              <a:rPr lang="en-US" sz="1600" dirty="0" err="1"/>
              <a:t>producción</a:t>
            </a:r>
            <a:r>
              <a:rPr lang="en-US" sz="1600" dirty="0"/>
              <a:t> </a:t>
            </a:r>
            <a:r>
              <a:rPr lang="en-US" sz="1600" dirty="0" err="1"/>
              <a:t>en</a:t>
            </a:r>
            <a:r>
              <a:rPr lang="en-US" sz="1600" dirty="0"/>
              <a:t> </a:t>
            </a:r>
            <a:r>
              <a:rPr lang="en-US" sz="1600" dirty="0" err="1"/>
              <a:t>Expresión</a:t>
            </a:r>
            <a:r>
              <a:rPr lang="en-US" sz="1600" dirty="0"/>
              <a:t> Corporal </a:t>
            </a:r>
            <a:r>
              <a:rPr lang="en-US" sz="1600" dirty="0" err="1"/>
              <a:t>pasa</a:t>
            </a:r>
            <a:r>
              <a:rPr lang="en-US" sz="1600" dirty="0"/>
              <a:t> </a:t>
            </a:r>
            <a:r>
              <a:rPr lang="en-US" sz="1600" dirty="0" err="1"/>
              <a:t>por</a:t>
            </a:r>
            <a:r>
              <a:rPr lang="en-US" sz="1600" dirty="0"/>
              <a:t> </a:t>
            </a:r>
            <a:r>
              <a:rPr lang="en-US" sz="1600" dirty="0" err="1"/>
              <a:t>tres</a:t>
            </a:r>
            <a:r>
              <a:rPr lang="en-US" sz="1600" dirty="0"/>
              <a:t> </a:t>
            </a:r>
            <a:r>
              <a:rPr lang="en-US" sz="1600" dirty="0" err="1"/>
              <a:t>etapas</a:t>
            </a:r>
            <a:r>
              <a:rPr lang="en-US" sz="1600" dirty="0"/>
              <a:t>: </a:t>
            </a:r>
            <a:r>
              <a:rPr lang="en-US" sz="1600" dirty="0" err="1"/>
              <a:t>el</a:t>
            </a:r>
            <a:r>
              <a:rPr lang="en-US" sz="1600" dirty="0"/>
              <a:t> </a:t>
            </a:r>
            <a:r>
              <a:rPr lang="en-US" sz="1600" dirty="0" err="1"/>
              <a:t>despertar</a:t>
            </a:r>
            <a:r>
              <a:rPr lang="en-US" sz="1600" dirty="0"/>
              <a:t> </a:t>
            </a:r>
            <a:r>
              <a:rPr lang="en-US" sz="1600" dirty="0" err="1"/>
              <a:t>hacia</a:t>
            </a:r>
            <a:r>
              <a:rPr lang="en-US" sz="1600" dirty="0"/>
              <a:t> la </a:t>
            </a:r>
            <a:r>
              <a:rPr lang="en-US" sz="1600" dirty="0" err="1"/>
              <a:t>conciencia</a:t>
            </a:r>
            <a:r>
              <a:rPr lang="en-US" sz="1600" dirty="0"/>
              <a:t> corporal; la </a:t>
            </a:r>
            <a:r>
              <a:rPr lang="en-US" sz="1600" dirty="0" err="1"/>
              <a:t>adquisición</a:t>
            </a:r>
            <a:r>
              <a:rPr lang="en-US" sz="1600" dirty="0"/>
              <a:t> de </a:t>
            </a:r>
            <a:r>
              <a:rPr lang="en-US" sz="1600" dirty="0" err="1"/>
              <a:t>hábitos</a:t>
            </a:r>
            <a:r>
              <a:rPr lang="en-US" sz="1600" dirty="0"/>
              <a:t> </a:t>
            </a:r>
            <a:r>
              <a:rPr lang="en-US" sz="1600" dirty="0" err="1"/>
              <a:t>posturales</a:t>
            </a:r>
            <a:r>
              <a:rPr lang="en-US" sz="1600" dirty="0"/>
              <a:t> </a:t>
            </a:r>
            <a:r>
              <a:rPr lang="en-US" sz="1600" dirty="0" err="1"/>
              <a:t>sanos</a:t>
            </a:r>
            <a:r>
              <a:rPr lang="en-US" sz="1600" dirty="0"/>
              <a:t>, y la </a:t>
            </a:r>
            <a:r>
              <a:rPr lang="en-US" sz="1600" dirty="0" err="1"/>
              <a:t>adquisición</a:t>
            </a:r>
            <a:r>
              <a:rPr lang="en-US" sz="1600" dirty="0"/>
              <a:t> de </a:t>
            </a:r>
            <a:r>
              <a:rPr lang="en-US" sz="1600" dirty="0" err="1"/>
              <a:t>habilidades</a:t>
            </a:r>
            <a:r>
              <a:rPr lang="en-US" sz="1600" dirty="0"/>
              <a:t>. Durante </a:t>
            </a:r>
            <a:r>
              <a:rPr lang="en-US" sz="1600" dirty="0" err="1"/>
              <a:t>el</a:t>
            </a:r>
            <a:r>
              <a:rPr lang="en-US" sz="1600" dirty="0"/>
              <a:t> </a:t>
            </a:r>
            <a:r>
              <a:rPr lang="en-US" sz="1600" dirty="0" err="1"/>
              <a:t>proceso</a:t>
            </a:r>
            <a:r>
              <a:rPr lang="en-US" sz="1600" dirty="0"/>
              <a:t> de </a:t>
            </a:r>
            <a:r>
              <a:rPr lang="en-US" sz="1600" dirty="0" err="1"/>
              <a:t>producción</a:t>
            </a:r>
            <a:r>
              <a:rPr lang="en-US" sz="1600" dirty="0"/>
              <a:t> se </a:t>
            </a:r>
            <a:r>
              <a:rPr lang="en-US" sz="1600" dirty="0" err="1"/>
              <a:t>adquirirán</a:t>
            </a:r>
            <a:r>
              <a:rPr lang="en-US" sz="1600" dirty="0"/>
              <a:t> </a:t>
            </a:r>
            <a:r>
              <a:rPr lang="en-US" sz="1600" dirty="0" err="1"/>
              <a:t>los</a:t>
            </a:r>
            <a:r>
              <a:rPr lang="en-US" sz="1600" dirty="0"/>
              <a:t> </a:t>
            </a:r>
            <a:r>
              <a:rPr lang="en-US" sz="1600" dirty="0" err="1"/>
              <a:t>códigos</a:t>
            </a:r>
            <a:r>
              <a:rPr lang="en-US" sz="1600" dirty="0"/>
              <a:t> </a:t>
            </a:r>
            <a:r>
              <a:rPr lang="en-US" sz="1600" dirty="0" err="1"/>
              <a:t>gramaticales</a:t>
            </a:r>
            <a:r>
              <a:rPr lang="en-US" sz="1600" dirty="0"/>
              <a:t> del </a:t>
            </a:r>
            <a:r>
              <a:rPr lang="en-US" sz="1600" dirty="0" err="1"/>
              <a:t>lenguaje</a:t>
            </a:r>
            <a:r>
              <a:rPr lang="en-US" sz="1600" dirty="0"/>
              <a:t>, para se </a:t>
            </a:r>
            <a:r>
              <a:rPr lang="en-US" sz="1600" dirty="0" err="1"/>
              <a:t>basan</a:t>
            </a:r>
            <a:r>
              <a:rPr lang="en-US" sz="1600" dirty="0"/>
              <a:t>, entre  </a:t>
            </a:r>
            <a:r>
              <a:rPr lang="en-US" sz="1600" dirty="0" err="1"/>
              <a:t>en</a:t>
            </a:r>
            <a:r>
              <a:rPr lang="en-US" sz="1600" dirty="0"/>
              <a:t> </a:t>
            </a:r>
            <a:r>
              <a:rPr lang="en-US" sz="1600" dirty="0" err="1"/>
              <a:t>el</a:t>
            </a:r>
            <a:r>
              <a:rPr lang="en-US" sz="1600" dirty="0"/>
              <a:t> </a:t>
            </a:r>
            <a:r>
              <a:rPr lang="en-US" sz="1600" dirty="0" err="1"/>
              <a:t>dominio</a:t>
            </a:r>
            <a:r>
              <a:rPr lang="en-US" sz="1600" dirty="0"/>
              <a:t> del </a:t>
            </a:r>
            <a:r>
              <a:rPr lang="en-US" sz="1600" dirty="0" err="1"/>
              <a:t>espacio</a:t>
            </a:r>
            <a:r>
              <a:rPr lang="en-US" sz="1600" dirty="0"/>
              <a:t>, </a:t>
            </a:r>
            <a:r>
              <a:rPr lang="en-US" sz="1600" dirty="0" err="1"/>
              <a:t>en</a:t>
            </a:r>
            <a:r>
              <a:rPr lang="en-US" sz="1600" dirty="0"/>
              <a:t> </a:t>
            </a:r>
            <a:r>
              <a:rPr lang="en-US" sz="1600" dirty="0" err="1"/>
              <a:t>dominio</a:t>
            </a:r>
            <a:r>
              <a:rPr lang="en-US" sz="1600" dirty="0"/>
              <a:t> de las </a:t>
            </a:r>
            <a:r>
              <a:rPr lang="en-US" sz="1600" dirty="0" err="1"/>
              <a:t>técnicas</a:t>
            </a:r>
            <a:r>
              <a:rPr lang="en-US" sz="1600" dirty="0"/>
              <a:t> de </a:t>
            </a:r>
            <a:r>
              <a:rPr lang="en-US" sz="1600" dirty="0" err="1"/>
              <a:t>comunicación</a:t>
            </a:r>
            <a:r>
              <a:rPr lang="en-US" sz="1600" dirty="0"/>
              <a:t>, de las </a:t>
            </a:r>
            <a:r>
              <a:rPr lang="en-US" sz="1600" dirty="0" err="1"/>
              <a:t>calidades</a:t>
            </a:r>
            <a:r>
              <a:rPr lang="en-US" sz="1600" dirty="0"/>
              <a:t> de </a:t>
            </a:r>
            <a:r>
              <a:rPr lang="en-US" sz="1600" dirty="0" err="1"/>
              <a:t>movimiento</a:t>
            </a:r>
            <a:r>
              <a:rPr lang="en-US" sz="1600" dirty="0"/>
              <a:t>,  la </a:t>
            </a:r>
            <a:r>
              <a:rPr lang="en-US" sz="1600" dirty="0" err="1"/>
              <a:t>realización</a:t>
            </a:r>
            <a:r>
              <a:rPr lang="en-US" sz="1600" dirty="0"/>
              <a:t> </a:t>
            </a:r>
            <a:r>
              <a:rPr lang="en-US" sz="1600" dirty="0" err="1"/>
              <a:t>hábil</a:t>
            </a:r>
            <a:r>
              <a:rPr lang="en-US" sz="1600" dirty="0"/>
              <a:t> de </a:t>
            </a:r>
            <a:r>
              <a:rPr lang="en-US" sz="1600" dirty="0" err="1"/>
              <a:t>los</a:t>
            </a:r>
            <a:r>
              <a:rPr lang="en-US" sz="1600" dirty="0"/>
              <a:t> </a:t>
            </a:r>
            <a:r>
              <a:rPr lang="en-US" sz="1600" dirty="0" err="1"/>
              <a:t>movimientos</a:t>
            </a:r>
            <a:r>
              <a:rPr lang="en-US" sz="1600" dirty="0"/>
              <a:t> </a:t>
            </a:r>
            <a:r>
              <a:rPr lang="en-US" sz="1600" dirty="0" err="1"/>
              <a:t>fundamentales</a:t>
            </a:r>
            <a:r>
              <a:rPr lang="en-US" sz="1600" dirty="0"/>
              <a:t> de </a:t>
            </a:r>
            <a:r>
              <a:rPr lang="en-US" sz="1600" dirty="0" err="1"/>
              <a:t>locomoción</a:t>
            </a:r>
            <a:r>
              <a:rPr lang="en-US" sz="1600" dirty="0"/>
              <a:t> con un  fin </a:t>
            </a:r>
            <a:r>
              <a:rPr lang="en-US" sz="1600" dirty="0" err="1"/>
              <a:t>estético-expresivo</a:t>
            </a:r>
            <a:r>
              <a:rPr lang="en-US" sz="1600" dirty="0"/>
              <a:t>. </a:t>
            </a:r>
            <a:r>
              <a:rPr lang="en-US" sz="1600" dirty="0" err="1"/>
              <a:t>Apreciación</a:t>
            </a:r>
            <a:r>
              <a:rPr lang="en-US" sz="1600" dirty="0"/>
              <a:t> El </a:t>
            </a:r>
            <a:r>
              <a:rPr lang="en-US" sz="1600" dirty="0" err="1"/>
              <a:t>apreciar</a:t>
            </a:r>
            <a:r>
              <a:rPr lang="en-US" sz="1600" dirty="0"/>
              <a:t> es </a:t>
            </a:r>
            <a:r>
              <a:rPr lang="en-US" sz="1600" dirty="0" err="1"/>
              <a:t>parte</a:t>
            </a:r>
            <a:r>
              <a:rPr lang="en-US" sz="1600" dirty="0"/>
              <a:t> del </a:t>
            </a:r>
            <a:r>
              <a:rPr lang="en-US" sz="1600" dirty="0" err="1"/>
              <a:t>mismo</a:t>
            </a:r>
            <a:r>
              <a:rPr lang="en-US" sz="1600" dirty="0"/>
              <a:t> </a:t>
            </a:r>
            <a:r>
              <a:rPr lang="en-US" sz="1600" dirty="0" err="1"/>
              <a:t>proceso</a:t>
            </a:r>
            <a:r>
              <a:rPr lang="en-US" sz="1600" dirty="0"/>
              <a:t> </a:t>
            </a:r>
            <a:r>
              <a:rPr lang="en-US" sz="1600" dirty="0" err="1"/>
              <a:t>productivo</a:t>
            </a:r>
            <a:r>
              <a:rPr lang="en-US" sz="1600" dirty="0"/>
              <a:t>, </a:t>
            </a:r>
            <a:r>
              <a:rPr lang="en-US" sz="1600" dirty="0" err="1"/>
              <a:t>ya</a:t>
            </a:r>
            <a:r>
              <a:rPr lang="en-US" sz="1600" dirty="0"/>
              <a:t> sea </a:t>
            </a:r>
            <a:r>
              <a:rPr lang="en-US" sz="1600" dirty="0" err="1"/>
              <a:t>apreciar</a:t>
            </a:r>
            <a:r>
              <a:rPr lang="en-US" sz="1600" dirty="0"/>
              <a:t> lo </a:t>
            </a:r>
            <a:r>
              <a:rPr lang="en-US" sz="1600" dirty="0" err="1"/>
              <a:t>propio</a:t>
            </a:r>
            <a:r>
              <a:rPr lang="en-US" sz="1600" dirty="0"/>
              <a:t> o lo </a:t>
            </a:r>
            <a:r>
              <a:rPr lang="en-US" sz="1600" dirty="0" err="1"/>
              <a:t>realizado</a:t>
            </a:r>
            <a:r>
              <a:rPr lang="en-US" sz="1600" dirty="0"/>
              <a:t> </a:t>
            </a:r>
            <a:r>
              <a:rPr lang="en-US" sz="1600" dirty="0" err="1"/>
              <a:t>por</a:t>
            </a:r>
            <a:r>
              <a:rPr lang="en-US" sz="1600" dirty="0"/>
              <a:t> </a:t>
            </a:r>
            <a:r>
              <a:rPr lang="en-US" sz="1600" dirty="0" err="1"/>
              <a:t>el</a:t>
            </a:r>
            <a:r>
              <a:rPr lang="en-US" sz="1600" dirty="0"/>
              <a:t> </a:t>
            </a:r>
            <a:r>
              <a:rPr lang="en-US" sz="1600" dirty="0" err="1"/>
              <a:t>grupo</a:t>
            </a:r>
            <a:r>
              <a:rPr lang="en-US" sz="1600" dirty="0"/>
              <a:t> de pares </a:t>
            </a:r>
            <a:r>
              <a:rPr lang="en-US" sz="1600" dirty="0" err="1"/>
              <a:t>durante</a:t>
            </a:r>
            <a:r>
              <a:rPr lang="en-US" sz="1600" dirty="0"/>
              <a:t> </a:t>
            </a:r>
            <a:r>
              <a:rPr lang="en-US" sz="1600" dirty="0" err="1"/>
              <a:t>el</a:t>
            </a:r>
            <a:r>
              <a:rPr lang="en-US" sz="1600" dirty="0"/>
              <a:t> </a:t>
            </a:r>
            <a:r>
              <a:rPr lang="en-US" sz="1600" dirty="0" err="1"/>
              <a:t>proceso</a:t>
            </a:r>
            <a:r>
              <a:rPr lang="en-US" sz="1600" dirty="0"/>
              <a:t> de </a:t>
            </a:r>
            <a:r>
              <a:rPr lang="en-US" sz="1600" dirty="0" err="1"/>
              <a:t>una</a:t>
            </a:r>
            <a:r>
              <a:rPr lang="en-US" sz="1600" dirty="0"/>
              <a:t> </a:t>
            </a:r>
            <a:r>
              <a:rPr lang="en-US" sz="1600" dirty="0" err="1"/>
              <a:t>clase</a:t>
            </a:r>
            <a:r>
              <a:rPr lang="en-US" sz="1600" dirty="0"/>
              <a:t> o </a:t>
            </a:r>
            <a:r>
              <a:rPr lang="en-US" sz="1600" dirty="0" err="1"/>
              <a:t>desarrollo</a:t>
            </a:r>
            <a:r>
              <a:rPr lang="en-US" sz="1600" dirty="0"/>
              <a:t> de un </a:t>
            </a:r>
            <a:r>
              <a:rPr lang="en-US" sz="1600" dirty="0" err="1"/>
              <a:t>tema</a:t>
            </a:r>
            <a:r>
              <a:rPr lang="en-US" sz="1600" dirty="0"/>
              <a:t>, tanto </a:t>
            </a:r>
            <a:r>
              <a:rPr lang="en-US" sz="1600" dirty="0" err="1"/>
              <a:t>como</a:t>
            </a:r>
            <a:r>
              <a:rPr lang="en-US" sz="1600" dirty="0"/>
              <a:t> las </a:t>
            </a:r>
            <a:r>
              <a:rPr lang="en-US" sz="1600" dirty="0" err="1"/>
              <a:t>obras</a:t>
            </a:r>
            <a:r>
              <a:rPr lang="en-US" sz="1600" dirty="0"/>
              <a:t> de </a:t>
            </a:r>
            <a:r>
              <a:rPr lang="en-US" sz="1600" dirty="0" err="1"/>
              <a:t>los</a:t>
            </a:r>
            <a:r>
              <a:rPr lang="en-US" sz="1600" dirty="0"/>
              <a:t> </a:t>
            </a:r>
            <a:r>
              <a:rPr lang="en-US" sz="1600" dirty="0" err="1"/>
              <a:t>artistas</a:t>
            </a:r>
            <a:r>
              <a:rPr lang="en-US" sz="1600" dirty="0"/>
              <a:t> </a:t>
            </a:r>
            <a:r>
              <a:rPr lang="en-US" sz="1600" dirty="0" err="1"/>
              <a:t>actuales</a:t>
            </a:r>
            <a:r>
              <a:rPr lang="en-US" sz="1600" dirty="0"/>
              <a:t> o del </a:t>
            </a:r>
            <a:r>
              <a:rPr lang="en-US" sz="1600" dirty="0" err="1"/>
              <a:t>pasado</a:t>
            </a:r>
            <a:r>
              <a:rPr lang="en-US" sz="1600" dirty="0"/>
              <a:t>. A </a:t>
            </a:r>
            <a:r>
              <a:rPr lang="en-US" sz="1600" dirty="0" err="1"/>
              <a:t>partir</a:t>
            </a:r>
            <a:r>
              <a:rPr lang="en-US" sz="1600" dirty="0"/>
              <a:t> de la </a:t>
            </a:r>
            <a:r>
              <a:rPr lang="en-US" sz="1600" dirty="0" err="1"/>
              <a:t>observación</a:t>
            </a:r>
            <a:r>
              <a:rPr lang="en-US" sz="1600" dirty="0"/>
              <a:t> de lo </a:t>
            </a:r>
            <a:r>
              <a:rPr lang="en-US" sz="1600" dirty="0" err="1"/>
              <a:t>producido</a:t>
            </a:r>
            <a:r>
              <a:rPr lang="en-US" sz="1600" dirty="0"/>
              <a:t> </a:t>
            </a:r>
            <a:r>
              <a:rPr lang="en-US" sz="1600" dirty="0" err="1"/>
              <a:t>durante</a:t>
            </a:r>
            <a:r>
              <a:rPr lang="en-US" sz="1600" dirty="0"/>
              <a:t> </a:t>
            </a:r>
            <a:r>
              <a:rPr lang="en-US" sz="1600" dirty="0" err="1"/>
              <a:t>el</a:t>
            </a:r>
            <a:r>
              <a:rPr lang="en-US" sz="1600" dirty="0"/>
              <a:t> </a:t>
            </a:r>
            <a:r>
              <a:rPr lang="en-US" sz="1600" dirty="0" err="1"/>
              <a:t>proceso</a:t>
            </a:r>
            <a:r>
              <a:rPr lang="en-US" sz="1600" dirty="0"/>
              <a:t> o al </a:t>
            </a:r>
            <a:r>
              <a:rPr lang="en-US" sz="1600" dirty="0" err="1"/>
              <a:t>finalizar</a:t>
            </a:r>
            <a:r>
              <a:rPr lang="en-US" sz="1600" dirty="0"/>
              <a:t> </a:t>
            </a:r>
            <a:r>
              <a:rPr lang="en-US" sz="1600" dirty="0" err="1"/>
              <a:t>este</a:t>
            </a:r>
            <a:r>
              <a:rPr lang="en-US" sz="1600" dirty="0"/>
              <a:t>, se </a:t>
            </a:r>
            <a:r>
              <a:rPr lang="en-US" sz="1600" dirty="0" err="1"/>
              <a:t>realiza</a:t>
            </a:r>
            <a:r>
              <a:rPr lang="en-US" sz="1600" dirty="0"/>
              <a:t> un “feed-back” </a:t>
            </a:r>
            <a:r>
              <a:rPr lang="en-US" sz="1600" dirty="0" err="1"/>
              <a:t>imprescindible</a:t>
            </a:r>
            <a:r>
              <a:rPr lang="en-US" sz="1600" dirty="0"/>
              <a:t> para la </a:t>
            </a:r>
            <a:r>
              <a:rPr lang="en-US" sz="1600" dirty="0" err="1"/>
              <a:t>revisión</a:t>
            </a:r>
            <a:r>
              <a:rPr lang="en-US" sz="1600" dirty="0"/>
              <a:t> y </a:t>
            </a:r>
            <a:r>
              <a:rPr lang="en-US" sz="1600" dirty="0" err="1"/>
              <a:t>modificación</a:t>
            </a:r>
            <a:r>
              <a:rPr lang="en-US" sz="1600" dirty="0"/>
              <a:t> eventual de </a:t>
            </a:r>
            <a:r>
              <a:rPr lang="en-US" sz="1600" dirty="0" err="1"/>
              <a:t>dichos</a:t>
            </a:r>
            <a:r>
              <a:rPr lang="en-US" sz="1600" dirty="0"/>
              <a:t> </a:t>
            </a:r>
            <a:r>
              <a:rPr lang="en-US" sz="1600" dirty="0" err="1"/>
              <a:t>procesos</a:t>
            </a:r>
            <a:r>
              <a:rPr lang="en-US" sz="1600" dirty="0"/>
              <a:t> </a:t>
            </a:r>
            <a:r>
              <a:rPr lang="en-US" sz="1600" dirty="0" err="1"/>
              <a:t>Contextualización</a:t>
            </a:r>
            <a:endParaRPr lang="en-US" sz="1600" dirty="0"/>
          </a:p>
        </p:txBody>
      </p:sp>
    </p:spTree>
    <p:extLst>
      <p:ext uri="{BB962C8B-B14F-4D97-AF65-F5344CB8AC3E}">
        <p14:creationId xmlns:p14="http://schemas.microsoft.com/office/powerpoint/2010/main" val="114805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47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Expresión corporal en niños, ¿por qué es tan importante?">
            <a:extLst>
              <a:ext uri="{FF2B5EF4-FFF2-40B4-BE49-F238E27FC236}">
                <a16:creationId xmlns:a16="http://schemas.microsoft.com/office/drawing/2014/main" id="{19D4808B-6404-6A77-9F6C-2AAEDBDCE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40" r="2" b="97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975A6675-9545-A6C7-DAD1-E5BCE87E548D}"/>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solidFill>
                  <a:srgbClr val="FFFFFF"/>
                </a:solidFill>
              </a:rPr>
              <a:t>Los diferentes estilos de danzas, las técnicas, el uso del cuerpo, del espacio y de las energías,  la vestimenta, los tipos de mensajes,las motivaciones, etc. responden a un determinado contexto social. </a:t>
            </a:r>
          </a:p>
          <a:p>
            <a:pPr indent="-228600">
              <a:lnSpc>
                <a:spcPct val="90000"/>
              </a:lnSpc>
              <a:spcAft>
                <a:spcPts val="600"/>
              </a:spcAft>
              <a:buFont typeface="Arial" panose="020B0604020202020204" pitchFamily="34" charset="0"/>
              <a:buChar char="•"/>
            </a:pPr>
            <a:r>
              <a:rPr lang="en-US" sz="1400">
                <a:solidFill>
                  <a:srgbClr val="FFFFFF"/>
                </a:solidFill>
              </a:rPr>
              <a:t>De este contexto surgen motivaciones culturales, ideológicas y de costumbres que determinarán las características de las danzas que bailan los diferentes pueblos y grupos sociales. Hablamos aquí tanto del género folclórico, popular o artístico. </a:t>
            </a:r>
          </a:p>
          <a:p>
            <a:pPr indent="-228600">
              <a:lnSpc>
                <a:spcPct val="90000"/>
              </a:lnSpc>
              <a:spcAft>
                <a:spcPts val="600"/>
              </a:spcAft>
              <a:buFont typeface="Arial" panose="020B0604020202020204" pitchFamily="34" charset="0"/>
              <a:buChar char="•"/>
            </a:pPr>
            <a:r>
              <a:rPr lang="en-US" sz="1400">
                <a:solidFill>
                  <a:srgbClr val="FFFFFF"/>
                </a:solidFill>
              </a:rPr>
              <a:t>Conocer estas y otras cuestiones que motivan y generan los diversos estilos de danzas, llevará a la comprensión  de fenómenos socio-culturales, en forma significativa y viva. </a:t>
            </a:r>
          </a:p>
          <a:p>
            <a:pPr indent="-228600">
              <a:lnSpc>
                <a:spcPct val="90000"/>
              </a:lnSpc>
              <a:spcAft>
                <a:spcPts val="600"/>
              </a:spcAft>
              <a:buFont typeface="Arial" panose="020B0604020202020204" pitchFamily="34" charset="0"/>
              <a:buChar char="•"/>
            </a:pPr>
            <a:r>
              <a:rPr lang="en-US" sz="1400">
                <a:solidFill>
                  <a:srgbClr val="FFFFFF"/>
                </a:solidFill>
              </a:rPr>
              <a:t>Contextualizar es también resignificar a partir de la propia realidad las propuestas existentes.</a:t>
            </a:r>
          </a:p>
        </p:txBody>
      </p:sp>
    </p:spTree>
    <p:extLst>
      <p:ext uri="{BB962C8B-B14F-4D97-AF65-F5344CB8AC3E}">
        <p14:creationId xmlns:p14="http://schemas.microsoft.com/office/powerpoint/2010/main" val="369982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A74C73-07B6-B1F3-8F33-D82F417506C6}"/>
              </a:ext>
            </a:extLst>
          </p:cNvPr>
          <p:cNvSpPr txBox="1"/>
          <p:nvPr/>
        </p:nvSpPr>
        <p:spPr>
          <a:xfrm>
            <a:off x="484214" y="295422"/>
            <a:ext cx="3505494"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500" dirty="0"/>
              <a:t>5. 6. </a:t>
            </a:r>
            <a:r>
              <a:rPr lang="en-US" sz="1500" dirty="0" err="1"/>
              <a:t>Cuando</a:t>
            </a:r>
            <a:r>
              <a:rPr lang="en-US" sz="1500" dirty="0"/>
              <a:t> la </a:t>
            </a:r>
            <a:r>
              <a:rPr lang="en-US" sz="1500" dirty="0" err="1"/>
              <a:t>Expresión</a:t>
            </a:r>
            <a:r>
              <a:rPr lang="en-US" sz="1500" dirty="0"/>
              <a:t> Corporal </a:t>
            </a:r>
            <a:r>
              <a:rPr lang="en-US" sz="1500" dirty="0" err="1"/>
              <a:t>va</a:t>
            </a:r>
            <a:r>
              <a:rPr lang="en-US" sz="1500" dirty="0"/>
              <a:t> a la </a:t>
            </a:r>
            <a:r>
              <a:rPr lang="en-US" sz="1500" dirty="0" err="1"/>
              <a:t>escuela</a:t>
            </a:r>
            <a:r>
              <a:rPr lang="en-US" sz="1500" dirty="0"/>
              <a:t>: ¿es </a:t>
            </a:r>
            <a:r>
              <a:rPr lang="en-US" sz="1500" dirty="0" err="1"/>
              <a:t>arte</a:t>
            </a:r>
            <a:r>
              <a:rPr lang="en-US" sz="1500" dirty="0"/>
              <a:t>?. ¿El </a:t>
            </a:r>
            <a:r>
              <a:rPr lang="en-US" sz="1500" dirty="0" err="1"/>
              <a:t>arte</a:t>
            </a:r>
            <a:r>
              <a:rPr lang="en-US" sz="1500" dirty="0"/>
              <a:t> se </a:t>
            </a:r>
          </a:p>
          <a:p>
            <a:pPr indent="-228600">
              <a:lnSpc>
                <a:spcPct val="90000"/>
              </a:lnSpc>
              <a:spcAft>
                <a:spcPts val="600"/>
              </a:spcAft>
              <a:buFont typeface="Arial" panose="020B0604020202020204" pitchFamily="34" charset="0"/>
              <a:buChar char="•"/>
            </a:pPr>
            <a:r>
              <a:rPr lang="en-US" sz="1500" dirty="0" err="1"/>
              <a:t>enseña</a:t>
            </a:r>
            <a:r>
              <a:rPr lang="en-US" sz="1500" dirty="0"/>
              <a:t>? </a:t>
            </a:r>
            <a:r>
              <a:rPr lang="en-US" sz="1500" dirty="0" err="1"/>
              <a:t>Debe</a:t>
            </a:r>
            <a:r>
              <a:rPr lang="en-US" sz="1500" dirty="0"/>
              <a:t> </a:t>
            </a:r>
            <a:r>
              <a:rPr lang="en-US" sz="1500" dirty="0" err="1"/>
              <a:t>brindar</a:t>
            </a:r>
            <a:r>
              <a:rPr lang="en-US" sz="1500" dirty="0"/>
              <a:t> </a:t>
            </a:r>
            <a:r>
              <a:rPr lang="en-US" sz="1500" dirty="0" err="1"/>
              <a:t>el</a:t>
            </a:r>
            <a:r>
              <a:rPr lang="en-US" sz="1500" dirty="0"/>
              <a:t> </a:t>
            </a:r>
            <a:r>
              <a:rPr lang="en-US" sz="1500" dirty="0" err="1"/>
              <a:t>ámbito</a:t>
            </a:r>
            <a:r>
              <a:rPr lang="en-US" sz="1500" dirty="0"/>
              <a:t> y la </a:t>
            </a:r>
            <a:r>
              <a:rPr lang="en-US" sz="1500" dirty="0" err="1"/>
              <a:t>posibilidad</a:t>
            </a:r>
            <a:r>
              <a:rPr lang="en-US" sz="1500" dirty="0"/>
              <a:t> para que </a:t>
            </a:r>
            <a:r>
              <a:rPr lang="en-US" sz="1500" dirty="0" err="1"/>
              <a:t>si</a:t>
            </a:r>
            <a:r>
              <a:rPr lang="en-US" sz="1500" dirty="0"/>
              <a:t>, </a:t>
            </a:r>
            <a:r>
              <a:rPr lang="en-US" sz="1500" dirty="0" err="1"/>
              <a:t>en</a:t>
            </a:r>
            <a:r>
              <a:rPr lang="en-US" sz="1500" dirty="0"/>
              <a:t> </a:t>
            </a:r>
            <a:r>
              <a:rPr lang="en-US" sz="1500" dirty="0" err="1"/>
              <a:t>esa</a:t>
            </a:r>
            <a:r>
              <a:rPr lang="en-US" sz="1500" dirty="0"/>
              <a:t> </a:t>
            </a:r>
            <a:r>
              <a:rPr lang="en-US" sz="1500" dirty="0" err="1"/>
              <a:t>mezcla</a:t>
            </a:r>
            <a:r>
              <a:rPr lang="en-US" sz="1500" dirty="0"/>
              <a:t> de lo </a:t>
            </a:r>
            <a:r>
              <a:rPr lang="en-US" sz="1500" dirty="0" err="1"/>
              <a:t>innato</a:t>
            </a:r>
            <a:r>
              <a:rPr lang="en-US" sz="1500" dirty="0"/>
              <a:t> y lo </a:t>
            </a:r>
            <a:r>
              <a:rPr lang="en-US" sz="1500" dirty="0" err="1"/>
              <a:t>adquirido</a:t>
            </a:r>
            <a:r>
              <a:rPr lang="en-US" sz="1500" dirty="0"/>
              <a:t> </a:t>
            </a:r>
          </a:p>
          <a:p>
            <a:pPr indent="-228600">
              <a:lnSpc>
                <a:spcPct val="90000"/>
              </a:lnSpc>
              <a:spcAft>
                <a:spcPts val="600"/>
              </a:spcAft>
              <a:buFont typeface="Arial" panose="020B0604020202020204" pitchFamily="34" charset="0"/>
              <a:buChar char="•"/>
            </a:pPr>
            <a:r>
              <a:rPr lang="en-US" sz="1500" dirty="0"/>
              <a:t>hay </a:t>
            </a:r>
            <a:r>
              <a:rPr lang="en-US" sz="1500" dirty="0" err="1"/>
              <a:t>en</a:t>
            </a:r>
            <a:r>
              <a:rPr lang="en-US" sz="1500" dirty="0"/>
              <a:t> </a:t>
            </a:r>
            <a:r>
              <a:rPr lang="en-US" sz="1500" dirty="0" err="1"/>
              <a:t>una</a:t>
            </a:r>
            <a:r>
              <a:rPr lang="en-US" sz="1500" dirty="0"/>
              <a:t> persona </a:t>
            </a:r>
            <a:r>
              <a:rPr lang="en-US" sz="1500" dirty="0" err="1"/>
              <a:t>una</a:t>
            </a:r>
            <a:r>
              <a:rPr lang="en-US" sz="1500" dirty="0"/>
              <a:t> </a:t>
            </a:r>
            <a:r>
              <a:rPr lang="en-US" sz="1500" dirty="0" err="1"/>
              <a:t>posibilidad</a:t>
            </a:r>
            <a:r>
              <a:rPr lang="en-US" sz="1500" dirty="0"/>
              <a:t> de </a:t>
            </a:r>
            <a:r>
              <a:rPr lang="en-US" sz="1500" dirty="0" err="1"/>
              <a:t>desarrollo</a:t>
            </a:r>
            <a:r>
              <a:rPr lang="en-US" sz="1500" dirty="0"/>
              <a:t> </a:t>
            </a:r>
            <a:r>
              <a:rPr lang="en-US" sz="1500" dirty="0" err="1"/>
              <a:t>artístico</a:t>
            </a:r>
            <a:r>
              <a:rPr lang="en-US" sz="1500" dirty="0"/>
              <a:t>, no se </a:t>
            </a:r>
            <a:r>
              <a:rPr lang="en-US" sz="1500" dirty="0" err="1"/>
              <a:t>puede</a:t>
            </a:r>
            <a:r>
              <a:rPr lang="en-US" sz="1500" dirty="0"/>
              <a:t> </a:t>
            </a:r>
            <a:r>
              <a:rPr lang="en-US" sz="1500" dirty="0" err="1"/>
              <a:t>esperar</a:t>
            </a:r>
            <a:r>
              <a:rPr lang="en-US" sz="1500" dirty="0"/>
              <a:t> hasta </a:t>
            </a:r>
          </a:p>
          <a:p>
            <a:pPr indent="-228600">
              <a:lnSpc>
                <a:spcPct val="90000"/>
              </a:lnSpc>
              <a:spcAft>
                <a:spcPts val="600"/>
              </a:spcAft>
              <a:buFont typeface="Arial" panose="020B0604020202020204" pitchFamily="34" charset="0"/>
              <a:buChar char="•"/>
            </a:pPr>
            <a:r>
              <a:rPr lang="en-US" sz="1500" dirty="0" err="1"/>
              <a:t>cualquier</a:t>
            </a:r>
            <a:r>
              <a:rPr lang="en-US" sz="1500" dirty="0"/>
              <a:t> </a:t>
            </a:r>
            <a:r>
              <a:rPr lang="en-US" sz="1500" dirty="0" err="1"/>
              <a:t>edad</a:t>
            </a:r>
            <a:r>
              <a:rPr lang="en-US" sz="1500" dirty="0"/>
              <a:t> o </a:t>
            </a:r>
            <a:r>
              <a:rPr lang="en-US" sz="1500" dirty="0" err="1"/>
              <a:t>hacerlo</a:t>
            </a:r>
            <a:r>
              <a:rPr lang="en-US" sz="1500" dirty="0"/>
              <a:t> </a:t>
            </a:r>
            <a:r>
              <a:rPr lang="en-US" sz="1500" dirty="0" err="1"/>
              <a:t>afuera</a:t>
            </a:r>
            <a:r>
              <a:rPr lang="en-US" sz="1500" dirty="0"/>
              <a:t> del </a:t>
            </a:r>
            <a:r>
              <a:rPr lang="en-US" sz="1500" dirty="0" err="1"/>
              <a:t>contexto</a:t>
            </a:r>
            <a:r>
              <a:rPr lang="en-US" sz="1500" dirty="0"/>
              <a:t> escolar para que </a:t>
            </a:r>
            <a:r>
              <a:rPr lang="en-US" sz="1500" dirty="0" err="1"/>
              <a:t>sí</a:t>
            </a:r>
            <a:r>
              <a:rPr lang="en-US" sz="1500" dirty="0"/>
              <a:t> se </a:t>
            </a:r>
            <a:r>
              <a:rPr lang="en-US" sz="1500" dirty="0" err="1"/>
              <a:t>tenga</a:t>
            </a:r>
            <a:r>
              <a:rPr lang="en-US" sz="1500" dirty="0"/>
              <a:t> un </a:t>
            </a:r>
            <a:r>
              <a:rPr lang="en-US" sz="1500" dirty="0" err="1"/>
              <a:t>ámbito</a:t>
            </a:r>
            <a:r>
              <a:rPr lang="en-US" sz="1500" dirty="0"/>
              <a:t> para </a:t>
            </a:r>
          </a:p>
          <a:p>
            <a:pPr indent="-228600">
              <a:lnSpc>
                <a:spcPct val="90000"/>
              </a:lnSpc>
              <a:spcAft>
                <a:spcPts val="600"/>
              </a:spcAft>
              <a:buFont typeface="Arial" panose="020B0604020202020204" pitchFamily="34" charset="0"/>
              <a:buChar char="•"/>
            </a:pPr>
            <a:r>
              <a:rPr lang="en-US" sz="1500" dirty="0" err="1"/>
              <a:t>ponerlo</a:t>
            </a:r>
            <a:r>
              <a:rPr lang="en-US" sz="1500" dirty="0"/>
              <a:t> de </a:t>
            </a:r>
            <a:r>
              <a:rPr lang="en-US" sz="1500" dirty="0" err="1"/>
              <a:t>manifiesto</a:t>
            </a:r>
            <a:r>
              <a:rPr lang="en-US" sz="1500" dirty="0"/>
              <a:t>. La palabra </a:t>
            </a:r>
            <a:r>
              <a:rPr lang="en-US" sz="1500" dirty="0" err="1"/>
              <a:t>arte</a:t>
            </a:r>
            <a:r>
              <a:rPr lang="en-US" sz="1500" dirty="0"/>
              <a:t> es un </a:t>
            </a:r>
            <a:r>
              <a:rPr lang="en-US" sz="1500" dirty="0" err="1"/>
              <a:t>término</a:t>
            </a:r>
            <a:r>
              <a:rPr lang="en-US" sz="1500" dirty="0"/>
              <a:t> dado </a:t>
            </a:r>
            <a:r>
              <a:rPr lang="en-US" sz="1500" dirty="0" err="1"/>
              <a:t>por</a:t>
            </a:r>
            <a:r>
              <a:rPr lang="en-US" sz="1500" dirty="0"/>
              <a:t> un </a:t>
            </a:r>
            <a:r>
              <a:rPr lang="en-US" sz="1500" dirty="0" err="1"/>
              <a:t>contexto</a:t>
            </a:r>
            <a:r>
              <a:rPr lang="en-US" sz="1500" dirty="0"/>
              <a:t> </a:t>
            </a:r>
          </a:p>
          <a:p>
            <a:pPr indent="-228600">
              <a:lnSpc>
                <a:spcPct val="90000"/>
              </a:lnSpc>
              <a:spcAft>
                <a:spcPts val="600"/>
              </a:spcAft>
              <a:buFont typeface="Arial" panose="020B0604020202020204" pitchFamily="34" charset="0"/>
              <a:buChar char="•"/>
            </a:pPr>
            <a:r>
              <a:rPr lang="en-US" sz="1500" dirty="0"/>
              <a:t>cultural, que </a:t>
            </a:r>
            <a:r>
              <a:rPr lang="en-US" sz="1500" dirty="0" err="1"/>
              <a:t>determina</a:t>
            </a:r>
            <a:r>
              <a:rPr lang="en-US" sz="1500" dirty="0"/>
              <a:t> que la </a:t>
            </a:r>
            <a:r>
              <a:rPr lang="en-US" sz="1500" dirty="0" err="1"/>
              <a:t>expresión</a:t>
            </a:r>
            <a:r>
              <a:rPr lang="en-US" sz="1500" dirty="0"/>
              <a:t> de un </a:t>
            </a:r>
            <a:r>
              <a:rPr lang="en-US" sz="1500" dirty="0" err="1"/>
              <a:t>individuo</a:t>
            </a:r>
            <a:r>
              <a:rPr lang="en-US" sz="1500" dirty="0"/>
              <a:t> sea </a:t>
            </a:r>
            <a:r>
              <a:rPr lang="en-US" sz="1500" dirty="0" err="1"/>
              <a:t>definida</a:t>
            </a:r>
            <a:r>
              <a:rPr lang="en-US" sz="1500" dirty="0"/>
              <a:t> </a:t>
            </a:r>
            <a:r>
              <a:rPr lang="en-US" sz="1500" dirty="0" err="1"/>
              <a:t>como</a:t>
            </a:r>
            <a:r>
              <a:rPr lang="en-US" sz="1500" dirty="0"/>
              <a:t> </a:t>
            </a:r>
            <a:r>
              <a:rPr lang="en-US" sz="1500" dirty="0" err="1"/>
              <a:t>arte</a:t>
            </a:r>
            <a:r>
              <a:rPr lang="en-US" sz="1500" dirty="0"/>
              <a:t> y a la de </a:t>
            </a:r>
          </a:p>
          <a:p>
            <a:pPr indent="-228600">
              <a:lnSpc>
                <a:spcPct val="90000"/>
              </a:lnSpc>
              <a:spcAft>
                <a:spcPts val="600"/>
              </a:spcAft>
              <a:buFont typeface="Arial" panose="020B0604020202020204" pitchFamily="34" charset="0"/>
              <a:buChar char="•"/>
            </a:pPr>
            <a:r>
              <a:rPr lang="en-US" sz="1500" dirty="0" err="1"/>
              <a:t>otro</a:t>
            </a:r>
            <a:r>
              <a:rPr lang="en-US" sz="1500" dirty="0"/>
              <a:t> no. </a:t>
            </a:r>
            <a:r>
              <a:rPr lang="en-US" sz="1500" dirty="0" err="1"/>
              <a:t>Arte</a:t>
            </a:r>
            <a:r>
              <a:rPr lang="en-US" sz="1500" dirty="0"/>
              <a:t> es </a:t>
            </a:r>
            <a:r>
              <a:rPr lang="en-US" sz="1500" dirty="0" err="1"/>
              <a:t>una</a:t>
            </a:r>
            <a:r>
              <a:rPr lang="en-US" sz="1500" dirty="0"/>
              <a:t> </a:t>
            </a:r>
            <a:r>
              <a:rPr lang="en-US" sz="1500" dirty="0" err="1"/>
              <a:t>construcción</a:t>
            </a:r>
            <a:r>
              <a:rPr lang="en-US" sz="1500" dirty="0"/>
              <a:t> cultural que </a:t>
            </a:r>
            <a:r>
              <a:rPr lang="en-US" sz="1500" dirty="0" err="1"/>
              <a:t>depende</a:t>
            </a:r>
            <a:r>
              <a:rPr lang="en-US" sz="1500" dirty="0"/>
              <a:t> de </a:t>
            </a:r>
            <a:r>
              <a:rPr lang="en-US" sz="1500" dirty="0" err="1"/>
              <a:t>determinados</a:t>
            </a:r>
            <a:r>
              <a:rPr lang="en-US" sz="1500" dirty="0"/>
              <a:t> </a:t>
            </a:r>
            <a:r>
              <a:rPr lang="en-US" sz="1500" dirty="0" err="1"/>
              <a:t>cánones</a:t>
            </a:r>
            <a:r>
              <a:rPr lang="en-US" sz="1500" dirty="0"/>
              <a:t> </a:t>
            </a:r>
            <a:r>
              <a:rPr lang="en-US" sz="1500" dirty="0" err="1"/>
              <a:t>sociales</a:t>
            </a:r>
            <a:r>
              <a:rPr lang="en-US" sz="1500" dirty="0"/>
              <a:t> </a:t>
            </a:r>
          </a:p>
          <a:p>
            <a:pPr indent="-228600">
              <a:lnSpc>
                <a:spcPct val="90000"/>
              </a:lnSpc>
              <a:spcAft>
                <a:spcPts val="600"/>
              </a:spcAft>
              <a:buFont typeface="Arial" panose="020B0604020202020204" pitchFamily="34" charset="0"/>
              <a:buChar char="•"/>
            </a:pPr>
            <a:r>
              <a:rPr lang="en-US" sz="1500" dirty="0" err="1"/>
              <a:t>determinados</a:t>
            </a:r>
            <a:r>
              <a:rPr lang="en-US" sz="1500" dirty="0"/>
              <a:t> </a:t>
            </a:r>
            <a:r>
              <a:rPr lang="en-US" sz="1500" dirty="0" err="1"/>
              <a:t>por</a:t>
            </a:r>
            <a:r>
              <a:rPr lang="en-US" sz="1500" dirty="0"/>
              <a:t> </a:t>
            </a:r>
            <a:r>
              <a:rPr lang="en-US" sz="1500" dirty="0" err="1"/>
              <a:t>convención</a:t>
            </a:r>
            <a:r>
              <a:rPr lang="en-US" sz="1500" dirty="0"/>
              <a:t>. </a:t>
            </a:r>
            <a:r>
              <a:rPr lang="en-US" sz="1500" dirty="0" err="1"/>
              <a:t>En</a:t>
            </a:r>
            <a:r>
              <a:rPr lang="en-US" sz="1500" dirty="0"/>
              <a:t> la </a:t>
            </a:r>
            <a:r>
              <a:rPr lang="en-US" sz="1500" dirty="0" err="1"/>
              <a:t>escuela</a:t>
            </a:r>
            <a:r>
              <a:rPr lang="en-US" sz="1500" dirty="0"/>
              <a:t> es </a:t>
            </a:r>
            <a:r>
              <a:rPr lang="en-US" sz="1500" dirty="0" err="1"/>
              <a:t>una</a:t>
            </a:r>
            <a:r>
              <a:rPr lang="en-US" sz="1500" dirty="0"/>
              <a:t> </a:t>
            </a:r>
            <a:r>
              <a:rPr lang="en-US" sz="1500" dirty="0" err="1"/>
              <a:t>actividad</a:t>
            </a:r>
            <a:r>
              <a:rPr lang="en-US" sz="1500" dirty="0"/>
              <a:t> </a:t>
            </a:r>
            <a:r>
              <a:rPr lang="en-US" sz="1500" dirty="0" err="1"/>
              <a:t>expresiva</a:t>
            </a:r>
            <a:r>
              <a:rPr lang="en-US" sz="1500" dirty="0"/>
              <a:t>, </a:t>
            </a:r>
            <a:r>
              <a:rPr lang="en-US" sz="1500" dirty="0" err="1"/>
              <a:t>en</a:t>
            </a:r>
            <a:r>
              <a:rPr lang="en-US" sz="1500" dirty="0"/>
              <a:t> la </a:t>
            </a:r>
            <a:r>
              <a:rPr lang="en-US" sz="1500" dirty="0" err="1"/>
              <a:t>escuela</a:t>
            </a:r>
            <a:r>
              <a:rPr lang="en-US" sz="1500" dirty="0"/>
              <a:t> no </a:t>
            </a:r>
          </a:p>
          <a:p>
            <a:pPr indent="-228600">
              <a:lnSpc>
                <a:spcPct val="90000"/>
              </a:lnSpc>
              <a:spcAft>
                <a:spcPts val="600"/>
              </a:spcAft>
              <a:buFont typeface="Arial" panose="020B0604020202020204" pitchFamily="34" charset="0"/>
              <a:buChar char="•"/>
            </a:pPr>
            <a:r>
              <a:rPr lang="en-US" sz="1500" dirty="0"/>
              <a:t>se </a:t>
            </a:r>
            <a:r>
              <a:rPr lang="en-US" sz="1500" dirty="0" err="1"/>
              <a:t>pide</a:t>
            </a:r>
            <a:r>
              <a:rPr lang="en-US" sz="1500" dirty="0"/>
              <a:t> </a:t>
            </a:r>
            <a:r>
              <a:rPr lang="en-US" sz="1500" dirty="0" err="1"/>
              <a:t>producir</a:t>
            </a:r>
            <a:r>
              <a:rPr lang="en-US" sz="1500" dirty="0"/>
              <a:t> </a:t>
            </a:r>
            <a:r>
              <a:rPr lang="en-US" sz="1500" dirty="0" err="1"/>
              <a:t>arte</a:t>
            </a:r>
            <a:r>
              <a:rPr lang="en-US" sz="1500" dirty="0"/>
              <a:t>, </a:t>
            </a:r>
            <a:r>
              <a:rPr lang="en-US" sz="1500" dirty="0" err="1"/>
              <a:t>pero</a:t>
            </a:r>
            <a:r>
              <a:rPr lang="en-US" sz="1500" dirty="0"/>
              <a:t> </a:t>
            </a:r>
            <a:r>
              <a:rPr lang="en-US" sz="1500" dirty="0" err="1"/>
              <a:t>si</a:t>
            </a:r>
            <a:r>
              <a:rPr lang="en-US" sz="1500" dirty="0"/>
              <a:t> ser </a:t>
            </a:r>
            <a:r>
              <a:rPr lang="en-US" sz="1500" dirty="0" err="1"/>
              <a:t>apreciador</a:t>
            </a:r>
            <a:r>
              <a:rPr lang="en-US" sz="1500" dirty="0"/>
              <a:t>, </a:t>
            </a:r>
            <a:r>
              <a:rPr lang="en-US" sz="1500" dirty="0" err="1"/>
              <a:t>analizador</a:t>
            </a:r>
            <a:r>
              <a:rPr lang="en-US" sz="1500" dirty="0"/>
              <a:t> y </a:t>
            </a:r>
            <a:r>
              <a:rPr lang="en-US" sz="1500" dirty="0" err="1"/>
              <a:t>apropiador</a:t>
            </a:r>
            <a:r>
              <a:rPr lang="en-US" sz="1500" dirty="0"/>
              <a:t> de </a:t>
            </a:r>
            <a:r>
              <a:rPr lang="en-US" sz="1500" dirty="0" err="1"/>
              <a:t>arte</a:t>
            </a:r>
            <a:r>
              <a:rPr lang="en-US" sz="1500" dirty="0"/>
              <a:t>. Para </a:t>
            </a:r>
            <a:r>
              <a:rPr lang="en-US" sz="1500" dirty="0" err="1"/>
              <a:t>poder</a:t>
            </a:r>
            <a:r>
              <a:rPr lang="en-US" sz="1500" dirty="0"/>
              <a:t> </a:t>
            </a:r>
          </a:p>
          <a:p>
            <a:pPr indent="-228600">
              <a:lnSpc>
                <a:spcPct val="90000"/>
              </a:lnSpc>
              <a:spcAft>
                <a:spcPts val="600"/>
              </a:spcAft>
              <a:buFont typeface="Arial" panose="020B0604020202020204" pitchFamily="34" charset="0"/>
              <a:buChar char="•"/>
            </a:pPr>
            <a:r>
              <a:rPr lang="en-US" sz="1500" dirty="0" err="1"/>
              <a:t>apropiarse</a:t>
            </a:r>
            <a:r>
              <a:rPr lang="en-US" sz="1500" dirty="0"/>
              <a:t> de las </a:t>
            </a:r>
            <a:r>
              <a:rPr lang="en-US" sz="1500" dirty="0" err="1"/>
              <a:t>producciones</a:t>
            </a:r>
            <a:r>
              <a:rPr lang="en-US" sz="1500" dirty="0"/>
              <a:t> </a:t>
            </a:r>
            <a:r>
              <a:rPr lang="en-US" sz="1500" dirty="0" err="1"/>
              <a:t>artísticas</a:t>
            </a:r>
            <a:r>
              <a:rPr lang="en-US" sz="1500" dirty="0"/>
              <a:t> de </a:t>
            </a:r>
            <a:r>
              <a:rPr lang="en-US" sz="1500" dirty="0" err="1"/>
              <a:t>otros</a:t>
            </a:r>
            <a:r>
              <a:rPr lang="en-US" sz="1500" dirty="0"/>
              <a:t> hay que </a:t>
            </a:r>
            <a:r>
              <a:rPr lang="en-US" sz="1500" dirty="0" err="1"/>
              <a:t>tener</a:t>
            </a:r>
            <a:r>
              <a:rPr lang="en-US" sz="1500" dirty="0"/>
              <a:t> </a:t>
            </a:r>
            <a:r>
              <a:rPr lang="en-US" sz="1500" dirty="0" err="1"/>
              <a:t>entrenamiento</a:t>
            </a:r>
            <a:r>
              <a:rPr lang="en-US" sz="1500" dirty="0"/>
              <a:t>.</a:t>
            </a:r>
          </a:p>
        </p:txBody>
      </p:sp>
      <p:sp>
        <p:nvSpPr>
          <p:cNvPr id="7181" name="Rectangle 717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or qué es importante la expresión corporal en los niños? - Eres Mamá">
            <a:extLst>
              <a:ext uri="{FF2B5EF4-FFF2-40B4-BE49-F238E27FC236}">
                <a16:creationId xmlns:a16="http://schemas.microsoft.com/office/drawing/2014/main" id="{C7E9E789-ABD4-406C-0B2A-5C3A67328F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682791"/>
            <a:ext cx="6019331" cy="348917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874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1356</Words>
  <Application>Microsoft Office PowerPoint</Application>
  <PresentationFormat>Panorámica</PresentationFormat>
  <Paragraphs>30</Paragraphs>
  <Slides>9</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LA EXPRESION CORPORAL VA A LA ESCUELA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EXPRESION CORPORAL VA A LA ESCUELA</dc:title>
  <dc:creator>Mateo</dc:creator>
  <cp:lastModifiedBy>Mateo</cp:lastModifiedBy>
  <cp:revision>1</cp:revision>
  <dcterms:created xsi:type="dcterms:W3CDTF">2022-10-21T00:54:35Z</dcterms:created>
  <dcterms:modified xsi:type="dcterms:W3CDTF">2022-10-21T14:59:02Z</dcterms:modified>
</cp:coreProperties>
</file>