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328"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4" autoAdjust="0"/>
    <p:restoredTop sz="94660"/>
  </p:normalViewPr>
  <p:slideViewPr>
    <p:cSldViewPr snapToGrid="0">
      <p:cViewPr varScale="1">
        <p:scale>
          <a:sx n="75" d="100"/>
          <a:sy n="75" d="100"/>
        </p:scale>
        <p:origin x="105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0B4C19F-88F7-4069-80DD-32A5BA05B079}" type="datetimeFigureOut">
              <a:rPr lang="es-MX" smtClean="0"/>
              <a:t>09/11/2022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2364808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0B4C19F-88F7-4069-80DD-32A5BA05B079}" type="datetimeFigureOut">
              <a:rPr lang="es-MX" smtClean="0"/>
              <a:t>09/11/2022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4267523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0B4C19F-88F7-4069-80DD-32A5BA05B079}" type="datetimeFigureOut">
              <a:rPr lang="es-MX" smtClean="0"/>
              <a:t>09/11/2022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2050480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0B4C19F-88F7-4069-80DD-32A5BA05B079}" type="datetimeFigureOut">
              <a:rPr lang="es-MX" smtClean="0"/>
              <a:t>09/11/2022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3903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0B4C19F-88F7-4069-80DD-32A5BA05B079}" type="datetimeFigureOut">
              <a:rPr lang="es-MX" smtClean="0"/>
              <a:t>09/11/2022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2583199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0B4C19F-88F7-4069-80DD-32A5BA05B079}" type="datetimeFigureOut">
              <a:rPr lang="es-MX" smtClean="0"/>
              <a:t>09/11/2022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3066336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0B4C19F-88F7-4069-80DD-32A5BA05B079}" type="datetimeFigureOut">
              <a:rPr lang="es-MX" smtClean="0"/>
              <a:t>09/11/2022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3247104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0B4C19F-88F7-4069-80DD-32A5BA05B079}" type="datetimeFigureOut">
              <a:rPr lang="es-MX" smtClean="0"/>
              <a:t>09/11/2022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3887860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B4C19F-88F7-4069-80DD-32A5BA05B079}" type="datetimeFigureOut">
              <a:rPr lang="es-MX" smtClean="0"/>
              <a:t>09/11/2022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683605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0B4C19F-88F7-4069-80DD-32A5BA05B079}" type="datetimeFigureOut">
              <a:rPr lang="es-MX" smtClean="0"/>
              <a:t>09/11/2022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2372041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0B4C19F-88F7-4069-80DD-32A5BA05B079}" type="datetimeFigureOut">
              <a:rPr lang="es-MX" smtClean="0"/>
              <a:t>09/11/2022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6DF3ED8B-18CE-4E19-BEE2-1223D0BD3A7D}" type="slidenum">
              <a:rPr lang="es-MX" smtClean="0"/>
              <a:t>‹Nº›</a:t>
            </a:fld>
            <a:endParaRPr lang="es-MX"/>
          </a:p>
        </p:txBody>
      </p:sp>
    </p:spTree>
    <p:extLst>
      <p:ext uri="{BB962C8B-B14F-4D97-AF65-F5344CB8AC3E}">
        <p14:creationId xmlns:p14="http://schemas.microsoft.com/office/powerpoint/2010/main" val="4218166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B4C19F-88F7-4069-80DD-32A5BA05B079}" type="datetimeFigureOut">
              <a:rPr lang="es-MX" smtClean="0"/>
              <a:t>09/11/2022</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F3ED8B-18CE-4E19-BEE2-1223D0BD3A7D}" type="slidenum">
              <a:rPr lang="es-MX" smtClean="0"/>
              <a:t>‹Nº›</a:t>
            </a:fld>
            <a:endParaRPr lang="es-MX"/>
          </a:p>
        </p:txBody>
      </p:sp>
    </p:spTree>
    <p:extLst>
      <p:ext uri="{BB962C8B-B14F-4D97-AF65-F5344CB8AC3E}">
        <p14:creationId xmlns:p14="http://schemas.microsoft.com/office/powerpoint/2010/main" val="2003316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ite.educacion.es/formacion/materiales/126/cd/unidad_10/material_m10/sabermas1.pdf" TargetMode="External"/><Relationship Id="rId2" Type="http://schemas.openxmlformats.org/officeDocument/2006/relationships/hyperlink" Target="https://www.etapainfantil.com/importancia-participacion-padres-escuela"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DB2FBE8-90F0-48B6-9BB1-4781C0ADC5AE}"/>
              </a:ext>
            </a:extLst>
          </p:cNvPr>
          <p:cNvSpPr txBox="1"/>
          <p:nvPr/>
        </p:nvSpPr>
        <p:spPr>
          <a:xfrm>
            <a:off x="682283" y="618978"/>
            <a:ext cx="7779434" cy="5201424"/>
          </a:xfrm>
          <a:prstGeom prst="rect">
            <a:avLst/>
          </a:prstGeom>
          <a:noFill/>
        </p:spPr>
        <p:txBody>
          <a:bodyPr wrap="square" rtlCol="0">
            <a:spAutoFit/>
          </a:bodyPr>
          <a:lstStyle/>
          <a:p>
            <a:pPr algn="ctr"/>
            <a:r>
              <a:rPr lang="es-MX" sz="6000" dirty="0">
                <a:latin typeface="Comic Sans MS" panose="030F0702030302020204" pitchFamily="66" charset="0"/>
              </a:rPr>
              <a:t>Proyecto social</a:t>
            </a:r>
            <a:endParaRPr lang="es-MX" sz="5400" dirty="0">
              <a:latin typeface="Comic Sans MS" panose="030F0702030302020204" pitchFamily="66" charset="0"/>
            </a:endParaRPr>
          </a:p>
          <a:p>
            <a:pPr algn="ctr"/>
            <a:endParaRPr lang="es-MX" sz="5400" dirty="0">
              <a:latin typeface="About Love" panose="02000503000000000000" pitchFamily="2" charset="0"/>
            </a:endParaRPr>
          </a:p>
          <a:p>
            <a:pPr algn="ctr"/>
            <a:r>
              <a:rPr lang="es-MX" sz="13800" dirty="0">
                <a:latin typeface="Beautifully" pitchFamily="50" charset="0"/>
              </a:rPr>
              <a:t>“</a:t>
            </a:r>
            <a:r>
              <a:rPr lang="es-MX" sz="8000" dirty="0">
                <a:latin typeface="Arial Black" panose="020B0A04020102020204" pitchFamily="34" charset="0"/>
              </a:rPr>
              <a:t>Trabajando juntos”</a:t>
            </a:r>
            <a:endParaRPr lang="es-MX" sz="13800" dirty="0">
              <a:latin typeface="Arial Black" panose="020B0A04020102020204" pitchFamily="34" charset="0"/>
            </a:endParaRPr>
          </a:p>
        </p:txBody>
      </p:sp>
    </p:spTree>
    <p:extLst>
      <p:ext uri="{BB962C8B-B14F-4D97-AF65-F5344CB8AC3E}">
        <p14:creationId xmlns:p14="http://schemas.microsoft.com/office/powerpoint/2010/main" val="971544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538C366F-0426-45E8-A750-301B60ED324D}"/>
              </a:ext>
            </a:extLst>
          </p:cNvPr>
          <p:cNvGraphicFramePr>
            <a:graphicFrameLocks noGrp="1"/>
          </p:cNvGraphicFramePr>
          <p:nvPr>
            <p:extLst>
              <p:ext uri="{D42A27DB-BD31-4B8C-83A1-F6EECF244321}">
                <p14:modId xmlns:p14="http://schemas.microsoft.com/office/powerpoint/2010/main" val="1988042586"/>
              </p:ext>
            </p:extLst>
          </p:nvPr>
        </p:nvGraphicFramePr>
        <p:xfrm>
          <a:off x="199292" y="133643"/>
          <a:ext cx="8745416" cy="4032738"/>
        </p:xfrm>
        <a:graphic>
          <a:graphicData uri="http://schemas.openxmlformats.org/drawingml/2006/table">
            <a:tbl>
              <a:tblPr firstRow="1" bandRow="1">
                <a:tableStyleId>{5940675A-B579-460E-94D1-54222C63F5DA}</a:tableStyleId>
              </a:tblPr>
              <a:tblGrid>
                <a:gridCol w="4372708">
                  <a:extLst>
                    <a:ext uri="{9D8B030D-6E8A-4147-A177-3AD203B41FA5}">
                      <a16:colId xmlns:a16="http://schemas.microsoft.com/office/drawing/2014/main" val="860627985"/>
                    </a:ext>
                  </a:extLst>
                </a:gridCol>
                <a:gridCol w="4372708">
                  <a:extLst>
                    <a:ext uri="{9D8B030D-6E8A-4147-A177-3AD203B41FA5}">
                      <a16:colId xmlns:a16="http://schemas.microsoft.com/office/drawing/2014/main" val="500588976"/>
                    </a:ext>
                  </a:extLst>
                </a:gridCol>
              </a:tblGrid>
              <a:tr h="344659">
                <a:tc gridSpan="2">
                  <a:txBody>
                    <a:bodyPr/>
                    <a:lstStyle/>
                    <a:p>
                      <a:pPr algn="ctr"/>
                      <a:r>
                        <a:rPr lang="es-MX" sz="1600" b="1" dirty="0">
                          <a:latin typeface="Century Gothic" panose="020B0502020202020204" pitchFamily="34" charset="0"/>
                        </a:rPr>
                        <a:t>Nombre del proyecto: </a:t>
                      </a:r>
                      <a:r>
                        <a:rPr lang="es-MX" sz="1600" b="1" dirty="0" smtClean="0">
                          <a:latin typeface="Century Gothic" panose="020B0502020202020204" pitchFamily="34" charset="0"/>
                        </a:rPr>
                        <a:t>Trabajando juntos </a:t>
                      </a:r>
                      <a:endParaRPr lang="es-MX" sz="1600" b="1" dirty="0">
                        <a:latin typeface="Century Gothic" panose="020B0502020202020204" pitchFamily="34" charset="0"/>
                      </a:endParaRPr>
                    </a:p>
                  </a:txBody>
                  <a:tcPr>
                    <a:solidFill>
                      <a:srgbClr val="FF3300">
                        <a:alpha val="20000"/>
                      </a:srgbClr>
                    </a:solidFill>
                  </a:tcPr>
                </a:tc>
                <a:tc hMerge="1">
                  <a:txBody>
                    <a:bodyPr/>
                    <a:lstStyle/>
                    <a:p>
                      <a:endParaRPr lang="es-MX"/>
                    </a:p>
                  </a:txBody>
                  <a:tcPr/>
                </a:tc>
                <a:extLst>
                  <a:ext uri="{0D108BD9-81ED-4DB2-BD59-A6C34878D82A}">
                    <a16:rowId xmlns:a16="http://schemas.microsoft.com/office/drawing/2014/main" val="183762614"/>
                  </a:ext>
                </a:extLst>
              </a:tr>
              <a:tr h="379827">
                <a:tc gridSpan="2">
                  <a:txBody>
                    <a:bodyPr/>
                    <a:lstStyle/>
                    <a:p>
                      <a:pPr algn="ctr"/>
                      <a:r>
                        <a:rPr lang="es-MX" sz="1400" b="1" dirty="0">
                          <a:latin typeface="Century Gothic" panose="020B0502020202020204" pitchFamily="34" charset="0"/>
                        </a:rPr>
                        <a:t>Campo</a:t>
                      </a:r>
                      <a:r>
                        <a:rPr lang="es-MX" sz="1400" b="1" dirty="0" smtClean="0">
                          <a:latin typeface="Century Gothic" panose="020B0502020202020204" pitchFamily="34" charset="0"/>
                        </a:rPr>
                        <a:t>: Educación socioemocional </a:t>
                      </a:r>
                      <a:endParaRPr lang="es-MX" sz="1400" b="1" dirty="0">
                        <a:latin typeface="Century Gothic" panose="020B0502020202020204" pitchFamily="34" charset="0"/>
                      </a:endParaRPr>
                    </a:p>
                  </a:txBody>
                  <a:tcPr/>
                </a:tc>
                <a:tc hMerge="1">
                  <a:txBody>
                    <a:bodyPr/>
                    <a:lstStyle/>
                    <a:p>
                      <a:endParaRPr lang="es-MX"/>
                    </a:p>
                  </a:txBody>
                  <a:tcPr/>
                </a:tc>
                <a:extLst>
                  <a:ext uri="{0D108BD9-81ED-4DB2-BD59-A6C34878D82A}">
                    <a16:rowId xmlns:a16="http://schemas.microsoft.com/office/drawing/2014/main" val="3900145694"/>
                  </a:ext>
                </a:extLst>
              </a:tr>
              <a:tr h="548640">
                <a:tc>
                  <a:txBody>
                    <a:bodyPr/>
                    <a:lstStyle/>
                    <a:p>
                      <a:r>
                        <a:rPr lang="es-MX" sz="1400" b="1" dirty="0">
                          <a:latin typeface="Century Gothic" panose="020B0502020202020204" pitchFamily="34" charset="0"/>
                        </a:rPr>
                        <a:t>Organizador Curricular 1</a:t>
                      </a:r>
                      <a:r>
                        <a:rPr lang="es-MX" sz="1400" b="1" dirty="0" smtClean="0">
                          <a:latin typeface="Century Gothic" panose="020B0502020202020204" pitchFamily="34" charset="0"/>
                        </a:rPr>
                        <a:t>: Colaboración </a:t>
                      </a:r>
                      <a:endParaRPr lang="es-MX" sz="1400" dirty="0">
                        <a:latin typeface="Century Gothic" panose="020B0502020202020204" pitchFamily="34" charset="0"/>
                      </a:endParaRPr>
                    </a:p>
                  </a:txBody>
                  <a:tcPr/>
                </a:tc>
                <a:tc>
                  <a:txBody>
                    <a:bodyPr/>
                    <a:lstStyle/>
                    <a:p>
                      <a:r>
                        <a:rPr lang="es-MX" sz="1400" b="1" dirty="0">
                          <a:latin typeface="Century Gothic" panose="020B0502020202020204" pitchFamily="34" charset="0"/>
                        </a:rPr>
                        <a:t>Organizador Curricular 2</a:t>
                      </a:r>
                      <a:r>
                        <a:rPr lang="es-MX" sz="1400" b="1" dirty="0" smtClean="0">
                          <a:latin typeface="Century Gothic" panose="020B0502020202020204" pitchFamily="34" charset="0"/>
                        </a:rPr>
                        <a:t>: Comunicación asertiva </a:t>
                      </a:r>
                      <a:endParaRPr lang="es-MX" sz="1400" dirty="0">
                        <a:latin typeface="Century Gothic" panose="020B0502020202020204" pitchFamily="34" charset="0"/>
                      </a:endParaRPr>
                    </a:p>
                  </a:txBody>
                  <a:tcPr/>
                </a:tc>
                <a:extLst>
                  <a:ext uri="{0D108BD9-81ED-4DB2-BD59-A6C34878D82A}">
                    <a16:rowId xmlns:a16="http://schemas.microsoft.com/office/drawing/2014/main" val="4060229855"/>
                  </a:ext>
                </a:extLst>
              </a:tr>
              <a:tr h="590843">
                <a:tc gridSpan="2">
                  <a:txBody>
                    <a:bodyPr/>
                    <a:lstStyle/>
                    <a:p>
                      <a:r>
                        <a:rPr lang="es-MX" sz="1400" b="1" dirty="0">
                          <a:latin typeface="Century Gothic" panose="020B0502020202020204" pitchFamily="34" charset="0"/>
                        </a:rPr>
                        <a:t>Aprendizaje esperado</a:t>
                      </a:r>
                      <a:r>
                        <a:rPr lang="es-MX" sz="1400" dirty="0" smtClean="0">
                          <a:latin typeface="Century Gothic" panose="020B0502020202020204" pitchFamily="34" charset="0"/>
                        </a:rPr>
                        <a:t>: Colabora en actividades del grupo</a:t>
                      </a:r>
                      <a:r>
                        <a:rPr lang="es-MX" sz="1400" baseline="0" dirty="0" smtClean="0">
                          <a:latin typeface="Century Gothic" panose="020B0502020202020204" pitchFamily="34" charset="0"/>
                        </a:rPr>
                        <a:t> y escolares, propone ideas y considera las de los demás cuando participa en actividades en equipo y en grupo. </a:t>
                      </a:r>
                      <a:endParaRPr lang="es-MX" sz="1400" dirty="0">
                        <a:latin typeface="Century Gothic" panose="020B0502020202020204" pitchFamily="34" charset="0"/>
                      </a:endParaRPr>
                    </a:p>
                  </a:txBody>
                  <a:tcPr/>
                </a:tc>
                <a:tc hMerge="1">
                  <a:txBody>
                    <a:bodyPr/>
                    <a:lstStyle/>
                    <a:p>
                      <a:endParaRPr lang="es-MX" dirty="0"/>
                    </a:p>
                  </a:txBody>
                  <a:tcPr/>
                </a:tc>
                <a:extLst>
                  <a:ext uri="{0D108BD9-81ED-4DB2-BD59-A6C34878D82A}">
                    <a16:rowId xmlns:a16="http://schemas.microsoft.com/office/drawing/2014/main" val="2618682311"/>
                  </a:ext>
                </a:extLst>
              </a:tr>
              <a:tr h="722923">
                <a:tc gridSpan="2">
                  <a:txBody>
                    <a:bodyPr/>
                    <a:lstStyle/>
                    <a:p>
                      <a:r>
                        <a:rPr lang="es-MX" sz="1400" b="1" dirty="0">
                          <a:latin typeface="Century Gothic" panose="020B0502020202020204" pitchFamily="34" charset="0"/>
                        </a:rPr>
                        <a:t>Propósito: </a:t>
                      </a:r>
                      <a:r>
                        <a:rPr lang="es-MX" sz="1400" b="0" dirty="0" smtClean="0">
                          <a:latin typeface="Century Gothic" panose="020B0502020202020204" pitchFamily="34" charset="0"/>
                        </a:rPr>
                        <a:t>Mejorar </a:t>
                      </a:r>
                      <a:r>
                        <a:rPr lang="es-MX" sz="1400" b="0" dirty="0">
                          <a:latin typeface="Century Gothic" panose="020B0502020202020204" pitchFamily="34" charset="0"/>
                        </a:rPr>
                        <a:t>la comunicación y acercamiento de los padres de familia para que se tenga una mejor convivencia entre papás y </a:t>
                      </a:r>
                      <a:r>
                        <a:rPr lang="es-MX" sz="1400" b="0" dirty="0" smtClean="0">
                          <a:latin typeface="Century Gothic" panose="020B0502020202020204" pitchFamily="34" charset="0"/>
                        </a:rPr>
                        <a:t>alumnos.</a:t>
                      </a:r>
                      <a:endParaRPr lang="es-MX" sz="1400" b="0" dirty="0">
                        <a:latin typeface="Century Gothic" panose="020B0502020202020204" pitchFamily="34" charset="0"/>
                      </a:endParaRPr>
                    </a:p>
                  </a:txBody>
                  <a:tcPr/>
                </a:tc>
                <a:tc hMerge="1">
                  <a:txBody>
                    <a:bodyPr/>
                    <a:lstStyle/>
                    <a:p>
                      <a:endParaRPr lang="es-MX"/>
                    </a:p>
                  </a:txBody>
                  <a:tcPr/>
                </a:tc>
                <a:extLst>
                  <a:ext uri="{0D108BD9-81ED-4DB2-BD59-A6C34878D82A}">
                    <a16:rowId xmlns:a16="http://schemas.microsoft.com/office/drawing/2014/main" val="3797436137"/>
                  </a:ext>
                </a:extLst>
              </a:tr>
              <a:tr h="722923">
                <a:tc>
                  <a:txBody>
                    <a:bodyPr/>
                    <a:lstStyle/>
                    <a:p>
                      <a:r>
                        <a:rPr lang="es-MX" sz="1400" b="1" dirty="0" smtClean="0">
                          <a:latin typeface="Century Gothic" panose="020B0502020202020204" pitchFamily="34" charset="0"/>
                        </a:rPr>
                        <a:t>Problema: </a:t>
                      </a:r>
                      <a:r>
                        <a:rPr lang="es-MX" sz="1400" b="0" dirty="0" smtClean="0">
                          <a:latin typeface="Century Gothic" panose="020B0502020202020204" pitchFamily="34" charset="0"/>
                        </a:rPr>
                        <a:t>falta de integración y comunicación con los padres de familia </a:t>
                      </a:r>
                      <a:endParaRPr lang="es-MX" sz="1400" b="1" dirty="0">
                        <a:latin typeface="Century Gothic" panose="020B0502020202020204" pitchFamily="34" charset="0"/>
                      </a:endParaRPr>
                    </a:p>
                  </a:txBody>
                  <a:tcPr/>
                </a:tc>
                <a:tc>
                  <a:txBody>
                    <a:bodyPr/>
                    <a:lstStyle/>
                    <a:p>
                      <a:r>
                        <a:rPr lang="es-MX" sz="1400" b="1" dirty="0">
                          <a:latin typeface="Century Gothic" panose="020B0502020202020204" pitchFamily="34" charset="0"/>
                        </a:rPr>
                        <a:t>A quien se dirige: </a:t>
                      </a:r>
                      <a:r>
                        <a:rPr lang="es-MX" sz="1400" b="0" dirty="0">
                          <a:latin typeface="Century Gothic" panose="020B0502020202020204" pitchFamily="34" charset="0"/>
                        </a:rPr>
                        <a:t>padres de familia y alumnos del jardín de niños “Brígida García”</a:t>
                      </a:r>
                      <a:endParaRPr lang="es-MX" sz="1400" b="1" dirty="0">
                        <a:latin typeface="Century Gothic" panose="020B0502020202020204" pitchFamily="34" charset="0"/>
                      </a:endParaRPr>
                    </a:p>
                  </a:txBody>
                  <a:tcPr/>
                </a:tc>
                <a:extLst>
                  <a:ext uri="{0D108BD9-81ED-4DB2-BD59-A6C34878D82A}">
                    <a16:rowId xmlns:a16="http://schemas.microsoft.com/office/drawing/2014/main" val="3262739600"/>
                  </a:ext>
                </a:extLst>
              </a:tr>
              <a:tr h="722923">
                <a:tc>
                  <a:txBody>
                    <a:bodyPr/>
                    <a:lstStyle/>
                    <a:p>
                      <a:r>
                        <a:rPr lang="es-MX" sz="1400" b="1" dirty="0">
                          <a:latin typeface="Century Gothic" panose="020B0502020202020204" pitchFamily="34" charset="0"/>
                        </a:rPr>
                        <a:t>Espacios: </a:t>
                      </a:r>
                      <a:r>
                        <a:rPr lang="es-MX" sz="1400" b="0" dirty="0">
                          <a:latin typeface="Century Gothic" panose="020B0502020202020204" pitchFamily="34" charset="0"/>
                        </a:rPr>
                        <a:t>salón de clases, patio</a:t>
                      </a:r>
                    </a:p>
                  </a:txBody>
                  <a:tcPr/>
                </a:tc>
                <a:tc>
                  <a:txBody>
                    <a:bodyPr/>
                    <a:lstStyle/>
                    <a:p>
                      <a:r>
                        <a:rPr lang="es-MX" sz="1400" b="1" dirty="0">
                          <a:latin typeface="Century Gothic" panose="020B0502020202020204" pitchFamily="34" charset="0"/>
                        </a:rPr>
                        <a:t>Tiempo: </a:t>
                      </a:r>
                      <a:r>
                        <a:rPr lang="es-MX" sz="1400" b="0" dirty="0">
                          <a:latin typeface="Century Gothic" panose="020B0502020202020204" pitchFamily="34" charset="0"/>
                        </a:rPr>
                        <a:t>5 días</a:t>
                      </a:r>
                      <a:endParaRPr lang="es-MX" sz="1400" b="1" dirty="0">
                        <a:latin typeface="Century Gothic" panose="020B0502020202020204" pitchFamily="34" charset="0"/>
                      </a:endParaRPr>
                    </a:p>
                  </a:txBody>
                  <a:tcPr/>
                </a:tc>
                <a:extLst>
                  <a:ext uri="{0D108BD9-81ED-4DB2-BD59-A6C34878D82A}">
                    <a16:rowId xmlns:a16="http://schemas.microsoft.com/office/drawing/2014/main" val="3106909969"/>
                  </a:ext>
                </a:extLst>
              </a:tr>
            </a:tbl>
          </a:graphicData>
        </a:graphic>
      </p:graphicFrame>
    </p:spTree>
    <p:extLst>
      <p:ext uri="{BB962C8B-B14F-4D97-AF65-F5344CB8AC3E}">
        <p14:creationId xmlns:p14="http://schemas.microsoft.com/office/powerpoint/2010/main" val="1639493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a:extLst>
              <a:ext uri="{FF2B5EF4-FFF2-40B4-BE49-F238E27FC236}">
                <a16:creationId xmlns:a16="http://schemas.microsoft.com/office/drawing/2014/main" id="{68C39093-32FA-425F-B096-5AD9A3825AA9}"/>
              </a:ext>
            </a:extLst>
          </p:cNvPr>
          <p:cNvGraphicFramePr>
            <a:graphicFrameLocks noGrp="1"/>
          </p:cNvGraphicFramePr>
          <p:nvPr>
            <p:extLst>
              <p:ext uri="{D42A27DB-BD31-4B8C-83A1-F6EECF244321}">
                <p14:modId xmlns:p14="http://schemas.microsoft.com/office/powerpoint/2010/main" val="313369154"/>
              </p:ext>
            </p:extLst>
          </p:nvPr>
        </p:nvGraphicFramePr>
        <p:xfrm>
          <a:off x="241494" y="200464"/>
          <a:ext cx="8661012" cy="3383280"/>
        </p:xfrm>
        <a:graphic>
          <a:graphicData uri="http://schemas.openxmlformats.org/drawingml/2006/table">
            <a:tbl>
              <a:tblPr firstRow="1" bandRow="1">
                <a:tableStyleId>{5940675A-B579-460E-94D1-54222C63F5DA}</a:tableStyleId>
              </a:tblPr>
              <a:tblGrid>
                <a:gridCol w="4330506">
                  <a:extLst>
                    <a:ext uri="{9D8B030D-6E8A-4147-A177-3AD203B41FA5}">
                      <a16:colId xmlns:a16="http://schemas.microsoft.com/office/drawing/2014/main" val="1755170978"/>
                    </a:ext>
                  </a:extLst>
                </a:gridCol>
                <a:gridCol w="4330506">
                  <a:extLst>
                    <a:ext uri="{9D8B030D-6E8A-4147-A177-3AD203B41FA5}">
                      <a16:colId xmlns:a16="http://schemas.microsoft.com/office/drawing/2014/main" val="2726491484"/>
                    </a:ext>
                  </a:extLst>
                </a:gridCol>
              </a:tblGrid>
              <a:tr h="2353141">
                <a:tc>
                  <a:txBody>
                    <a:bodyPr/>
                    <a:lstStyle/>
                    <a:p>
                      <a:pPr algn="ctr"/>
                      <a:r>
                        <a:rPr lang="es-MX" b="1" i="1" dirty="0"/>
                        <a:t>Actividades </a:t>
                      </a:r>
                    </a:p>
                    <a:p>
                      <a:r>
                        <a:rPr lang="es-MX" b="1" dirty="0"/>
                        <a:t>Lunes 05 de diciembre </a:t>
                      </a:r>
                    </a:p>
                    <a:p>
                      <a:pPr marL="285750" indent="-285750">
                        <a:buFontTx/>
                        <a:buChar char="-"/>
                      </a:pPr>
                      <a:r>
                        <a:rPr lang="es-MX" dirty="0"/>
                        <a:t>Bota navideña </a:t>
                      </a:r>
                    </a:p>
                    <a:p>
                      <a:pPr marL="285750" indent="-285750">
                        <a:buFontTx/>
                        <a:buChar char="-"/>
                      </a:pPr>
                      <a:r>
                        <a:rPr lang="es-MX" dirty="0"/>
                        <a:t>Carta </a:t>
                      </a:r>
                    </a:p>
                    <a:p>
                      <a:pPr marL="0" indent="0">
                        <a:buFontTx/>
                        <a:buNone/>
                      </a:pPr>
                      <a:r>
                        <a:rPr lang="es-MX" b="1" dirty="0"/>
                        <a:t>Martes 06 de diciembre</a:t>
                      </a:r>
                    </a:p>
                    <a:p>
                      <a:pPr marL="285750" indent="-285750">
                        <a:buFontTx/>
                        <a:buChar char="-"/>
                      </a:pPr>
                      <a:r>
                        <a:rPr lang="es-MX" dirty="0"/>
                        <a:t>Elaboración de una casa de jengibre </a:t>
                      </a:r>
                    </a:p>
                    <a:p>
                      <a:pPr marL="0" indent="0">
                        <a:buFontTx/>
                        <a:buNone/>
                      </a:pPr>
                      <a:r>
                        <a:rPr lang="es-MX" b="1" dirty="0"/>
                        <a:t>Miércoles 07 de diciembre </a:t>
                      </a:r>
                    </a:p>
                    <a:p>
                      <a:pPr marL="285750" indent="-285750">
                        <a:buFontTx/>
                        <a:buChar char="-"/>
                      </a:pPr>
                      <a:r>
                        <a:rPr lang="es-MX" dirty="0"/>
                        <a:t>Elaboración de una piñata </a:t>
                      </a:r>
                    </a:p>
                    <a:p>
                      <a:pPr marL="0" indent="0">
                        <a:buFontTx/>
                        <a:buNone/>
                      </a:pPr>
                      <a:r>
                        <a:rPr lang="es-MX" b="1" dirty="0"/>
                        <a:t>Jueves 08 de diciembre</a:t>
                      </a:r>
                    </a:p>
                    <a:p>
                      <a:pPr marL="285750" indent="-285750">
                        <a:buFontTx/>
                        <a:buChar char="-"/>
                      </a:pPr>
                      <a:r>
                        <a:rPr lang="es-MX" dirty="0"/>
                        <a:t>Decoración de la piñata navideña</a:t>
                      </a:r>
                    </a:p>
                    <a:p>
                      <a:pPr marL="0" indent="0">
                        <a:buFontTx/>
                        <a:buNone/>
                      </a:pPr>
                      <a:r>
                        <a:rPr lang="es-MX" b="1" dirty="0"/>
                        <a:t>Viernes 09 de diciembre </a:t>
                      </a:r>
                    </a:p>
                    <a:p>
                      <a:pPr marL="0" indent="0">
                        <a:buFontTx/>
                        <a:buNone/>
                      </a:pPr>
                      <a:r>
                        <a:rPr lang="es-MX" dirty="0"/>
                        <a:t>- Cuento navideño (papás)</a:t>
                      </a:r>
                    </a:p>
                  </a:txBody>
                  <a:tcPr/>
                </a:tc>
                <a:tc>
                  <a:txBody>
                    <a:bodyPr/>
                    <a:lstStyle/>
                    <a:p>
                      <a:pPr algn="ctr"/>
                      <a:r>
                        <a:rPr lang="es-MX" b="1" i="1" dirty="0"/>
                        <a:t>Materiales </a:t>
                      </a:r>
                    </a:p>
                    <a:p>
                      <a:pPr marL="285750" indent="-285750" algn="l">
                        <a:buFont typeface="Arial" panose="020B0604020202020204" pitchFamily="34" charset="0"/>
                        <a:buChar char="•"/>
                      </a:pPr>
                      <a:r>
                        <a:rPr lang="es-MX" b="0" i="0" dirty="0"/>
                        <a:t>Bota </a:t>
                      </a:r>
                    </a:p>
                    <a:p>
                      <a:pPr marL="285750" indent="-285750" algn="l">
                        <a:buFont typeface="Arial" panose="020B0604020202020204" pitchFamily="34" charset="0"/>
                        <a:buChar char="•"/>
                      </a:pPr>
                      <a:r>
                        <a:rPr lang="es-MX" b="0" i="0" dirty="0"/>
                        <a:t>Galletas </a:t>
                      </a:r>
                    </a:p>
                    <a:p>
                      <a:pPr marL="285750" indent="-285750" algn="l">
                        <a:buFont typeface="Arial" panose="020B0604020202020204" pitchFamily="34" charset="0"/>
                        <a:buChar char="•"/>
                      </a:pPr>
                      <a:r>
                        <a:rPr lang="es-MX" b="0" i="0" dirty="0"/>
                        <a:t>Cajeta </a:t>
                      </a:r>
                    </a:p>
                    <a:p>
                      <a:pPr marL="285750" indent="-285750" algn="l">
                        <a:buFont typeface="Arial" panose="020B0604020202020204" pitchFamily="34" charset="0"/>
                        <a:buChar char="•"/>
                      </a:pPr>
                      <a:r>
                        <a:rPr lang="es-MX" b="0" i="0" dirty="0" smtClean="0"/>
                        <a:t>Globo </a:t>
                      </a:r>
                      <a:endParaRPr lang="es-MX" b="0" i="0" dirty="0"/>
                    </a:p>
                    <a:p>
                      <a:pPr marL="285750" indent="-285750" algn="l">
                        <a:buFont typeface="Arial" panose="020B0604020202020204" pitchFamily="34" charset="0"/>
                        <a:buChar char="•"/>
                      </a:pPr>
                      <a:r>
                        <a:rPr lang="es-MX" b="0" i="0" dirty="0"/>
                        <a:t>Trozos de papel periódico </a:t>
                      </a:r>
                    </a:p>
                    <a:p>
                      <a:pPr marL="285750" indent="-285750" algn="l">
                        <a:buFont typeface="Arial" panose="020B0604020202020204" pitchFamily="34" charset="0"/>
                        <a:buChar char="•"/>
                      </a:pPr>
                      <a:r>
                        <a:rPr lang="es-MX" b="0" i="0" dirty="0"/>
                        <a:t>Resistol blanco </a:t>
                      </a:r>
                    </a:p>
                    <a:p>
                      <a:pPr marL="285750" indent="-285750" algn="l">
                        <a:buFont typeface="Arial" panose="020B0604020202020204" pitchFamily="34" charset="0"/>
                        <a:buChar char="•"/>
                      </a:pPr>
                      <a:r>
                        <a:rPr lang="es-MX" b="0" i="0" dirty="0"/>
                        <a:t>Pintura </a:t>
                      </a:r>
                    </a:p>
                    <a:p>
                      <a:pPr marL="285750" indent="-285750" algn="l">
                        <a:buFont typeface="Arial" panose="020B0604020202020204" pitchFamily="34" charset="0"/>
                        <a:buChar char="•"/>
                      </a:pPr>
                      <a:r>
                        <a:rPr lang="es-MX" b="0" i="0" dirty="0"/>
                        <a:t>Papel china </a:t>
                      </a:r>
                    </a:p>
                    <a:p>
                      <a:pPr marL="0" indent="0" algn="l">
                        <a:buFont typeface="Arial" panose="020B0604020202020204" pitchFamily="34" charset="0"/>
                        <a:buNone/>
                      </a:pPr>
                      <a:endParaRPr lang="es-MX" b="0" i="0" dirty="0"/>
                    </a:p>
                  </a:txBody>
                  <a:tcPr/>
                </a:tc>
                <a:extLst>
                  <a:ext uri="{0D108BD9-81ED-4DB2-BD59-A6C34878D82A}">
                    <a16:rowId xmlns:a16="http://schemas.microsoft.com/office/drawing/2014/main" val="2458751950"/>
                  </a:ext>
                </a:extLst>
              </a:tr>
            </a:tbl>
          </a:graphicData>
        </a:graphic>
      </p:graphicFrame>
    </p:spTree>
    <p:extLst>
      <p:ext uri="{BB962C8B-B14F-4D97-AF65-F5344CB8AC3E}">
        <p14:creationId xmlns:p14="http://schemas.microsoft.com/office/powerpoint/2010/main" val="1044702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6EDE357-1112-4BC9-B3FC-E5CDD1AE9126}"/>
              </a:ext>
            </a:extLst>
          </p:cNvPr>
          <p:cNvSpPr txBox="1"/>
          <p:nvPr/>
        </p:nvSpPr>
        <p:spPr>
          <a:xfrm>
            <a:off x="514350" y="533400"/>
            <a:ext cx="8324850" cy="5016758"/>
          </a:xfrm>
          <a:prstGeom prst="rect">
            <a:avLst/>
          </a:prstGeom>
          <a:noFill/>
          <a:ln>
            <a:solidFill>
              <a:schemeClr val="tx1"/>
            </a:solidFill>
          </a:ln>
        </p:spPr>
        <p:txBody>
          <a:bodyPr wrap="square" rtlCol="0">
            <a:spAutoFit/>
          </a:bodyPr>
          <a:lstStyle/>
          <a:p>
            <a:r>
              <a:rPr lang="es-MX" sz="1600" dirty="0">
                <a:latin typeface="Century Gothic" panose="020B0502020202020204" pitchFamily="34" charset="0"/>
              </a:rPr>
              <a:t>Fundamentación: </a:t>
            </a:r>
          </a:p>
          <a:p>
            <a:r>
              <a:rPr lang="es-MX" sz="1600" dirty="0">
                <a:latin typeface="Century Gothic" panose="020B0502020202020204" pitchFamily="34" charset="0"/>
              </a:rPr>
              <a:t>Los padres deben ser los mentores, los guías, el apoyo emocional y quienes les enseñen a los pequeños sobre emociones y sentimientos… esto no se aprende en la escuela. Las escuelas enseñan, pero no educan, la educación se realiza en casa. Los padres deberán participar en la escuela, en las actividades, mantener un contacto positivo con los profesionales del centro, hablar bien de ellos delante del niño, hacer un seguimiento de sus actividades y de las notas, hablar mensualmente con los profesores, etc. Tanto los padres, como los maestros y el centro educativo deben estar en una comunicación constante y fluida para el bien de los niños y para su desarrollo académico adecuado. </a:t>
            </a:r>
            <a:r>
              <a:rPr lang="es-MX" sz="1600" dirty="0">
                <a:latin typeface="Century Gothic" panose="020B0502020202020204" pitchFamily="34" charset="0"/>
                <a:hlinkClick r:id="rId2"/>
              </a:rPr>
              <a:t>https://www.etapainfantil.com/importancia-participacion-padres-escuela</a:t>
            </a:r>
            <a:endParaRPr lang="es-MX" sz="1600" dirty="0">
              <a:latin typeface="Century Gothic" panose="020B0502020202020204" pitchFamily="34" charset="0"/>
            </a:endParaRPr>
          </a:p>
          <a:p>
            <a:r>
              <a:rPr lang="es-MX" sz="1600" dirty="0">
                <a:latin typeface="Century Gothic" panose="020B0502020202020204" pitchFamily="34" charset="0"/>
              </a:rPr>
              <a:t>Bolívar (2006) menciona que en los primeros años, la familia es un vinculo mediador en la relación del niño con el entorno y es el punto clave que repercutirá en el desarrollo personal y social del alumno</a:t>
            </a:r>
          </a:p>
          <a:p>
            <a:endParaRPr lang="es-MX" sz="1600" dirty="0">
              <a:latin typeface="Century Gothic" panose="020B0502020202020204" pitchFamily="34" charset="0"/>
            </a:endParaRPr>
          </a:p>
          <a:p>
            <a:r>
              <a:rPr lang="es-MX" sz="1600" b="1" dirty="0">
                <a:latin typeface="Century Gothic" panose="020B0502020202020204" pitchFamily="34" charset="0"/>
              </a:rPr>
              <a:t>REFERENCIA</a:t>
            </a:r>
          </a:p>
          <a:p>
            <a:r>
              <a:rPr lang="es-MX" sz="1600" dirty="0">
                <a:latin typeface="Century Gothic" panose="020B0502020202020204" pitchFamily="34" charset="0"/>
              </a:rPr>
              <a:t>Bolívar, A. (2006). </a:t>
            </a:r>
            <a:r>
              <a:rPr lang="es-MX" sz="1600" i="1" dirty="0">
                <a:latin typeface="Century Gothic" panose="020B0502020202020204" pitchFamily="34" charset="0"/>
              </a:rPr>
              <a:t>Familia y escuela: dos mundo llamados a trabajar en común</a:t>
            </a:r>
            <a:r>
              <a:rPr lang="es-MX" sz="1600" dirty="0">
                <a:latin typeface="Century Gothic" panose="020B0502020202020204" pitchFamily="34" charset="0"/>
              </a:rPr>
              <a:t>. Revista de educación. Recuperado de:</a:t>
            </a:r>
          </a:p>
          <a:p>
            <a:r>
              <a:rPr lang="es-MX" sz="1600" dirty="0">
                <a:latin typeface="Century Gothic" panose="020B0502020202020204" pitchFamily="34" charset="0"/>
                <a:hlinkClick r:id="rId3"/>
              </a:rPr>
              <a:t>http://www.ite.educacion.es/formacion/materiales/126/cd/unidad_10/material_m10/sabermas1.pdf</a:t>
            </a:r>
            <a:endParaRPr lang="es-MX" sz="1600" dirty="0">
              <a:latin typeface="Century Gothic" panose="020B0502020202020204" pitchFamily="34" charset="0"/>
            </a:endParaRPr>
          </a:p>
        </p:txBody>
      </p:sp>
    </p:spTree>
    <p:extLst>
      <p:ext uri="{BB962C8B-B14F-4D97-AF65-F5344CB8AC3E}">
        <p14:creationId xmlns:p14="http://schemas.microsoft.com/office/powerpoint/2010/main" val="264745933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TotalTime>
  <Words>207</Words>
  <Application>Microsoft Office PowerPoint</Application>
  <PresentationFormat>Presentación en pantalla (4:3)</PresentationFormat>
  <Paragraphs>41</Paragraphs>
  <Slides>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4</vt:i4>
      </vt:variant>
    </vt:vector>
  </HeadingPairs>
  <TitlesOfParts>
    <vt:vector size="13" baseType="lpstr">
      <vt:lpstr>About Love</vt:lpstr>
      <vt:lpstr>Arial</vt:lpstr>
      <vt:lpstr>Arial Black</vt:lpstr>
      <vt:lpstr>Beautifully</vt:lpstr>
      <vt:lpstr>Calibri</vt:lpstr>
      <vt:lpstr>Calibri Light</vt:lpstr>
      <vt:lpstr>Century Gothic</vt:lpstr>
      <vt:lpstr>Comic Sans MS</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Karina Rivera</dc:creator>
  <cp:lastModifiedBy>HP</cp:lastModifiedBy>
  <cp:revision>6</cp:revision>
  <dcterms:created xsi:type="dcterms:W3CDTF">2022-11-10T02:48:18Z</dcterms:created>
  <dcterms:modified xsi:type="dcterms:W3CDTF">2022-11-10T03:51:29Z</dcterms:modified>
</cp:coreProperties>
</file>